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17.jpg" ContentType="image/png"/>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300" r:id="rId3"/>
    <p:sldId id="303" r:id="rId4"/>
    <p:sldId id="305" r:id="rId5"/>
    <p:sldId id="257" r:id="rId6"/>
    <p:sldId id="258" r:id="rId7"/>
    <p:sldId id="259" r:id="rId8"/>
    <p:sldId id="262" r:id="rId9"/>
    <p:sldId id="263" r:id="rId10"/>
    <p:sldId id="264" r:id="rId11"/>
    <p:sldId id="266" r:id="rId12"/>
    <p:sldId id="267" r:id="rId13"/>
    <p:sldId id="268" r:id="rId14"/>
    <p:sldId id="269" r:id="rId15"/>
    <p:sldId id="270" r:id="rId16"/>
    <p:sldId id="272" r:id="rId17"/>
    <p:sldId id="275" r:id="rId18"/>
    <p:sldId id="276" r:id="rId19"/>
    <p:sldId id="277" r:id="rId20"/>
    <p:sldId id="279" r:id="rId21"/>
    <p:sldId id="281" r:id="rId22"/>
    <p:sldId id="284" r:id="rId23"/>
    <p:sldId id="285" r:id="rId24"/>
    <p:sldId id="286" r:id="rId25"/>
    <p:sldId id="287" r:id="rId26"/>
    <p:sldId id="288" r:id="rId27"/>
    <p:sldId id="290" r:id="rId28"/>
    <p:sldId id="291" r:id="rId29"/>
    <p:sldId id="294" r:id="rId30"/>
    <p:sldId id="295" r:id="rId31"/>
    <p:sldId id="297" r:id="rId32"/>
    <p:sldId id="298" r:id="rId33"/>
    <p:sldId id="299" r:id="rId34"/>
    <p:sldId id="306" r:id="rId3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2" d="100"/>
          <a:sy n="122" d="100"/>
        </p:scale>
        <p:origin x="114" y="13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43D7C8-A8F4-4480-834D-7BB17821DA13}" type="datetimeFigureOut">
              <a:rPr lang="zh-CN" altLang="en-US" smtClean="0"/>
              <a:pPr/>
              <a:t>2020/5/8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DD974-F13E-4BDA-ADFF-789A366AD552}" type="slidenum">
              <a:rPr lang="zh-CN" altLang="en-US" smtClean="0"/>
              <a:pPr/>
              <a:t>‹#›</a:t>
            </a:fld>
            <a:endParaRPr lang="zh-CN" altLang="en-US"/>
          </a:p>
        </p:txBody>
      </p:sp>
    </p:spTree>
    <p:extLst>
      <p:ext uri="{BB962C8B-B14F-4D97-AF65-F5344CB8AC3E}">
        <p14:creationId xmlns:p14="http://schemas.microsoft.com/office/powerpoint/2010/main" val="3115917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幻灯片图像占位符 1"/>
          <p:cNvSpPr>
            <a:spLocks noGrp="1" noRot="1" noChangeAspect="1" noTextEdit="1"/>
          </p:cNvSpPr>
          <p:nvPr>
            <p:ph type="sldImg"/>
          </p:nvPr>
        </p:nvSpPr>
        <p:spPr>
          <a:ln/>
        </p:spPr>
      </p:sp>
      <p:sp>
        <p:nvSpPr>
          <p:cNvPr id="11366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smtClean="0">
                <a:latin typeface="Arial" panose="020B0604020202020204" pitchFamily="34" charset="0"/>
              </a:rPr>
              <a:t>Today we will start a new course, Neurology. This is our textbook, essential neurology. </a:t>
            </a:r>
            <a:endParaRPr lang="zh-CN" altLang="en-US" smtClean="0">
              <a:latin typeface="Arial" panose="020B0604020202020204" pitchFamily="34" charset="0"/>
            </a:endParaRPr>
          </a:p>
        </p:txBody>
      </p:sp>
      <p:sp>
        <p:nvSpPr>
          <p:cNvPr id="11366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6FA8EFE1-5192-4951-9A74-75B8A4877A9C}" type="slidenum">
              <a:rPr lang="en-US" altLang="zh-CN" smtClean="0">
                <a:solidFill>
                  <a:srgbClr val="000000"/>
                </a:solidFill>
              </a:rPr>
              <a:pPr>
                <a:spcBef>
                  <a:spcPct val="0"/>
                </a:spcBef>
              </a:pPr>
              <a:t>1</a:t>
            </a:fld>
            <a:endParaRPr lang="en-US" altLang="zh-CN" smtClean="0">
              <a:solidFill>
                <a:srgbClr val="000000"/>
              </a:solidFill>
            </a:endParaRPr>
          </a:p>
        </p:txBody>
      </p:sp>
    </p:spTree>
    <p:extLst>
      <p:ext uri="{BB962C8B-B14F-4D97-AF65-F5344CB8AC3E}">
        <p14:creationId xmlns:p14="http://schemas.microsoft.com/office/powerpoint/2010/main" val="17969123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400F29D3-98B6-4972-9311-5EC9B171842D}" type="slidenum">
              <a:rPr lang="en-US" altLang="zh-CN"/>
              <a:pPr/>
              <a:t>4</a:t>
            </a:fld>
            <a:endParaRPr lang="en-US" altLang="zh-CN"/>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CN" smtClean="0">
                <a:latin typeface="Arial" panose="020B0604020202020204" pitchFamily="34" charset="0"/>
              </a:rPr>
              <a:t>As the motor fibers, sensory fibers and optic fibers are very closely packed in the internal capsule, its lesion give rise to dense hemiplegia, facial palsy and homonymous hemianopia. This is syndrome of internal capsule. </a:t>
            </a:r>
          </a:p>
        </p:txBody>
      </p:sp>
    </p:spTree>
    <p:extLst>
      <p:ext uri="{BB962C8B-B14F-4D97-AF65-F5344CB8AC3E}">
        <p14:creationId xmlns:p14="http://schemas.microsoft.com/office/powerpoint/2010/main" val="2779885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幻灯片图像占位符 1"/>
          <p:cNvSpPr>
            <a:spLocks noGrp="1" noRot="1" noChangeAspect="1" noTextEdit="1"/>
          </p:cNvSpPr>
          <p:nvPr>
            <p:ph type="sldImg"/>
          </p:nvPr>
        </p:nvSpPr>
        <p:spPr>
          <a:ln/>
        </p:spPr>
      </p:sp>
      <p:sp>
        <p:nvSpPr>
          <p:cNvPr id="11673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smtClean="0">
                <a:latin typeface="Arial" panose="020B0604020202020204" pitchFamily="34" charset="0"/>
              </a:rPr>
              <a:t>Brainstem consist of midbrain, pons and medulla. Further localize the lesion </a:t>
            </a:r>
            <a:endParaRPr lang="zh-CN" altLang="en-US" smtClean="0">
              <a:latin typeface="Arial" panose="020B0604020202020204" pitchFamily="34" charset="0"/>
            </a:endParaRPr>
          </a:p>
        </p:txBody>
      </p:sp>
      <p:sp>
        <p:nvSpPr>
          <p:cNvPr id="11674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4D3B3D60-1B71-445B-895B-C0C9B531E37C}" type="slidenum">
              <a:rPr lang="en-US" altLang="zh-CN" smtClean="0"/>
              <a:pPr>
                <a:spcBef>
                  <a:spcPct val="0"/>
                </a:spcBef>
              </a:pPr>
              <a:t>6</a:t>
            </a:fld>
            <a:endParaRPr lang="en-US" altLang="zh-CN" smtClean="0"/>
          </a:p>
        </p:txBody>
      </p:sp>
    </p:spTree>
    <p:extLst>
      <p:ext uri="{BB962C8B-B14F-4D97-AF65-F5344CB8AC3E}">
        <p14:creationId xmlns:p14="http://schemas.microsoft.com/office/powerpoint/2010/main" val="3139096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BC4C9E75-E8A9-4379-83A9-DE36D261D0F6}" type="slidenum">
              <a:rPr lang="en-US" altLang="zh-CN" smtClean="0"/>
              <a:pPr>
                <a:spcBef>
                  <a:spcPct val="0"/>
                </a:spcBef>
              </a:pPr>
              <a:t>12</a:t>
            </a:fld>
            <a:endParaRPr lang="en-US" altLang="zh-CN" smtClean="0"/>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CN" smtClean="0">
                <a:latin typeface="Arial" panose="020B0604020202020204" pitchFamily="34" charset="0"/>
              </a:rPr>
              <a:t>If the cerebellum is damaged, there are several signs. Such as ataxia, hypotonia, nystagmus,and dysarthria, esp. ataxia. </a:t>
            </a:r>
          </a:p>
          <a:p>
            <a:pPr eaLnBrk="1" hangingPunct="1"/>
            <a:endParaRPr lang="en-US" altLang="zh-CN" smtClean="0">
              <a:latin typeface="Arial" panose="020B0604020202020204" pitchFamily="34" charset="0"/>
            </a:endParaRPr>
          </a:p>
          <a:p>
            <a:pPr eaLnBrk="1" hangingPunct="1"/>
            <a:r>
              <a:rPr lang="en-US" altLang="zh-CN" smtClean="0">
                <a:latin typeface="Arial" panose="020B0604020202020204" pitchFamily="34" charset="0"/>
              </a:rPr>
              <a:t>Touch the tip of nose by his index finger.</a:t>
            </a:r>
          </a:p>
        </p:txBody>
      </p:sp>
    </p:spTree>
    <p:extLst>
      <p:ext uri="{BB962C8B-B14F-4D97-AF65-F5344CB8AC3E}">
        <p14:creationId xmlns:p14="http://schemas.microsoft.com/office/powerpoint/2010/main" val="26481500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幻灯片图像占位符 1"/>
          <p:cNvSpPr>
            <a:spLocks noGrp="1" noRot="1" noChangeAspect="1" noTextEdit="1"/>
          </p:cNvSpPr>
          <p:nvPr>
            <p:ph type="sldImg"/>
          </p:nvPr>
        </p:nvSpPr>
        <p:spPr>
          <a:ln/>
        </p:spPr>
      </p:sp>
      <p:sp>
        <p:nvSpPr>
          <p:cNvPr id="130051"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smtClean="0">
                <a:latin typeface="Arial" panose="020B0604020202020204" pitchFamily="34" charset="0"/>
              </a:rPr>
              <a:t>We know that reflex is the basic activity in biological phenomena. </a:t>
            </a:r>
            <a:endParaRPr lang="zh-CN" altLang="en-US" smtClean="0">
              <a:latin typeface="Arial" panose="020B0604020202020204" pitchFamily="34" charset="0"/>
            </a:endParaRPr>
          </a:p>
        </p:txBody>
      </p:sp>
      <p:sp>
        <p:nvSpPr>
          <p:cNvPr id="13005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9ECB5B08-BF58-4926-A7A2-0C1205B3DC2F}" type="slidenum">
              <a:rPr lang="en-US" altLang="zh-CN" smtClean="0"/>
              <a:pPr>
                <a:spcBef>
                  <a:spcPct val="0"/>
                </a:spcBef>
              </a:pPr>
              <a:t>14</a:t>
            </a:fld>
            <a:endParaRPr lang="en-US" altLang="zh-CN" smtClean="0"/>
          </a:p>
        </p:txBody>
      </p:sp>
    </p:spTree>
    <p:extLst>
      <p:ext uri="{BB962C8B-B14F-4D97-AF65-F5344CB8AC3E}">
        <p14:creationId xmlns:p14="http://schemas.microsoft.com/office/powerpoint/2010/main" val="27958695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幻灯片图像占位符 1"/>
          <p:cNvSpPr>
            <a:spLocks noGrp="1" noRot="1" noChangeAspect="1" noTextEdit="1"/>
          </p:cNvSpPr>
          <p:nvPr>
            <p:ph type="sldImg"/>
          </p:nvPr>
        </p:nvSpPr>
        <p:spPr>
          <a:ln/>
        </p:spPr>
      </p:sp>
      <p:sp>
        <p:nvSpPr>
          <p:cNvPr id="139267"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anose="020B0604020202020204" pitchFamily="34" charset="0"/>
            </a:endParaRPr>
          </a:p>
        </p:txBody>
      </p:sp>
      <p:sp>
        <p:nvSpPr>
          <p:cNvPr id="13926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42ECBB44-B8F8-4172-A39F-DEE294519222}" type="slidenum">
              <a:rPr lang="en-US" altLang="zh-CN" smtClean="0"/>
              <a:pPr>
                <a:spcBef>
                  <a:spcPct val="0"/>
                </a:spcBef>
              </a:pPr>
              <a:t>18</a:t>
            </a:fld>
            <a:endParaRPr lang="en-US" altLang="zh-CN" smtClean="0"/>
          </a:p>
        </p:txBody>
      </p:sp>
    </p:spTree>
    <p:extLst>
      <p:ext uri="{BB962C8B-B14F-4D97-AF65-F5344CB8AC3E}">
        <p14:creationId xmlns:p14="http://schemas.microsoft.com/office/powerpoint/2010/main" val="4226984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F19D9728-8897-4CD7-8B3A-BB88AF016E81}" type="slidenum">
              <a:rPr lang="en-US" altLang="zh-CN" smtClean="0"/>
              <a:pPr>
                <a:spcBef>
                  <a:spcPct val="0"/>
                </a:spcBef>
              </a:pPr>
              <a:t>22</a:t>
            </a:fld>
            <a:endParaRPr lang="en-US" altLang="zh-CN" smtClean="0"/>
          </a:p>
        </p:txBody>
      </p:sp>
      <p:sp>
        <p:nvSpPr>
          <p:cNvPr id="149507" name="Rectangle 2"/>
          <p:cNvSpPr>
            <a:spLocks noGrp="1" noRot="1" noChangeAspect="1" noChangeArrowheads="1" noTextEdit="1"/>
          </p:cNvSpPr>
          <p:nvPr>
            <p:ph type="sldImg"/>
          </p:nvPr>
        </p:nvSpPr>
        <p:spPr>
          <a:ln/>
        </p:spPr>
      </p:sp>
      <p:sp>
        <p:nvSpPr>
          <p:cNvPr id="149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latin typeface="Arial" panose="020B0604020202020204" pitchFamily="34" charset="0"/>
            </a:endParaRPr>
          </a:p>
        </p:txBody>
      </p:sp>
    </p:spTree>
    <p:extLst>
      <p:ext uri="{BB962C8B-B14F-4D97-AF65-F5344CB8AC3E}">
        <p14:creationId xmlns:p14="http://schemas.microsoft.com/office/powerpoint/2010/main" val="3730213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CC54EED7-864D-4031-90AD-80EA6BDD30A1}" type="slidenum">
              <a:rPr lang="en-US" altLang="zh-CN" smtClean="0"/>
              <a:pPr>
                <a:spcBef>
                  <a:spcPct val="0"/>
                </a:spcBef>
              </a:pPr>
              <a:t>23</a:t>
            </a:fld>
            <a:endParaRPr lang="en-US" altLang="zh-CN" smtClean="0"/>
          </a:p>
        </p:txBody>
      </p:sp>
      <p:sp>
        <p:nvSpPr>
          <p:cNvPr id="151555" name="Rectangle 2"/>
          <p:cNvSpPr>
            <a:spLocks noGrp="1" noRot="1" noChangeAspect="1" noChangeArrowheads="1" noTextEdit="1"/>
          </p:cNvSpPr>
          <p:nvPr>
            <p:ph type="sldImg"/>
          </p:nvPr>
        </p:nvSpPr>
        <p:spPr>
          <a:ln/>
        </p:spPr>
      </p:sp>
      <p:sp>
        <p:nvSpPr>
          <p:cNvPr id="151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CN" smtClean="0">
                <a:latin typeface="Arial" panose="020B0604020202020204" pitchFamily="34" charset="0"/>
              </a:rPr>
              <a:t>P134 Fig9-4</a:t>
            </a:r>
          </a:p>
        </p:txBody>
      </p:sp>
    </p:spTree>
    <p:extLst>
      <p:ext uri="{BB962C8B-B14F-4D97-AF65-F5344CB8AC3E}">
        <p14:creationId xmlns:p14="http://schemas.microsoft.com/office/powerpoint/2010/main" val="1817367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993114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634252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878847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3660341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3042862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2962557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222331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3217992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3316110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4088178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147AEF1-58BD-4065-BA08-B8D0A02913FC}" type="datetimeFigureOut">
              <a:rPr lang="zh-CN" altLang="en-US" smtClean="0"/>
              <a:pPr/>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17209755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09600" y="1600201"/>
            <a:ext cx="53848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87566263-ED34-4B76-A6B1-1BF2C813A7BA}" type="slidenum">
              <a:rPr lang="en-US" altLang="zh-CN"/>
              <a:pPr>
                <a:defRPr/>
              </a:pPr>
              <a:t>‹#›</a:t>
            </a:fld>
            <a:endParaRPr lang="en-US" altLang="zh-CN"/>
          </a:p>
        </p:txBody>
      </p:sp>
    </p:spTree>
    <p:extLst>
      <p:ext uri="{BB962C8B-B14F-4D97-AF65-F5344CB8AC3E}">
        <p14:creationId xmlns:p14="http://schemas.microsoft.com/office/powerpoint/2010/main" val="3999841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47AEF1-58BD-4065-BA08-B8D0A02913FC}" type="datetimeFigureOut">
              <a:rPr lang="zh-CN" altLang="en-US" smtClean="0"/>
              <a:pPr/>
              <a:t>2020/5/8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00CB9C-5E57-4804-93B6-C31E39578E7E}" type="slidenum">
              <a:rPr lang="zh-CN" altLang="en-US" smtClean="0"/>
              <a:pPr/>
              <a:t>‹#›</a:t>
            </a:fld>
            <a:endParaRPr lang="zh-CN" altLang="en-US"/>
          </a:p>
        </p:txBody>
      </p:sp>
    </p:spTree>
    <p:extLst>
      <p:ext uri="{BB962C8B-B14F-4D97-AF65-F5344CB8AC3E}">
        <p14:creationId xmlns:p14="http://schemas.microsoft.com/office/powerpoint/2010/main" val="18041072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12.xml"/><Relationship Id="rId4" Type="http://schemas.openxmlformats.org/officeDocument/2006/relationships/image" Target="../media/image14.emf"/></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baidu.com/link?url=JCHEo6p8pN7Jgr7RsnrNHQ3FGGoUrZeo2QzUrAkfETE_L7anMU5lXOtYObjuZN7WSPtkGJn-STrDw2dIDgy3hWFMkjhj5VuHMty9rWlejJi&amp;wd=&amp;eqid=bf7615ca000b12e0000000045daeebde" TargetMode="External"/><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6538" y="-26988"/>
            <a:ext cx="4660901"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3" name="TextBox 2"/>
          <p:cNvSpPr txBox="1">
            <a:spLocks noChangeArrowheads="1"/>
          </p:cNvSpPr>
          <p:nvPr/>
        </p:nvSpPr>
        <p:spPr bwMode="auto">
          <a:xfrm>
            <a:off x="6845056" y="1295400"/>
            <a:ext cx="4260606"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3600" dirty="0" smtClean="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Chunming </a:t>
            </a:r>
            <a:r>
              <a:rPr lang="en-US" altLang="zh-CN" sz="3600" dirty="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Xie</a:t>
            </a:r>
          </a:p>
          <a:p>
            <a:pPr algn="ctr">
              <a:spcBef>
                <a:spcPct val="0"/>
              </a:spcBef>
              <a:buNone/>
            </a:pPr>
            <a:r>
              <a:rPr lang="zh-CN" altLang="en-US" sz="2800" dirty="0" smtClean="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a:t>
            </a:r>
            <a:r>
              <a:rPr lang="zh-CN" altLang="en-US" sz="2800" dirty="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谢春明</a:t>
            </a:r>
            <a:r>
              <a:rPr lang="zh-CN" altLang="en-US" sz="2800" dirty="0" smtClean="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a:t>
            </a:r>
            <a:endParaRPr lang="en-US" altLang="zh-CN" sz="2800" dirty="0">
              <a:solidFill>
                <a:srgbClr val="000000"/>
              </a:solidFill>
              <a:latin typeface="Times New Roman" panose="02020603050405020304" pitchFamily="18" charset="0"/>
              <a:ea typeface="华文楷体" panose="02010600040101010101" pitchFamily="2" charset="-122"/>
              <a:cs typeface="Times New Roman" panose="02020603050405020304" pitchFamily="18" charset="0"/>
            </a:endParaRPr>
          </a:p>
          <a:p>
            <a:pPr algn="ctr" eaLnBrk="1" hangingPunct="1">
              <a:spcBef>
                <a:spcPct val="0"/>
              </a:spcBef>
              <a:buFontTx/>
              <a:buNone/>
            </a:pPr>
            <a:endParaRPr lang="en-US" altLang="zh-CN" sz="2800" dirty="0">
              <a:solidFill>
                <a:srgbClr val="000000"/>
              </a:solidFill>
              <a:latin typeface="Times New Roman" panose="02020603050405020304" pitchFamily="18" charset="0"/>
              <a:ea typeface="华文楷体" panose="02010600040101010101" pitchFamily="2" charset="-122"/>
              <a:cs typeface="Times New Roman" panose="02020603050405020304" pitchFamily="18" charset="0"/>
            </a:endParaRPr>
          </a:p>
          <a:p>
            <a:pPr algn="ctr" eaLnBrk="1" hangingPunct="1">
              <a:spcBef>
                <a:spcPct val="0"/>
              </a:spcBef>
              <a:buFontTx/>
              <a:buNone/>
            </a:pPr>
            <a:endParaRPr lang="en-US" altLang="zh-CN" sz="2800" dirty="0">
              <a:solidFill>
                <a:srgbClr val="000000"/>
              </a:solidFill>
              <a:latin typeface="Times New Roman" panose="02020603050405020304" pitchFamily="18" charset="0"/>
              <a:ea typeface="华文楷体" panose="02010600040101010101" pitchFamily="2" charset="-122"/>
              <a:cs typeface="Times New Roman" panose="02020603050405020304" pitchFamily="18" charset="0"/>
            </a:endParaRPr>
          </a:p>
          <a:p>
            <a:pPr algn="ctr" eaLnBrk="1" hangingPunct="1">
              <a:lnSpc>
                <a:spcPct val="150000"/>
              </a:lnSpc>
              <a:spcBef>
                <a:spcPct val="0"/>
              </a:spcBef>
              <a:buFontTx/>
              <a:buNone/>
            </a:pPr>
            <a:r>
              <a:rPr lang="en-US" altLang="zh-CN" sz="2800" dirty="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Department of Neurology,</a:t>
            </a:r>
          </a:p>
          <a:p>
            <a:pPr algn="ctr" eaLnBrk="1" hangingPunct="1">
              <a:lnSpc>
                <a:spcPct val="150000"/>
              </a:lnSpc>
              <a:spcBef>
                <a:spcPct val="0"/>
              </a:spcBef>
              <a:buFontTx/>
              <a:buNone/>
            </a:pPr>
            <a:r>
              <a:rPr lang="en-US" altLang="zh-CN" sz="2800" dirty="0" err="1">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Zhongda</a:t>
            </a:r>
            <a:r>
              <a:rPr lang="en-US" altLang="zh-CN" sz="2800" dirty="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 Hospital affiliated to Southeast </a:t>
            </a:r>
            <a:r>
              <a:rPr lang="en-US" altLang="zh-CN" sz="2800" dirty="0" smtClean="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University</a:t>
            </a:r>
          </a:p>
          <a:p>
            <a:pPr algn="ctr" eaLnBrk="1" hangingPunct="1">
              <a:lnSpc>
                <a:spcPct val="150000"/>
              </a:lnSpc>
              <a:spcBef>
                <a:spcPct val="0"/>
              </a:spcBef>
              <a:buFontTx/>
              <a:buNone/>
            </a:pPr>
            <a:r>
              <a:rPr lang="en-US" altLang="zh-CN" sz="2800" dirty="0" smtClean="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Nanjing</a:t>
            </a:r>
            <a:r>
              <a:rPr lang="en-US" altLang="zh-CN" sz="2800" dirty="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a:t>
            </a:r>
            <a:r>
              <a:rPr lang="en-US" altLang="zh-CN" sz="2800" dirty="0" smtClean="0">
                <a:solidFill>
                  <a:srgbClr val="000000"/>
                </a:solidFill>
                <a:latin typeface="Times New Roman" panose="02020603050405020304" pitchFamily="18" charset="0"/>
                <a:ea typeface="华文楷体" panose="02010600040101010101" pitchFamily="2" charset="-122"/>
                <a:cs typeface="Times New Roman" panose="02020603050405020304" pitchFamily="18" charset="0"/>
              </a:rPr>
              <a:t> China</a:t>
            </a:r>
            <a:endParaRPr lang="en-US" altLang="zh-CN" sz="1800" dirty="0">
              <a:solidFill>
                <a:srgbClr val="000000"/>
              </a:solidFill>
              <a:latin typeface="Times New Roman" panose="02020603050405020304" pitchFamily="18" charset="0"/>
              <a:ea typeface="华文楷体" panose="02010600040101010101" pitchFamily="2" charset="-122"/>
              <a:cs typeface="Times New Roman" panose="02020603050405020304" pitchFamily="18" charset="0"/>
            </a:endParaRPr>
          </a:p>
        </p:txBody>
      </p:sp>
    </p:spTree>
    <p:extLst>
      <p:ext uri="{BB962C8B-B14F-4D97-AF65-F5344CB8AC3E}">
        <p14:creationId xmlns:p14="http://schemas.microsoft.com/office/powerpoint/2010/main" val="38640789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a:off x="1981200" y="198438"/>
            <a:ext cx="8229600" cy="1143000"/>
          </a:xfrm>
        </p:spPr>
        <p:txBody>
          <a:bodyPr/>
          <a:lstStyle/>
          <a:p>
            <a:pPr eaLnBrk="1" hangingPunct="1"/>
            <a:r>
              <a:rPr lang="en-US" altLang="zh-CN" smtClean="0"/>
              <a:t>Features of various part lesion</a:t>
            </a:r>
          </a:p>
        </p:txBody>
      </p:sp>
      <p:sp>
        <p:nvSpPr>
          <p:cNvPr id="102403" name="Rectangle 3"/>
          <p:cNvSpPr>
            <a:spLocks noGrp="1" noChangeArrowheads="1"/>
          </p:cNvSpPr>
          <p:nvPr>
            <p:ph type="body" idx="1"/>
          </p:nvPr>
        </p:nvSpPr>
        <p:spPr>
          <a:xfrm>
            <a:off x="1256081" y="1273866"/>
            <a:ext cx="6148328" cy="4525963"/>
          </a:xfrm>
        </p:spPr>
        <p:txBody>
          <a:bodyPr/>
          <a:lstStyle/>
          <a:p>
            <a:pPr eaLnBrk="1" hangingPunct="1">
              <a:buFont typeface="Wingdings" panose="05000000000000000000" pitchFamily="2" charset="2"/>
              <a:buChar char="Ø"/>
            </a:pPr>
            <a:r>
              <a:rPr lang="en-US" altLang="zh-CN" dirty="0" smtClean="0"/>
              <a:t>Motor cortex</a:t>
            </a:r>
          </a:p>
          <a:p>
            <a:pPr lvl="1" eaLnBrk="1" hangingPunct="1"/>
            <a:r>
              <a:rPr lang="en-US" altLang="zh-CN" sz="2800" dirty="0" smtClean="0"/>
              <a:t>Monoplegia: as motor cortex is spread over a large area, cortical lesion usually gives rise to monoplegia rather than hemiplegia</a:t>
            </a:r>
          </a:p>
        </p:txBody>
      </p:sp>
      <p:pic>
        <p:nvPicPr>
          <p:cNvPr id="102404" name="Picture 1028" descr="大脑侧面观1"/>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a:off x="1489687" y="3775168"/>
            <a:ext cx="3051907" cy="2260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2405" name="直接连接符 4"/>
          <p:cNvCxnSpPr>
            <a:cxnSpLocks noChangeShapeType="1"/>
          </p:cNvCxnSpPr>
          <p:nvPr/>
        </p:nvCxnSpPr>
        <p:spPr bwMode="auto">
          <a:xfrm>
            <a:off x="1524000" y="1066800"/>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pic>
        <p:nvPicPr>
          <p:cNvPr id="6" name="Picture 9" descr="dn17"/>
          <p:cNvPicPr>
            <a:picLocks noChangeAspect="1" noChangeArrowheads="1"/>
          </p:cNvPicPr>
          <p:nvPr/>
        </p:nvPicPr>
        <p:blipFill>
          <a:blip r:embed="rId3">
            <a:lum contrast="22000"/>
            <a:extLst>
              <a:ext uri="{28A0092B-C50C-407E-A947-70E740481C1C}">
                <a14:useLocalDpi xmlns:a14="http://schemas.microsoft.com/office/drawing/2010/main" val="0"/>
              </a:ext>
            </a:extLst>
          </a:blip>
          <a:srcRect/>
          <a:stretch>
            <a:fillRect/>
          </a:stretch>
        </p:blipFill>
        <p:spPr bwMode="auto">
          <a:xfrm>
            <a:off x="7861609" y="1180797"/>
            <a:ext cx="4227147" cy="5188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爆炸形 1 6"/>
          <p:cNvSpPr>
            <a:spLocks noChangeArrowheads="1"/>
          </p:cNvSpPr>
          <p:nvPr/>
        </p:nvSpPr>
        <p:spPr bwMode="auto">
          <a:xfrm>
            <a:off x="8222579" y="1638300"/>
            <a:ext cx="554524" cy="1142999"/>
          </a:xfrm>
          <a:prstGeom prst="irregularSeal1">
            <a:avLst/>
          </a:prstGeom>
          <a:solidFill>
            <a:schemeClr val="accent1"/>
          </a:solidFill>
          <a:ln w="12700" algn="ctr">
            <a:solidFill>
              <a:schemeClr val="tx1"/>
            </a:solidFill>
            <a:round/>
            <a:headEnd/>
            <a:tailEnd type="stealth" w="med" len="med"/>
          </a:ln>
        </p:spPr>
        <p:txBody>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zh-CN" altLang="en-US" sz="1800"/>
          </a:p>
        </p:txBody>
      </p:sp>
      <p:cxnSp>
        <p:nvCxnSpPr>
          <p:cNvPr id="8" name="直接箭头连接符 4"/>
          <p:cNvCxnSpPr>
            <a:cxnSpLocks noChangeShapeType="1"/>
          </p:cNvCxnSpPr>
          <p:nvPr/>
        </p:nvCxnSpPr>
        <p:spPr bwMode="auto">
          <a:xfrm flipH="1" flipV="1">
            <a:off x="7721600" y="1638300"/>
            <a:ext cx="618030" cy="385885"/>
          </a:xfrm>
          <a:prstGeom prst="straightConnector1">
            <a:avLst/>
          </a:prstGeom>
          <a:noFill/>
          <a:ln w="38100"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9" name="TextBox 7"/>
          <p:cNvSpPr txBox="1">
            <a:spLocks noChangeArrowheads="1"/>
          </p:cNvSpPr>
          <p:nvPr/>
        </p:nvSpPr>
        <p:spPr bwMode="auto">
          <a:xfrm>
            <a:off x="5684594" y="1167604"/>
            <a:ext cx="26550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2400" b="1" dirty="0"/>
              <a:t>Leg monoplegia</a:t>
            </a:r>
            <a:endParaRPr lang="zh-CN" altLang="en-US" sz="2400" b="1" dirty="0"/>
          </a:p>
        </p:txBody>
      </p:sp>
      <p:pic>
        <p:nvPicPr>
          <p:cNvPr id="1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7429" r="6980"/>
          <a:stretch/>
        </p:blipFill>
        <p:spPr bwMode="auto">
          <a:xfrm>
            <a:off x="4775199" y="3477845"/>
            <a:ext cx="3094893" cy="2711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pic>
      <p:sp>
        <p:nvSpPr>
          <p:cNvPr id="15" name="矩形 1"/>
          <p:cNvSpPr>
            <a:spLocks noChangeArrowheads="1"/>
          </p:cNvSpPr>
          <p:nvPr/>
        </p:nvSpPr>
        <p:spPr bwMode="auto">
          <a:xfrm>
            <a:off x="4109853" y="6222391"/>
            <a:ext cx="46672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800" dirty="0">
                <a:solidFill>
                  <a:srgbClr val="FF0000"/>
                </a:solidFill>
              </a:rPr>
              <a:t>Contralateral </a:t>
            </a:r>
            <a:r>
              <a:rPr lang="en-US" altLang="zh-CN" sz="2800" dirty="0" err="1">
                <a:solidFill>
                  <a:srgbClr val="FF0000"/>
                </a:solidFill>
              </a:rPr>
              <a:t>monoparalysis</a:t>
            </a:r>
            <a:endParaRPr lang="en-US" altLang="zh-CN" sz="2800" dirty="0">
              <a:solidFill>
                <a:srgbClr val="FF0000"/>
              </a:solidFill>
            </a:endParaRPr>
          </a:p>
        </p:txBody>
      </p:sp>
    </p:spTree>
    <p:extLst>
      <p:ext uri="{BB962C8B-B14F-4D97-AF65-F5344CB8AC3E}">
        <p14:creationId xmlns:p14="http://schemas.microsoft.com/office/powerpoint/2010/main" val="4240120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1981200" y="152400"/>
            <a:ext cx="8229600" cy="1143000"/>
          </a:xfrm>
        </p:spPr>
        <p:txBody>
          <a:bodyPr/>
          <a:lstStyle/>
          <a:p>
            <a:pPr eaLnBrk="1" hangingPunct="1"/>
            <a:r>
              <a:rPr lang="en-US" altLang="zh-CN" smtClean="0"/>
              <a:t>Features of various part lesion</a:t>
            </a:r>
          </a:p>
        </p:txBody>
      </p:sp>
      <p:sp>
        <p:nvSpPr>
          <p:cNvPr id="106499" name="Rectangle 3"/>
          <p:cNvSpPr>
            <a:spLocks noGrp="1" noChangeArrowheads="1"/>
          </p:cNvSpPr>
          <p:nvPr>
            <p:ph type="body" idx="1"/>
          </p:nvPr>
        </p:nvSpPr>
        <p:spPr>
          <a:xfrm>
            <a:off x="1285629" y="1295400"/>
            <a:ext cx="5599725" cy="5562600"/>
          </a:xfrm>
        </p:spPr>
        <p:txBody>
          <a:bodyPr>
            <a:normAutofit fontScale="85000" lnSpcReduction="20000"/>
          </a:bodyPr>
          <a:lstStyle/>
          <a:p>
            <a:pPr eaLnBrk="1" hangingPunct="1">
              <a:lnSpc>
                <a:spcPct val="90000"/>
              </a:lnSpc>
              <a:buFont typeface="Wingdings" panose="05000000000000000000" pitchFamily="2" charset="2"/>
              <a:buChar char="Ø"/>
            </a:pPr>
            <a:r>
              <a:rPr lang="en-US" altLang="zh-CN" b="1" dirty="0" smtClean="0"/>
              <a:t>Cerebral Cortex</a:t>
            </a:r>
          </a:p>
          <a:p>
            <a:pPr lvl="1" eaLnBrk="1" hangingPunct="1">
              <a:lnSpc>
                <a:spcPct val="120000"/>
              </a:lnSpc>
              <a:spcAft>
                <a:spcPts val="1200"/>
              </a:spcAft>
            </a:pPr>
            <a:r>
              <a:rPr lang="en-US" altLang="zh-CN" sz="2800" dirty="0" smtClean="0">
                <a:solidFill>
                  <a:srgbClr val="FF0000"/>
                </a:solidFill>
              </a:rPr>
              <a:t>Aphasia or dysphasia</a:t>
            </a:r>
            <a:r>
              <a:rPr lang="en-US" altLang="zh-CN" sz="2800" dirty="0" smtClean="0"/>
              <a:t>: if the lesion is in the frontal lobe, </a:t>
            </a:r>
            <a:r>
              <a:rPr lang="en-US" altLang="zh-CN" sz="2800" dirty="0" err="1" smtClean="0"/>
              <a:t>esp</a:t>
            </a:r>
            <a:r>
              <a:rPr lang="en-US" altLang="zh-CN" sz="2800" dirty="0" smtClean="0"/>
              <a:t> in inferior frontal gyrus, aphasia is present.</a:t>
            </a:r>
          </a:p>
          <a:p>
            <a:pPr lvl="1" eaLnBrk="1" hangingPunct="1">
              <a:lnSpc>
                <a:spcPct val="120000"/>
              </a:lnSpc>
              <a:spcAft>
                <a:spcPts val="1200"/>
              </a:spcAft>
            </a:pPr>
            <a:r>
              <a:rPr lang="en-US" altLang="zh-CN" sz="2800" dirty="0" smtClean="0">
                <a:solidFill>
                  <a:srgbClr val="FF0000"/>
                </a:solidFill>
              </a:rPr>
              <a:t>Grasp reflex </a:t>
            </a:r>
            <a:r>
              <a:rPr lang="en-US" altLang="zh-CN" sz="2800" dirty="0" smtClean="0"/>
              <a:t>is present and the patient is emotionally labile(unstable).</a:t>
            </a:r>
          </a:p>
          <a:p>
            <a:pPr lvl="1">
              <a:lnSpc>
                <a:spcPct val="120000"/>
              </a:lnSpc>
              <a:spcAft>
                <a:spcPts val="1200"/>
              </a:spcAft>
            </a:pPr>
            <a:r>
              <a:rPr lang="en-US" altLang="zh-CN" sz="2800" dirty="0"/>
              <a:t>Other manifestations like </a:t>
            </a:r>
            <a:r>
              <a:rPr lang="en-US" altLang="zh-CN" sz="2800" dirty="0">
                <a:solidFill>
                  <a:srgbClr val="FF0000"/>
                </a:solidFill>
              </a:rPr>
              <a:t>apraxia or agnosia </a:t>
            </a:r>
            <a:r>
              <a:rPr lang="en-US" altLang="zh-CN" sz="2800" dirty="0"/>
              <a:t>may be present.</a:t>
            </a:r>
          </a:p>
          <a:p>
            <a:pPr lvl="1">
              <a:lnSpc>
                <a:spcPct val="120000"/>
              </a:lnSpc>
              <a:spcAft>
                <a:spcPts val="1200"/>
              </a:spcAft>
            </a:pPr>
            <a:r>
              <a:rPr lang="en-US" altLang="zh-CN" sz="2800" dirty="0" smtClean="0"/>
              <a:t>Specific </a:t>
            </a:r>
            <a:r>
              <a:rPr lang="en-US" altLang="zh-CN" sz="2800" dirty="0"/>
              <a:t>manifestations due to lesions of various lobes such as </a:t>
            </a:r>
          </a:p>
          <a:p>
            <a:pPr lvl="2">
              <a:lnSpc>
                <a:spcPct val="120000"/>
              </a:lnSpc>
              <a:spcAft>
                <a:spcPts val="1200"/>
              </a:spcAft>
            </a:pPr>
            <a:r>
              <a:rPr lang="en-US" altLang="zh-CN" sz="2400" dirty="0"/>
              <a:t>inferior </a:t>
            </a:r>
            <a:r>
              <a:rPr lang="en-US" altLang="zh-CN" sz="2400" dirty="0" err="1"/>
              <a:t>quadrantanopia</a:t>
            </a:r>
            <a:r>
              <a:rPr lang="en-US" altLang="zh-CN" sz="2400" dirty="0"/>
              <a:t> </a:t>
            </a:r>
          </a:p>
          <a:p>
            <a:pPr lvl="2">
              <a:lnSpc>
                <a:spcPct val="120000"/>
              </a:lnSpc>
              <a:spcAft>
                <a:spcPts val="1200"/>
              </a:spcAft>
            </a:pPr>
            <a:r>
              <a:rPr lang="en-US" altLang="zh-CN" sz="2400" dirty="0"/>
              <a:t>homonymous hemianopia</a:t>
            </a:r>
          </a:p>
          <a:p>
            <a:pPr lvl="1" eaLnBrk="1" hangingPunct="1">
              <a:lnSpc>
                <a:spcPct val="90000"/>
              </a:lnSpc>
            </a:pPr>
            <a:endParaRPr lang="en-US" altLang="zh-CN" sz="2800" dirty="0" smtClean="0"/>
          </a:p>
        </p:txBody>
      </p:sp>
      <p:pic>
        <p:nvPicPr>
          <p:cNvPr id="106500" name="Picture 6" descr="Brodmann分区"/>
          <p:cNvPicPr>
            <a:picLocks noChangeAspect="1" noChangeArrowheads="1"/>
          </p:cNvPicPr>
          <p:nvPr/>
        </p:nvPicPr>
        <p:blipFill rotWithShape="1">
          <a:blip r:embed="rId2">
            <a:extLst>
              <a:ext uri="{28A0092B-C50C-407E-A947-70E740481C1C}">
                <a14:useLocalDpi xmlns:a14="http://schemas.microsoft.com/office/drawing/2010/main" val="0"/>
              </a:ext>
            </a:extLst>
          </a:blip>
          <a:srcRect t="13949" b="17334"/>
          <a:stretch/>
        </p:blipFill>
        <p:spPr bwMode="auto">
          <a:xfrm>
            <a:off x="7342554" y="1295400"/>
            <a:ext cx="3810000" cy="2618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6501" name="直接连接符 4"/>
          <p:cNvCxnSpPr>
            <a:cxnSpLocks noChangeShapeType="1"/>
          </p:cNvCxnSpPr>
          <p:nvPr/>
        </p:nvCxnSpPr>
        <p:spPr bwMode="auto">
          <a:xfrm>
            <a:off x="1524000" y="1066800"/>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pic>
        <p:nvPicPr>
          <p:cNvPr id="6" name="Picture 3" descr="大脑功能分区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2554" y="4063999"/>
            <a:ext cx="3838759" cy="2715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58218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1981200" y="152400"/>
            <a:ext cx="8229600" cy="1143000"/>
          </a:xfrm>
        </p:spPr>
        <p:txBody>
          <a:bodyPr/>
          <a:lstStyle/>
          <a:p>
            <a:pPr eaLnBrk="1" hangingPunct="1"/>
            <a:r>
              <a:rPr lang="en-US" altLang="zh-CN" smtClean="0"/>
              <a:t>Features of various part lesion</a:t>
            </a:r>
          </a:p>
        </p:txBody>
      </p:sp>
      <p:sp>
        <p:nvSpPr>
          <p:cNvPr id="108547" name="Rectangle 3"/>
          <p:cNvSpPr>
            <a:spLocks noGrp="1" noChangeArrowheads="1"/>
          </p:cNvSpPr>
          <p:nvPr>
            <p:ph type="body" idx="1"/>
          </p:nvPr>
        </p:nvSpPr>
        <p:spPr>
          <a:xfrm>
            <a:off x="1410677" y="1295400"/>
            <a:ext cx="4953000" cy="4525963"/>
          </a:xfrm>
        </p:spPr>
        <p:txBody>
          <a:bodyPr/>
          <a:lstStyle/>
          <a:p>
            <a:pPr eaLnBrk="1" hangingPunct="1">
              <a:buFont typeface="Wingdings" panose="05000000000000000000" pitchFamily="2" charset="2"/>
              <a:buChar char="Ø"/>
            </a:pPr>
            <a:r>
              <a:rPr lang="en-US" altLang="zh-CN" dirty="0" smtClean="0"/>
              <a:t>Internal capsule</a:t>
            </a:r>
          </a:p>
          <a:p>
            <a:pPr lvl="1" eaLnBrk="1" hangingPunct="1"/>
            <a:r>
              <a:rPr lang="en-US" altLang="zh-CN" b="1" dirty="0" smtClean="0"/>
              <a:t>uncrossed hemiplegia</a:t>
            </a:r>
            <a:r>
              <a:rPr lang="en-US" altLang="zh-CN" dirty="0" smtClean="0"/>
              <a:t>: such as left hemiplegia plus left facial palsy.</a:t>
            </a:r>
          </a:p>
          <a:p>
            <a:pPr lvl="1" eaLnBrk="1" hangingPunct="1"/>
            <a:r>
              <a:rPr lang="en-US" altLang="zh-CN" dirty="0" err="1" smtClean="0"/>
              <a:t>hemisensory</a:t>
            </a:r>
            <a:r>
              <a:rPr lang="en-US" altLang="zh-CN" dirty="0" smtClean="0"/>
              <a:t> loss</a:t>
            </a:r>
          </a:p>
          <a:p>
            <a:pPr lvl="1" eaLnBrk="1" hangingPunct="1"/>
            <a:r>
              <a:rPr lang="en-US" altLang="zh-CN" dirty="0" smtClean="0"/>
              <a:t>homonymous hemianopia</a:t>
            </a:r>
          </a:p>
          <a:p>
            <a:pPr lvl="1" eaLnBrk="1" hangingPunct="1"/>
            <a:endParaRPr lang="en-US" altLang="zh-CN" dirty="0" smtClean="0"/>
          </a:p>
        </p:txBody>
      </p:sp>
      <p:pic>
        <p:nvPicPr>
          <p:cNvPr id="108548" name="Picture 2" descr="水平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941" y="3771571"/>
            <a:ext cx="2537972" cy="2490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8549" name="直接连接符 5"/>
          <p:cNvCxnSpPr>
            <a:cxnSpLocks noChangeShapeType="1"/>
          </p:cNvCxnSpPr>
          <p:nvPr/>
        </p:nvCxnSpPr>
        <p:spPr bwMode="auto">
          <a:xfrm>
            <a:off x="1524000" y="1066800"/>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6184" y="1721779"/>
            <a:ext cx="5369169" cy="4099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pic>
      <p:sp>
        <p:nvSpPr>
          <p:cNvPr id="3" name="空心弧 2"/>
          <p:cNvSpPr/>
          <p:nvPr/>
        </p:nvSpPr>
        <p:spPr>
          <a:xfrm rot="18233977" flipV="1">
            <a:off x="2978460" y="4655255"/>
            <a:ext cx="719676" cy="373324"/>
          </a:xfrm>
          <a:prstGeom prst="blockArc">
            <a:avLst>
              <a:gd name="adj1" fmla="val 12584699"/>
              <a:gd name="adj2" fmla="val 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27171618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2610338" y="0"/>
            <a:ext cx="8743462" cy="1325563"/>
          </a:xfrm>
        </p:spPr>
        <p:txBody>
          <a:bodyPr/>
          <a:lstStyle/>
          <a:p>
            <a:pPr eaLnBrk="1" hangingPunct="1"/>
            <a:r>
              <a:rPr lang="en-US" altLang="zh-CN" dirty="0" smtClean="0"/>
              <a:t>Features of various part lesion</a:t>
            </a:r>
          </a:p>
        </p:txBody>
      </p:sp>
      <p:sp>
        <p:nvSpPr>
          <p:cNvPr id="114691" name="Rectangle 3"/>
          <p:cNvSpPr>
            <a:spLocks noGrp="1" noChangeArrowheads="1"/>
          </p:cNvSpPr>
          <p:nvPr>
            <p:ph type="body" idx="1"/>
          </p:nvPr>
        </p:nvSpPr>
        <p:spPr>
          <a:xfrm>
            <a:off x="678475" y="1314695"/>
            <a:ext cx="7625862" cy="4525963"/>
          </a:xfrm>
        </p:spPr>
        <p:txBody>
          <a:bodyPr>
            <a:normAutofit lnSpcReduction="10000"/>
          </a:bodyPr>
          <a:lstStyle/>
          <a:p>
            <a:pPr eaLnBrk="1" hangingPunct="1">
              <a:spcAft>
                <a:spcPts val="1200"/>
              </a:spcAft>
              <a:buFont typeface="Wingdings" panose="05000000000000000000" pitchFamily="2" charset="2"/>
              <a:buChar char="Ø"/>
            </a:pPr>
            <a:r>
              <a:rPr lang="en-US" altLang="zh-CN" dirty="0" smtClean="0"/>
              <a:t>Brain stem</a:t>
            </a:r>
          </a:p>
          <a:p>
            <a:pPr lvl="1" eaLnBrk="1" hangingPunct="1"/>
            <a:r>
              <a:rPr lang="en-US" altLang="zh-CN" sz="2800" b="1" dirty="0" smtClean="0"/>
              <a:t>Crossed hemiplegia</a:t>
            </a:r>
            <a:r>
              <a:rPr lang="en-US" altLang="zh-CN" sz="2800" dirty="0" smtClean="0"/>
              <a:t>: cranial nerve palsy is on one side and hemiplegia is on the other side.</a:t>
            </a:r>
          </a:p>
          <a:p>
            <a:pPr lvl="2" eaLnBrk="1" hangingPunct="1"/>
            <a:r>
              <a:rPr lang="en-US" altLang="zh-CN" sz="2800" dirty="0" smtClean="0"/>
              <a:t>Motor cranial nuclei control the ipsilateral cranial muscles, for example, left facial nerve controls left facial muscles. </a:t>
            </a:r>
          </a:p>
          <a:p>
            <a:pPr lvl="2" eaLnBrk="1" hangingPunct="1"/>
            <a:r>
              <a:rPr lang="en-US" altLang="zh-CN" sz="2800" dirty="0" smtClean="0"/>
              <a:t>While the </a:t>
            </a:r>
            <a:r>
              <a:rPr lang="en-US" altLang="zh-CN" sz="2800" dirty="0" smtClean="0">
                <a:solidFill>
                  <a:srgbClr val="FF0000"/>
                </a:solidFill>
              </a:rPr>
              <a:t>pyramidal tract </a:t>
            </a:r>
            <a:r>
              <a:rPr lang="en-US" altLang="zh-CN" sz="2800" dirty="0" smtClean="0"/>
              <a:t>in unilateral brainstem crossed through pyramid in medulla oblongata to opposite side of spinal cord.</a:t>
            </a:r>
          </a:p>
          <a:p>
            <a:pPr lvl="2" eaLnBrk="1" hangingPunct="1"/>
            <a:r>
              <a:rPr lang="en-US" altLang="zh-CN" sz="2800" dirty="0" smtClean="0"/>
              <a:t>Lesion is on the side of cranial nerve palsy.</a:t>
            </a:r>
          </a:p>
        </p:txBody>
      </p:sp>
      <p:pic>
        <p:nvPicPr>
          <p:cNvPr id="2" name="图片 1"/>
          <p:cNvPicPr>
            <a:picLocks noChangeAspect="1"/>
          </p:cNvPicPr>
          <p:nvPr/>
        </p:nvPicPr>
        <p:blipFill rotWithShape="1">
          <a:blip r:embed="rId2"/>
          <a:srcRect l="52667" t="18547"/>
          <a:stretch/>
        </p:blipFill>
        <p:spPr>
          <a:xfrm>
            <a:off x="8515352" y="1489747"/>
            <a:ext cx="2254248" cy="2909399"/>
          </a:xfrm>
          <a:prstGeom prst="rect">
            <a:avLst/>
          </a:prstGeom>
        </p:spPr>
      </p:pic>
      <p:pic>
        <p:nvPicPr>
          <p:cNvPr id="4" name="图片 3"/>
          <p:cNvPicPr>
            <a:picLocks noChangeAspect="1"/>
          </p:cNvPicPr>
          <p:nvPr/>
        </p:nvPicPr>
        <p:blipFill>
          <a:blip r:embed="rId3"/>
          <a:stretch>
            <a:fillRect/>
          </a:stretch>
        </p:blipFill>
        <p:spPr>
          <a:xfrm>
            <a:off x="8581534" y="4563330"/>
            <a:ext cx="2188066" cy="1964287"/>
          </a:xfrm>
          <a:prstGeom prst="rect">
            <a:avLst/>
          </a:prstGeom>
        </p:spPr>
      </p:pic>
      <p:cxnSp>
        <p:nvCxnSpPr>
          <p:cNvPr id="7" name="直接连接符 5"/>
          <p:cNvCxnSpPr>
            <a:cxnSpLocks noChangeShapeType="1"/>
          </p:cNvCxnSpPr>
          <p:nvPr/>
        </p:nvCxnSpPr>
        <p:spPr bwMode="auto">
          <a:xfrm>
            <a:off x="1524000" y="1066800"/>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6152496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2636715" y="87924"/>
            <a:ext cx="8635630" cy="1325563"/>
          </a:xfrm>
        </p:spPr>
        <p:txBody>
          <a:bodyPr/>
          <a:lstStyle/>
          <a:p>
            <a:pPr eaLnBrk="1" hangingPunct="1"/>
            <a:r>
              <a:rPr lang="en-US" altLang="zh-CN" dirty="0" smtClean="0"/>
              <a:t>Features of various part lesion</a:t>
            </a:r>
          </a:p>
        </p:txBody>
      </p:sp>
      <p:sp>
        <p:nvSpPr>
          <p:cNvPr id="115715" name="Rectangle 3"/>
          <p:cNvSpPr>
            <a:spLocks noGrp="1" noChangeArrowheads="1"/>
          </p:cNvSpPr>
          <p:nvPr>
            <p:ph type="body" idx="1"/>
          </p:nvPr>
        </p:nvSpPr>
        <p:spPr>
          <a:xfrm>
            <a:off x="867508" y="1623645"/>
            <a:ext cx="5767754" cy="4525963"/>
          </a:xfrm>
        </p:spPr>
        <p:txBody>
          <a:bodyPr>
            <a:normAutofit/>
          </a:bodyPr>
          <a:lstStyle/>
          <a:p>
            <a:pPr eaLnBrk="1" hangingPunct="1">
              <a:spcAft>
                <a:spcPts val="1200"/>
              </a:spcAft>
              <a:buFont typeface="Wingdings" panose="05000000000000000000" pitchFamily="2" charset="2"/>
              <a:buChar char="Ø"/>
            </a:pPr>
            <a:r>
              <a:rPr lang="en-US" altLang="zh-CN" dirty="0" smtClean="0"/>
              <a:t>Brain stem</a:t>
            </a:r>
          </a:p>
          <a:p>
            <a:pPr lvl="1" eaLnBrk="1" hangingPunct="1"/>
            <a:r>
              <a:rPr lang="en-US" altLang="zh-CN" sz="2800" dirty="0" smtClean="0"/>
              <a:t>Further localization depends on cranial nerve involvement lesion.</a:t>
            </a:r>
          </a:p>
          <a:p>
            <a:pPr lvl="2" eaLnBrk="1" hangingPunct="1"/>
            <a:r>
              <a:rPr lang="en-US" altLang="zh-CN" sz="2800" dirty="0" smtClean="0"/>
              <a:t>3</a:t>
            </a:r>
            <a:r>
              <a:rPr lang="en-US" altLang="zh-CN" sz="2800" baseline="30000" dirty="0" smtClean="0"/>
              <a:t>rd</a:t>
            </a:r>
            <a:r>
              <a:rPr lang="en-US" altLang="zh-CN" sz="2800" dirty="0" smtClean="0"/>
              <a:t> nerve ——midbrain</a:t>
            </a:r>
          </a:p>
          <a:p>
            <a:pPr lvl="2" eaLnBrk="1" hangingPunct="1"/>
            <a:r>
              <a:rPr lang="en-US" altLang="zh-CN" sz="2800" dirty="0" smtClean="0"/>
              <a:t>7</a:t>
            </a:r>
            <a:r>
              <a:rPr lang="en-US" altLang="zh-CN" sz="2800" baseline="30000" dirty="0" smtClean="0"/>
              <a:t>th</a:t>
            </a:r>
            <a:r>
              <a:rPr lang="en-US" altLang="zh-CN" sz="2800" dirty="0" smtClean="0"/>
              <a:t> nerve——pons</a:t>
            </a:r>
          </a:p>
          <a:p>
            <a:pPr lvl="2" eaLnBrk="1" hangingPunct="1"/>
            <a:r>
              <a:rPr lang="en-US" altLang="zh-CN" sz="2800" dirty="0" smtClean="0"/>
              <a:t>9</a:t>
            </a:r>
            <a:r>
              <a:rPr lang="en-US" altLang="zh-CN" sz="2800" baseline="30000" dirty="0" smtClean="0"/>
              <a:t>th</a:t>
            </a:r>
            <a:r>
              <a:rPr lang="en-US" altLang="zh-CN" sz="2800" dirty="0" smtClean="0"/>
              <a:t>,10</a:t>
            </a:r>
            <a:r>
              <a:rPr lang="en-US" altLang="zh-CN" sz="2800" baseline="30000" dirty="0" smtClean="0"/>
              <a:t>th </a:t>
            </a:r>
            <a:r>
              <a:rPr lang="en-US" altLang="zh-CN" sz="2800" dirty="0" smtClean="0"/>
              <a:t>or 12</a:t>
            </a:r>
            <a:r>
              <a:rPr lang="en-US" altLang="zh-CN" sz="2800" baseline="30000" dirty="0" smtClean="0"/>
              <a:t>th</a:t>
            </a:r>
            <a:r>
              <a:rPr lang="en-US" altLang="zh-CN" sz="2800" dirty="0" smtClean="0"/>
              <a:t> nerve——</a:t>
            </a:r>
          </a:p>
          <a:p>
            <a:pPr lvl="2" eaLnBrk="1" hangingPunct="1">
              <a:buFontTx/>
              <a:buNone/>
            </a:pPr>
            <a:r>
              <a:rPr lang="en-US" altLang="zh-CN" sz="2800" dirty="0" smtClean="0"/>
              <a:t>         medulla oblongata</a:t>
            </a:r>
          </a:p>
        </p:txBody>
      </p:sp>
      <p:pic>
        <p:nvPicPr>
          <p:cNvPr id="115716"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t="-5268"/>
          <a:stretch/>
        </p:blipFill>
        <p:spPr bwMode="auto">
          <a:xfrm>
            <a:off x="6709507" y="1413485"/>
            <a:ext cx="4417305" cy="4736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pic>
      <p:cxnSp>
        <p:nvCxnSpPr>
          <p:cNvPr id="5" name="直接连接符 5"/>
          <p:cNvCxnSpPr>
            <a:cxnSpLocks noChangeShapeType="1"/>
          </p:cNvCxnSpPr>
          <p:nvPr/>
        </p:nvCxnSpPr>
        <p:spPr bwMode="auto">
          <a:xfrm>
            <a:off x="1524000" y="1066800"/>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1240662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2352431" y="-69239"/>
            <a:ext cx="10972800" cy="1143000"/>
          </a:xfrm>
        </p:spPr>
        <p:txBody>
          <a:bodyPr/>
          <a:lstStyle/>
          <a:p>
            <a:pPr eaLnBrk="1" hangingPunct="1"/>
            <a:r>
              <a:rPr lang="en-US" altLang="zh-CN" dirty="0" smtClean="0"/>
              <a:t>Features of various part lesion</a:t>
            </a:r>
          </a:p>
        </p:txBody>
      </p:sp>
      <p:sp>
        <p:nvSpPr>
          <p:cNvPr id="95235" name="Rectangle 3"/>
          <p:cNvSpPr>
            <a:spLocks noGrp="1" noChangeArrowheads="1"/>
          </p:cNvSpPr>
          <p:nvPr>
            <p:ph type="body" sz="half" idx="1"/>
          </p:nvPr>
        </p:nvSpPr>
        <p:spPr>
          <a:xfrm>
            <a:off x="668081" y="924124"/>
            <a:ext cx="10935340" cy="4525962"/>
          </a:xfrm>
        </p:spPr>
        <p:txBody>
          <a:bodyPr/>
          <a:lstStyle/>
          <a:p>
            <a:pPr eaLnBrk="1" hangingPunct="1">
              <a:buFont typeface="Wingdings" pitchFamily="2" charset="2"/>
              <a:buChar char="Ø"/>
              <a:defRPr/>
            </a:pPr>
            <a:r>
              <a:rPr lang="en-US" altLang="zh-CN" dirty="0"/>
              <a:t>Spinal cord</a:t>
            </a:r>
          </a:p>
          <a:p>
            <a:pPr lvl="1" eaLnBrk="1" hangingPunct="1">
              <a:defRPr/>
            </a:pPr>
            <a:r>
              <a:rPr lang="en-US" altLang="zh-CN" dirty="0"/>
              <a:t>If spinal lesion is unilateral, the lesion is on the side of motor weakness.</a:t>
            </a:r>
          </a:p>
          <a:p>
            <a:pPr lvl="1" eaLnBrk="1" hangingPunct="1">
              <a:defRPr/>
            </a:pPr>
            <a:r>
              <a:rPr lang="en-US" altLang="zh-CN" dirty="0" err="1"/>
              <a:t>Hemisection</a:t>
            </a:r>
            <a:r>
              <a:rPr lang="en-US" altLang="zh-CN" dirty="0"/>
              <a:t> of spinal </a:t>
            </a:r>
            <a:r>
              <a:rPr lang="en-US" altLang="zh-CN" dirty="0" smtClean="0"/>
              <a:t>cord (</a:t>
            </a:r>
            <a:r>
              <a:rPr lang="en-US" altLang="zh-CN" dirty="0">
                <a:solidFill>
                  <a:srgbClr val="FF0000"/>
                </a:solidFill>
              </a:rPr>
              <a:t>Brown-</a:t>
            </a:r>
            <a:r>
              <a:rPr lang="en-US" altLang="zh-CN" dirty="0" err="1">
                <a:solidFill>
                  <a:srgbClr val="FF0000"/>
                </a:solidFill>
              </a:rPr>
              <a:t>Sequard</a:t>
            </a:r>
            <a:r>
              <a:rPr lang="en-US" altLang="zh-CN" dirty="0">
                <a:solidFill>
                  <a:srgbClr val="FF0000"/>
                </a:solidFill>
              </a:rPr>
              <a:t> syndrome</a:t>
            </a:r>
            <a:r>
              <a:rPr lang="en-US" altLang="zh-CN" dirty="0"/>
              <a:t>): </a:t>
            </a:r>
            <a:r>
              <a:rPr lang="en-US" altLang="zh-CN" dirty="0" smtClean="0"/>
              <a:t>below </a:t>
            </a:r>
            <a:r>
              <a:rPr lang="en-US" altLang="zh-CN" dirty="0"/>
              <a:t>the level of the lesion there is:</a:t>
            </a:r>
          </a:p>
          <a:p>
            <a:pPr lvl="2" eaLnBrk="1" hangingPunct="1">
              <a:defRPr/>
            </a:pPr>
            <a:r>
              <a:rPr lang="en-US" altLang="zh-CN" dirty="0"/>
              <a:t>ipsilateral UMN weakness and loss of sense of position </a:t>
            </a:r>
          </a:p>
          <a:p>
            <a:pPr lvl="2" eaLnBrk="1" hangingPunct="1">
              <a:defRPr/>
            </a:pPr>
            <a:r>
              <a:rPr lang="en-US" altLang="zh-CN" dirty="0"/>
              <a:t>contralateral loss of sense of pain and temperature</a:t>
            </a:r>
          </a:p>
          <a:p>
            <a:pPr lvl="1" eaLnBrk="1" hangingPunct="1">
              <a:defRPr/>
            </a:pPr>
            <a:r>
              <a:rPr lang="en-US" altLang="zh-CN" dirty="0"/>
              <a:t>UMNL is usually bilateral. A transverse spinal lesion causes </a:t>
            </a:r>
            <a:r>
              <a:rPr lang="en-US" altLang="zh-CN" dirty="0" smtClean="0"/>
              <a:t>quadriplegia or </a:t>
            </a:r>
            <a:r>
              <a:rPr lang="en-US" altLang="zh-CN" dirty="0"/>
              <a:t>paraplegia.</a:t>
            </a:r>
          </a:p>
        </p:txBody>
      </p:sp>
      <p:pic>
        <p:nvPicPr>
          <p:cNvPr id="117764" name="Picture 37" descr="脊髓横截面"/>
          <p:cNvPicPr>
            <a:picLocks noChangeAspect="1" noChangeArrowheads="1"/>
          </p:cNvPicPr>
          <p:nvPr/>
        </p:nvPicPr>
        <p:blipFill rotWithShape="1">
          <a:blip r:embed="rId2">
            <a:extLst>
              <a:ext uri="{28A0092B-C50C-407E-A947-70E740481C1C}">
                <a14:useLocalDpi xmlns:a14="http://schemas.microsoft.com/office/drawing/2010/main" val="0"/>
              </a:ext>
            </a:extLst>
          </a:blip>
          <a:srcRect b="29187"/>
          <a:stretch/>
        </p:blipFill>
        <p:spPr bwMode="auto">
          <a:xfrm>
            <a:off x="1135655" y="4298737"/>
            <a:ext cx="4267200" cy="151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580" t="1893" b="2100"/>
          <a:stretch/>
        </p:blipFill>
        <p:spPr bwMode="auto">
          <a:xfrm>
            <a:off x="5375128" y="3716015"/>
            <a:ext cx="3576515" cy="2727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pic>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620" t="1833" r="5525" b="2569"/>
          <a:stretch/>
        </p:blipFill>
        <p:spPr bwMode="auto">
          <a:xfrm>
            <a:off x="8757216" y="3739663"/>
            <a:ext cx="3313779" cy="268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pic>
      <p:sp>
        <p:nvSpPr>
          <p:cNvPr id="7" name="Rectangle 2"/>
          <p:cNvSpPr txBox="1">
            <a:spLocks noChangeArrowheads="1"/>
          </p:cNvSpPr>
          <p:nvPr/>
        </p:nvSpPr>
        <p:spPr>
          <a:xfrm>
            <a:off x="6623957" y="6301559"/>
            <a:ext cx="982906" cy="46696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CN" sz="2800" b="1" dirty="0" smtClean="0"/>
              <a:t>B-S-S</a:t>
            </a:r>
          </a:p>
        </p:txBody>
      </p:sp>
      <p:sp>
        <p:nvSpPr>
          <p:cNvPr id="8" name="Rectangle 2"/>
          <p:cNvSpPr txBox="1">
            <a:spLocks noChangeArrowheads="1"/>
          </p:cNvSpPr>
          <p:nvPr/>
        </p:nvSpPr>
        <p:spPr>
          <a:xfrm>
            <a:off x="9642328" y="6301559"/>
            <a:ext cx="2020411" cy="46696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CN" sz="2800" b="1" dirty="0" smtClean="0"/>
              <a:t>Paraplegia</a:t>
            </a:r>
          </a:p>
        </p:txBody>
      </p:sp>
      <p:cxnSp>
        <p:nvCxnSpPr>
          <p:cNvPr id="9" name="直接连接符 5"/>
          <p:cNvCxnSpPr>
            <a:cxnSpLocks noChangeShapeType="1"/>
          </p:cNvCxnSpPr>
          <p:nvPr/>
        </p:nvCxnSpPr>
        <p:spPr bwMode="auto">
          <a:xfrm>
            <a:off x="1610710" y="798786"/>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sp>
        <p:nvSpPr>
          <p:cNvPr id="10" name="Rectangle 2"/>
          <p:cNvSpPr txBox="1">
            <a:spLocks noChangeArrowheads="1"/>
          </p:cNvSpPr>
          <p:nvPr/>
        </p:nvSpPr>
        <p:spPr>
          <a:xfrm>
            <a:off x="1387905" y="5799324"/>
            <a:ext cx="1929052" cy="46696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CN" sz="2000" b="1" dirty="0" smtClean="0"/>
              <a:t>Complete</a:t>
            </a:r>
          </a:p>
          <a:p>
            <a:r>
              <a:rPr lang="en-US" altLang="zh-CN" sz="2000" b="1" dirty="0" smtClean="0"/>
              <a:t>transection</a:t>
            </a:r>
          </a:p>
        </p:txBody>
      </p:sp>
      <p:sp>
        <p:nvSpPr>
          <p:cNvPr id="11" name="Rectangle 2"/>
          <p:cNvSpPr txBox="1">
            <a:spLocks noChangeArrowheads="1"/>
          </p:cNvSpPr>
          <p:nvPr/>
        </p:nvSpPr>
        <p:spPr>
          <a:xfrm>
            <a:off x="3569207" y="5817477"/>
            <a:ext cx="1929052" cy="46696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zh-CN" sz="2000" b="1" dirty="0" err="1" smtClean="0"/>
              <a:t>Hemisection</a:t>
            </a:r>
            <a:endParaRPr lang="en-US" altLang="zh-CN" sz="2000" b="1" dirty="0" smtClean="0"/>
          </a:p>
          <a:p>
            <a:r>
              <a:rPr lang="en-US" altLang="zh-CN" sz="2000" b="1" dirty="0" smtClean="0"/>
              <a:t>Brown-</a:t>
            </a:r>
            <a:r>
              <a:rPr lang="en-US" altLang="zh-CN" sz="2000" b="1" dirty="0" err="1"/>
              <a:t>S</a:t>
            </a:r>
            <a:r>
              <a:rPr lang="en-US" altLang="zh-CN" sz="2000" b="1" dirty="0" err="1" smtClean="0"/>
              <a:t>equard</a:t>
            </a:r>
            <a:endParaRPr lang="en-US" altLang="zh-CN" sz="2000" b="1" dirty="0" smtClean="0"/>
          </a:p>
        </p:txBody>
      </p:sp>
    </p:spTree>
    <p:extLst>
      <p:ext uri="{BB962C8B-B14F-4D97-AF65-F5344CB8AC3E}">
        <p14:creationId xmlns:p14="http://schemas.microsoft.com/office/powerpoint/2010/main" val="7111308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b="9858"/>
          <a:stretch/>
        </p:blipFill>
        <p:spPr bwMode="auto">
          <a:xfrm>
            <a:off x="2743200" y="0"/>
            <a:ext cx="6248400" cy="6181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0835" name="TextBox 2"/>
          <p:cNvSpPr txBox="1">
            <a:spLocks noChangeArrowheads="1"/>
          </p:cNvSpPr>
          <p:nvPr/>
        </p:nvSpPr>
        <p:spPr bwMode="auto">
          <a:xfrm>
            <a:off x="1676400" y="533400"/>
            <a:ext cx="1676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dirty="0"/>
              <a:t>monoplegia</a:t>
            </a:r>
            <a:endParaRPr lang="zh-CN" altLang="en-US" sz="1800" b="1" dirty="0"/>
          </a:p>
        </p:txBody>
      </p:sp>
      <p:sp>
        <p:nvSpPr>
          <p:cNvPr id="120836" name="TextBox 3"/>
          <p:cNvSpPr txBox="1">
            <a:spLocks noChangeArrowheads="1"/>
          </p:cNvSpPr>
          <p:nvPr/>
        </p:nvSpPr>
        <p:spPr bwMode="auto">
          <a:xfrm>
            <a:off x="1752600" y="2438400"/>
            <a:ext cx="1676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hemiplegia</a:t>
            </a:r>
            <a:endParaRPr lang="zh-CN" altLang="en-US" sz="1800" b="1"/>
          </a:p>
        </p:txBody>
      </p:sp>
      <p:sp>
        <p:nvSpPr>
          <p:cNvPr id="120837" name="TextBox 4"/>
          <p:cNvSpPr txBox="1">
            <a:spLocks noChangeArrowheads="1"/>
          </p:cNvSpPr>
          <p:nvPr/>
        </p:nvSpPr>
        <p:spPr bwMode="auto">
          <a:xfrm>
            <a:off x="1676400" y="4343401"/>
            <a:ext cx="16764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Crossed hemiplegia</a:t>
            </a:r>
            <a:endParaRPr lang="zh-CN" altLang="en-US" sz="1800" b="1"/>
          </a:p>
        </p:txBody>
      </p:sp>
      <p:sp>
        <p:nvSpPr>
          <p:cNvPr id="120838" name="TextBox 5"/>
          <p:cNvSpPr txBox="1">
            <a:spLocks noChangeArrowheads="1"/>
          </p:cNvSpPr>
          <p:nvPr/>
        </p:nvSpPr>
        <p:spPr bwMode="auto">
          <a:xfrm>
            <a:off x="8153400" y="2438400"/>
            <a:ext cx="1676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quadriplegia</a:t>
            </a:r>
            <a:endParaRPr lang="zh-CN" altLang="en-US" sz="1800" b="1"/>
          </a:p>
        </p:txBody>
      </p:sp>
      <p:sp>
        <p:nvSpPr>
          <p:cNvPr id="120839" name="TextBox 6"/>
          <p:cNvSpPr txBox="1">
            <a:spLocks noChangeArrowheads="1"/>
          </p:cNvSpPr>
          <p:nvPr/>
        </p:nvSpPr>
        <p:spPr bwMode="auto">
          <a:xfrm>
            <a:off x="8153400" y="4648200"/>
            <a:ext cx="1676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paraplegia</a:t>
            </a:r>
            <a:endParaRPr lang="zh-CN" altLang="en-US" sz="1800" b="1"/>
          </a:p>
        </p:txBody>
      </p:sp>
      <p:sp>
        <p:nvSpPr>
          <p:cNvPr id="9" name="Rectangle 2"/>
          <p:cNvSpPr txBox="1">
            <a:spLocks noChangeArrowheads="1"/>
          </p:cNvSpPr>
          <p:nvPr/>
        </p:nvSpPr>
        <p:spPr>
          <a:xfrm>
            <a:off x="2581031" y="6291143"/>
            <a:ext cx="6868308" cy="46696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CN" sz="2800" b="1" dirty="0" smtClean="0"/>
              <a:t>Paralysis subtypes of lesion in pyramidal tract</a:t>
            </a:r>
          </a:p>
        </p:txBody>
      </p:sp>
    </p:spTree>
    <p:extLst>
      <p:ext uri="{BB962C8B-B14F-4D97-AF65-F5344CB8AC3E}">
        <p14:creationId xmlns:p14="http://schemas.microsoft.com/office/powerpoint/2010/main" val="248108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3571631" y="373551"/>
            <a:ext cx="7258538" cy="682503"/>
          </a:xfrm>
        </p:spPr>
        <p:txBody>
          <a:bodyPr>
            <a:noAutofit/>
          </a:bodyPr>
          <a:lstStyle/>
          <a:p>
            <a:pPr eaLnBrk="1" hangingPunct="1"/>
            <a:r>
              <a:rPr lang="en-US" altLang="zh-CN" dirty="0" smtClean="0"/>
              <a:t>Features of LMN lesion</a:t>
            </a:r>
          </a:p>
        </p:txBody>
      </p:sp>
      <p:sp>
        <p:nvSpPr>
          <p:cNvPr id="121859" name="Rectangle 3"/>
          <p:cNvSpPr>
            <a:spLocks noGrp="1" noChangeArrowheads="1"/>
          </p:cNvSpPr>
          <p:nvPr>
            <p:ph type="body" idx="1"/>
          </p:nvPr>
        </p:nvSpPr>
        <p:spPr>
          <a:xfrm>
            <a:off x="1355970" y="1170355"/>
            <a:ext cx="9226061" cy="4525963"/>
          </a:xfrm>
        </p:spPr>
        <p:txBody>
          <a:bodyPr/>
          <a:lstStyle/>
          <a:p>
            <a:pPr eaLnBrk="1" hangingPunct="1">
              <a:lnSpc>
                <a:spcPct val="120000"/>
              </a:lnSpc>
              <a:buFont typeface="Wingdings" panose="05000000000000000000" pitchFamily="2" charset="2"/>
              <a:buChar char="Ø"/>
            </a:pPr>
            <a:r>
              <a:rPr lang="en-US" altLang="zh-CN" b="1" dirty="0"/>
              <a:t>Nuclei of cranial nerves</a:t>
            </a:r>
            <a:r>
              <a:rPr lang="en-US" altLang="zh-CN" dirty="0"/>
              <a:t>: </a:t>
            </a:r>
            <a:r>
              <a:rPr lang="en-US" altLang="zh-CN" dirty="0" smtClean="0"/>
              <a:t>the </a:t>
            </a:r>
            <a:r>
              <a:rPr lang="en-US" altLang="zh-CN" dirty="0"/>
              <a:t>damage of the motor nuclei of the brainstem.</a:t>
            </a:r>
          </a:p>
          <a:p>
            <a:pPr lvl="1" eaLnBrk="1" hangingPunct="1">
              <a:lnSpc>
                <a:spcPct val="120000"/>
              </a:lnSpc>
            </a:pPr>
            <a:r>
              <a:rPr lang="en-US" altLang="zh-CN" dirty="0"/>
              <a:t>If nuclei of cranial nerves are involved, there is paralysis of muscles supplied by the affected nerves.</a:t>
            </a:r>
          </a:p>
          <a:p>
            <a:pPr lvl="1" eaLnBrk="1" hangingPunct="1">
              <a:lnSpc>
                <a:spcPct val="120000"/>
              </a:lnSpc>
            </a:pPr>
            <a:r>
              <a:rPr lang="en-US" altLang="zh-CN" dirty="0"/>
              <a:t>Manifestations are similar if cranial nerves themselves are involved along their course.</a:t>
            </a:r>
          </a:p>
          <a:p>
            <a:pPr lvl="1" eaLnBrk="1" hangingPunct="1">
              <a:lnSpc>
                <a:spcPct val="120000"/>
              </a:lnSpc>
            </a:pPr>
            <a:r>
              <a:rPr lang="en-US" altLang="zh-CN" b="1" dirty="0">
                <a:solidFill>
                  <a:srgbClr val="FF0000"/>
                </a:solidFill>
              </a:rPr>
              <a:t>Incomplete damage of oculomotor nerve </a:t>
            </a:r>
            <a:r>
              <a:rPr lang="en-US" altLang="zh-CN" dirty="0"/>
              <a:t>is a special feature, because oculomotor nucleus is scattered and spread in the brainstem.</a:t>
            </a:r>
          </a:p>
        </p:txBody>
      </p:sp>
      <p:cxnSp>
        <p:nvCxnSpPr>
          <p:cNvPr id="4" name="直接连接符 5"/>
          <p:cNvCxnSpPr>
            <a:cxnSpLocks noChangeShapeType="1"/>
          </p:cNvCxnSpPr>
          <p:nvPr/>
        </p:nvCxnSpPr>
        <p:spPr bwMode="auto">
          <a:xfrm>
            <a:off x="1524000" y="1066800"/>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913291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3307861" y="0"/>
            <a:ext cx="5536594" cy="893152"/>
          </a:xfrm>
        </p:spPr>
        <p:txBody>
          <a:bodyPr/>
          <a:lstStyle/>
          <a:p>
            <a:pPr eaLnBrk="1" hangingPunct="1"/>
            <a:r>
              <a:rPr lang="en-US" altLang="zh-CN" dirty="0" smtClean="0"/>
              <a:t>Features of LMN lesion</a:t>
            </a:r>
          </a:p>
        </p:txBody>
      </p:sp>
      <p:sp>
        <p:nvSpPr>
          <p:cNvPr id="122883" name="Rectangle 3"/>
          <p:cNvSpPr>
            <a:spLocks noGrp="1" noChangeArrowheads="1"/>
          </p:cNvSpPr>
          <p:nvPr>
            <p:ph type="body" idx="1"/>
          </p:nvPr>
        </p:nvSpPr>
        <p:spPr>
          <a:xfrm>
            <a:off x="525463" y="711381"/>
            <a:ext cx="5888892" cy="6082137"/>
          </a:xfrm>
        </p:spPr>
        <p:txBody>
          <a:bodyPr>
            <a:normAutofit fontScale="92500" lnSpcReduction="10000"/>
          </a:bodyPr>
          <a:lstStyle/>
          <a:p>
            <a:pPr eaLnBrk="1" hangingPunct="1">
              <a:lnSpc>
                <a:spcPct val="160000"/>
              </a:lnSpc>
              <a:buFont typeface="Wingdings" panose="05000000000000000000" pitchFamily="2" charset="2"/>
              <a:buChar char="Ø"/>
            </a:pPr>
            <a:r>
              <a:rPr lang="en-US" altLang="zh-CN" dirty="0" smtClean="0"/>
              <a:t>Anterior horn cells: </a:t>
            </a:r>
          </a:p>
          <a:p>
            <a:pPr lvl="1" eaLnBrk="1" hangingPunct="1">
              <a:lnSpc>
                <a:spcPct val="160000"/>
              </a:lnSpc>
            </a:pPr>
            <a:r>
              <a:rPr lang="en-US" altLang="zh-CN" dirty="0" smtClean="0"/>
              <a:t>Poliomyelitis: seen in childhood</a:t>
            </a:r>
          </a:p>
          <a:p>
            <a:pPr lvl="1" eaLnBrk="1" hangingPunct="1">
              <a:lnSpc>
                <a:spcPct val="160000"/>
              </a:lnSpc>
            </a:pPr>
            <a:r>
              <a:rPr lang="en-US" altLang="zh-CN" b="1" dirty="0" smtClean="0"/>
              <a:t>Motor neuron disease</a:t>
            </a:r>
            <a:r>
              <a:rPr lang="en-US" altLang="zh-CN" dirty="0" smtClean="0"/>
              <a:t>: manifestations are widespread, such as </a:t>
            </a:r>
            <a:r>
              <a:rPr lang="en-US" altLang="zh-CN" dirty="0" err="1" smtClean="0"/>
              <a:t>paraparesis</a:t>
            </a:r>
            <a:r>
              <a:rPr lang="en-US" altLang="zh-CN" dirty="0" smtClean="0"/>
              <a:t> or </a:t>
            </a:r>
            <a:r>
              <a:rPr lang="en-US" altLang="zh-CN" dirty="0" err="1" smtClean="0"/>
              <a:t>quadriparesis</a:t>
            </a:r>
            <a:r>
              <a:rPr lang="en-US" altLang="zh-CN" dirty="0" smtClean="0"/>
              <a:t> with twitching.  </a:t>
            </a:r>
            <a:endParaRPr lang="en-US" altLang="zh-CN" dirty="0"/>
          </a:p>
          <a:p>
            <a:pPr>
              <a:lnSpc>
                <a:spcPct val="160000"/>
              </a:lnSpc>
              <a:buFont typeface="Wingdings" panose="05000000000000000000" pitchFamily="2" charset="2"/>
              <a:buChar char="Ø"/>
            </a:pPr>
            <a:r>
              <a:rPr lang="en-US" altLang="zh-CN" dirty="0"/>
              <a:t>Nerve root: </a:t>
            </a:r>
          </a:p>
          <a:p>
            <a:pPr lvl="1">
              <a:lnSpc>
                <a:spcPct val="140000"/>
              </a:lnSpc>
            </a:pPr>
            <a:r>
              <a:rPr lang="en-US" altLang="zh-CN" dirty="0"/>
              <a:t>If a root is involved, the muscles supplied by that root are paralyzed. </a:t>
            </a:r>
          </a:p>
          <a:p>
            <a:pPr lvl="1">
              <a:lnSpc>
                <a:spcPct val="140000"/>
              </a:lnSpc>
            </a:pPr>
            <a:r>
              <a:rPr lang="en-US" altLang="zh-CN" dirty="0"/>
              <a:t>For example, if C7 or C8 root is damaged, there is paralysis of the small muscles of the hand.</a:t>
            </a:r>
          </a:p>
          <a:p>
            <a:endParaRPr lang="en-US" altLang="zh-CN" dirty="0" smtClean="0"/>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28448" y="1027906"/>
            <a:ext cx="4714875" cy="2657475"/>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6635" y="3685381"/>
            <a:ext cx="3619686" cy="3108138"/>
          </a:xfrm>
          <a:prstGeom prst="rect">
            <a:avLst/>
          </a:prstGeom>
        </p:spPr>
      </p:pic>
      <p:cxnSp>
        <p:nvCxnSpPr>
          <p:cNvPr id="6" name="直接连接符 5"/>
          <p:cNvCxnSpPr>
            <a:cxnSpLocks noChangeShapeType="1"/>
          </p:cNvCxnSpPr>
          <p:nvPr/>
        </p:nvCxnSpPr>
        <p:spPr bwMode="auto">
          <a:xfrm>
            <a:off x="1484923" y="691661"/>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690457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2842235" y="0"/>
            <a:ext cx="5664200" cy="811457"/>
          </a:xfrm>
        </p:spPr>
        <p:txBody>
          <a:bodyPr/>
          <a:lstStyle/>
          <a:p>
            <a:pPr eaLnBrk="1" hangingPunct="1"/>
            <a:r>
              <a:rPr lang="en-US" altLang="zh-CN" dirty="0" smtClean="0"/>
              <a:t>Features of LMN lesion</a:t>
            </a:r>
          </a:p>
        </p:txBody>
      </p:sp>
      <p:sp>
        <p:nvSpPr>
          <p:cNvPr id="124931" name="Rectangle 3"/>
          <p:cNvSpPr>
            <a:spLocks noGrp="1" noChangeArrowheads="1"/>
          </p:cNvSpPr>
          <p:nvPr>
            <p:ph type="body" idx="1"/>
          </p:nvPr>
        </p:nvSpPr>
        <p:spPr>
          <a:xfrm>
            <a:off x="949569" y="1015757"/>
            <a:ext cx="4896339" cy="4525963"/>
          </a:xfrm>
        </p:spPr>
        <p:txBody>
          <a:bodyPr/>
          <a:lstStyle/>
          <a:p>
            <a:pPr eaLnBrk="1" hangingPunct="1">
              <a:lnSpc>
                <a:spcPct val="150000"/>
              </a:lnSpc>
              <a:buFont typeface="Wingdings" panose="05000000000000000000" pitchFamily="2" charset="2"/>
              <a:buChar char="Ø"/>
            </a:pPr>
            <a:r>
              <a:rPr lang="en-US" altLang="zh-CN" dirty="0" smtClean="0"/>
              <a:t>Peripheral nerves </a:t>
            </a:r>
          </a:p>
          <a:p>
            <a:pPr lvl="1" eaLnBrk="1" hangingPunct="1">
              <a:lnSpc>
                <a:spcPct val="150000"/>
              </a:lnSpc>
            </a:pPr>
            <a:r>
              <a:rPr lang="en-US" altLang="zh-CN" dirty="0" smtClean="0"/>
              <a:t>If peripheral nerves are involved, muscles of distal parts of the limbs are affected.</a:t>
            </a:r>
          </a:p>
          <a:p>
            <a:pPr lvl="1" eaLnBrk="1" hangingPunct="1">
              <a:lnSpc>
                <a:spcPct val="150000"/>
              </a:lnSpc>
            </a:pPr>
            <a:r>
              <a:rPr lang="en-US" altLang="zh-CN" dirty="0" smtClean="0"/>
              <a:t>In Guillain-Barre syndrome, there</a:t>
            </a:r>
            <a:r>
              <a:rPr lang="en-US" altLang="zh-CN" sz="3200" dirty="0"/>
              <a:t> </a:t>
            </a:r>
            <a:r>
              <a:rPr lang="en-US" altLang="zh-CN" dirty="0" smtClean="0"/>
              <a:t>is quadriplegia.</a:t>
            </a:r>
            <a:endParaRPr lang="en-US" altLang="zh-CN" sz="3200" dirty="0"/>
          </a:p>
        </p:txBody>
      </p:sp>
      <p:pic>
        <p:nvPicPr>
          <p:cNvPr id="2" name="图片 1"/>
          <p:cNvPicPr>
            <a:picLocks noChangeAspect="1"/>
          </p:cNvPicPr>
          <p:nvPr/>
        </p:nvPicPr>
        <p:blipFill>
          <a:blip r:embed="rId2"/>
          <a:stretch>
            <a:fillRect/>
          </a:stretch>
        </p:blipFill>
        <p:spPr>
          <a:xfrm>
            <a:off x="6680445" y="1015757"/>
            <a:ext cx="4286250" cy="2857500"/>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8004" y="3998179"/>
            <a:ext cx="2619375" cy="2409825"/>
          </a:xfrm>
          <a:prstGeom prst="rect">
            <a:avLst/>
          </a:prstGeom>
        </p:spPr>
      </p:pic>
      <p:cxnSp>
        <p:nvCxnSpPr>
          <p:cNvPr id="6" name="直接连接符 5"/>
          <p:cNvCxnSpPr>
            <a:cxnSpLocks noChangeShapeType="1"/>
          </p:cNvCxnSpPr>
          <p:nvPr/>
        </p:nvCxnSpPr>
        <p:spPr bwMode="auto">
          <a:xfrm>
            <a:off x="1484923" y="691661"/>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6623908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3479799" y="99404"/>
            <a:ext cx="5578231" cy="557090"/>
          </a:xfrm>
        </p:spPr>
        <p:txBody>
          <a:bodyPr>
            <a:normAutofit fontScale="90000"/>
          </a:bodyPr>
          <a:lstStyle/>
          <a:p>
            <a:pPr eaLnBrk="1" hangingPunct="1"/>
            <a:r>
              <a:rPr lang="en-US" altLang="zh-CN" dirty="0" smtClean="0"/>
              <a:t>Cerebellar dysfunction</a:t>
            </a:r>
          </a:p>
        </p:txBody>
      </p:sp>
      <p:sp>
        <p:nvSpPr>
          <p:cNvPr id="125955" name="Rectangle 3"/>
          <p:cNvSpPr>
            <a:spLocks noGrp="1" noChangeArrowheads="1"/>
          </p:cNvSpPr>
          <p:nvPr>
            <p:ph type="body" idx="1"/>
          </p:nvPr>
        </p:nvSpPr>
        <p:spPr>
          <a:xfrm>
            <a:off x="947615" y="1042012"/>
            <a:ext cx="8891954" cy="4351338"/>
          </a:xfrm>
        </p:spPr>
        <p:txBody>
          <a:bodyPr/>
          <a:lstStyle/>
          <a:p>
            <a:pPr eaLnBrk="1" hangingPunct="1">
              <a:lnSpc>
                <a:spcPct val="120000"/>
              </a:lnSpc>
              <a:buFont typeface="Wingdings" panose="05000000000000000000" pitchFamily="2" charset="2"/>
              <a:buChar char="Ø"/>
            </a:pPr>
            <a:r>
              <a:rPr lang="en-US" altLang="zh-CN" dirty="0"/>
              <a:t>Signs: ataxia, </a:t>
            </a:r>
            <a:r>
              <a:rPr lang="en-US" altLang="zh-CN" dirty="0" err="1"/>
              <a:t>hypotonia</a:t>
            </a:r>
            <a:r>
              <a:rPr lang="en-US" altLang="zh-CN" dirty="0"/>
              <a:t>, nystagmus, dysarthria</a:t>
            </a:r>
          </a:p>
          <a:p>
            <a:pPr eaLnBrk="1" hangingPunct="1">
              <a:lnSpc>
                <a:spcPct val="120000"/>
              </a:lnSpc>
              <a:buFont typeface="Wingdings" panose="05000000000000000000" pitchFamily="2" charset="2"/>
              <a:buChar char="Ø"/>
            </a:pPr>
            <a:r>
              <a:rPr lang="en-US" altLang="zh-CN" dirty="0"/>
              <a:t>Ataxia refers to impaired coordination. </a:t>
            </a:r>
          </a:p>
          <a:p>
            <a:pPr lvl="1" eaLnBrk="1" hangingPunct="1">
              <a:lnSpc>
                <a:spcPct val="120000"/>
              </a:lnSpc>
            </a:pPr>
            <a:r>
              <a:rPr lang="en-US" altLang="zh-CN" dirty="0"/>
              <a:t>Cerebellar hemisphere lesion affects the limbs on the same side.</a:t>
            </a:r>
          </a:p>
          <a:p>
            <a:pPr lvl="2" eaLnBrk="1" hangingPunct="1">
              <a:lnSpc>
                <a:spcPct val="120000"/>
              </a:lnSpc>
            </a:pPr>
            <a:r>
              <a:rPr lang="en-US" altLang="zh-CN" dirty="0"/>
              <a:t>finger-to-nose test</a:t>
            </a:r>
          </a:p>
          <a:p>
            <a:pPr lvl="2" eaLnBrk="1" hangingPunct="1">
              <a:lnSpc>
                <a:spcPct val="120000"/>
              </a:lnSpc>
            </a:pPr>
            <a:r>
              <a:rPr lang="en-US" altLang="zh-CN" dirty="0"/>
              <a:t>heel-knee-shin test</a:t>
            </a:r>
          </a:p>
          <a:p>
            <a:pPr lvl="1" eaLnBrk="1" hangingPunct="1">
              <a:lnSpc>
                <a:spcPct val="120000"/>
              </a:lnSpc>
            </a:pPr>
            <a:r>
              <a:rPr lang="en-US" altLang="zh-CN" dirty="0"/>
              <a:t>With midline lesion of cerebellum, there is marked trunk ataxia, especially on walking.</a:t>
            </a:r>
          </a:p>
          <a:p>
            <a:pPr lvl="2" eaLnBrk="1" hangingPunct="1">
              <a:lnSpc>
                <a:spcPct val="120000"/>
              </a:lnSpc>
            </a:pPr>
            <a:r>
              <a:rPr lang="en-US" altLang="zh-CN" dirty="0"/>
              <a:t>Romberg test</a:t>
            </a:r>
          </a:p>
        </p:txBody>
      </p:sp>
      <p:cxnSp>
        <p:nvCxnSpPr>
          <p:cNvPr id="4" name="直接连接符 3"/>
          <p:cNvCxnSpPr>
            <a:cxnSpLocks noChangeShapeType="1"/>
          </p:cNvCxnSpPr>
          <p:nvPr/>
        </p:nvCxnSpPr>
        <p:spPr bwMode="auto">
          <a:xfrm>
            <a:off x="1484923" y="691661"/>
            <a:ext cx="9144000" cy="0"/>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8299771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508000" y="153986"/>
            <a:ext cx="6400800" cy="1325563"/>
          </a:xfrm>
        </p:spPr>
        <p:txBody>
          <a:bodyPr/>
          <a:lstStyle/>
          <a:p>
            <a:pPr eaLnBrk="1" hangingPunct="1"/>
            <a:r>
              <a:rPr lang="en-US" altLang="zh-CN" dirty="0" smtClean="0"/>
              <a:t>Extrapyramidal disorder</a:t>
            </a:r>
          </a:p>
        </p:txBody>
      </p:sp>
      <p:sp>
        <p:nvSpPr>
          <p:cNvPr id="128003" name="Rectangle 3"/>
          <p:cNvSpPr>
            <a:spLocks noGrp="1" noChangeArrowheads="1"/>
          </p:cNvSpPr>
          <p:nvPr>
            <p:ph type="body" idx="1"/>
          </p:nvPr>
        </p:nvSpPr>
        <p:spPr>
          <a:xfrm>
            <a:off x="439616" y="1286363"/>
            <a:ext cx="7125677" cy="4351338"/>
          </a:xfrm>
        </p:spPr>
        <p:txBody>
          <a:bodyPr>
            <a:normAutofit lnSpcReduction="10000"/>
          </a:bodyPr>
          <a:lstStyle/>
          <a:p>
            <a:pPr eaLnBrk="1" hangingPunct="1">
              <a:lnSpc>
                <a:spcPct val="120000"/>
              </a:lnSpc>
            </a:pPr>
            <a:r>
              <a:rPr lang="en-US" altLang="zh-CN" dirty="0"/>
              <a:t>Abnormalities are mainly as follows:</a:t>
            </a:r>
          </a:p>
          <a:p>
            <a:pPr lvl="1" eaLnBrk="1" hangingPunct="1">
              <a:lnSpc>
                <a:spcPct val="120000"/>
              </a:lnSpc>
            </a:pPr>
            <a:r>
              <a:rPr lang="en-US" altLang="zh-CN" dirty="0"/>
              <a:t>Tremor: It is a steady rhythmic oscillatory movement of the muscles.</a:t>
            </a:r>
          </a:p>
          <a:p>
            <a:pPr lvl="1" eaLnBrk="1" hangingPunct="1">
              <a:lnSpc>
                <a:spcPct val="120000"/>
              </a:lnSpc>
            </a:pPr>
            <a:r>
              <a:rPr lang="en-US" altLang="zh-CN" dirty="0"/>
              <a:t>Chorea: rapid, irregular, jerky movements</a:t>
            </a:r>
          </a:p>
          <a:p>
            <a:pPr lvl="1" eaLnBrk="1" hangingPunct="1">
              <a:lnSpc>
                <a:spcPct val="120000"/>
              </a:lnSpc>
            </a:pPr>
            <a:r>
              <a:rPr lang="en-US" altLang="zh-CN" dirty="0"/>
              <a:t>Dystonia: It refers to involuntary and prolonged muscular contraction that give rise to repetitive twisting or abnormal postures.</a:t>
            </a:r>
          </a:p>
          <a:p>
            <a:pPr lvl="1" eaLnBrk="1" hangingPunct="1">
              <a:lnSpc>
                <a:spcPct val="120000"/>
              </a:lnSpc>
            </a:pPr>
            <a:r>
              <a:rPr lang="en-US" altLang="zh-CN" dirty="0"/>
              <a:t>Myoclonus: sudden rapid twitch like muscle contraction</a:t>
            </a:r>
          </a:p>
        </p:txBody>
      </p:sp>
      <p:pic>
        <p:nvPicPr>
          <p:cNvPr id="3" name="图片 2"/>
          <p:cNvPicPr>
            <a:picLocks noChangeAspect="1"/>
          </p:cNvPicPr>
          <p:nvPr/>
        </p:nvPicPr>
        <p:blipFill rotWithShape="1">
          <a:blip r:embed="rId2">
            <a:extLst>
              <a:ext uri="{28A0092B-C50C-407E-A947-70E740481C1C}">
                <a14:useLocalDpi xmlns:a14="http://schemas.microsoft.com/office/drawing/2010/main" val="0"/>
              </a:ext>
            </a:extLst>
          </a:blip>
          <a:srcRect l="3552" r="11662" b="44045"/>
          <a:stretch/>
        </p:blipFill>
        <p:spPr>
          <a:xfrm>
            <a:off x="7432430" y="326049"/>
            <a:ext cx="4538784" cy="5783385"/>
          </a:xfrm>
          <a:prstGeom prst="rect">
            <a:avLst/>
          </a:prstGeom>
        </p:spPr>
      </p:pic>
    </p:spTree>
    <p:extLst>
      <p:ext uri="{BB962C8B-B14F-4D97-AF65-F5344CB8AC3E}">
        <p14:creationId xmlns:p14="http://schemas.microsoft.com/office/powerpoint/2010/main" val="14034111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pPr eaLnBrk="1" hangingPunct="1"/>
            <a:r>
              <a:rPr lang="en-US" altLang="zh-CN" smtClean="0"/>
              <a:t>Reflex</a:t>
            </a:r>
          </a:p>
        </p:txBody>
      </p:sp>
      <p:sp>
        <p:nvSpPr>
          <p:cNvPr id="129027" name="Rectangle 3"/>
          <p:cNvSpPr>
            <a:spLocks noGrp="1" noChangeArrowheads="1"/>
          </p:cNvSpPr>
          <p:nvPr>
            <p:ph type="body" idx="1"/>
          </p:nvPr>
        </p:nvSpPr>
        <p:spPr>
          <a:xfrm>
            <a:off x="988646" y="1524000"/>
            <a:ext cx="4876800" cy="4525963"/>
          </a:xfrm>
        </p:spPr>
        <p:txBody>
          <a:bodyPr/>
          <a:lstStyle/>
          <a:p>
            <a:pPr eaLnBrk="1" hangingPunct="1">
              <a:lnSpc>
                <a:spcPct val="120000"/>
              </a:lnSpc>
            </a:pPr>
            <a:r>
              <a:rPr lang="en-US" altLang="zh-CN" dirty="0"/>
              <a:t>The basis of reaction is reflex arc, which consists of a receptor, afferent fiber, spinal center, efferent fiber and effector organ.</a:t>
            </a:r>
          </a:p>
          <a:p>
            <a:pPr eaLnBrk="1" hangingPunct="1">
              <a:lnSpc>
                <a:spcPct val="120000"/>
              </a:lnSpc>
            </a:pPr>
            <a:r>
              <a:rPr lang="en-US" altLang="zh-CN" dirty="0"/>
              <a:t>Whole reflex arc should be intact for the reflex to be elicited. </a:t>
            </a:r>
          </a:p>
        </p:txBody>
      </p:sp>
      <p:pic>
        <p:nvPicPr>
          <p:cNvPr id="2" name="图片 1"/>
          <p:cNvPicPr>
            <a:picLocks noChangeAspect="1"/>
          </p:cNvPicPr>
          <p:nvPr/>
        </p:nvPicPr>
        <p:blipFill rotWithShape="1">
          <a:blip r:embed="rId3"/>
          <a:srcRect b="11810"/>
          <a:stretch/>
        </p:blipFill>
        <p:spPr>
          <a:xfrm>
            <a:off x="6262443" y="3786981"/>
            <a:ext cx="5591175" cy="2520034"/>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15892" y="715414"/>
            <a:ext cx="5865553" cy="2527971"/>
          </a:xfrm>
          <a:prstGeom prst="rect">
            <a:avLst/>
          </a:prstGeom>
        </p:spPr>
      </p:pic>
    </p:spTree>
    <p:extLst>
      <p:ext uri="{BB962C8B-B14F-4D97-AF65-F5344CB8AC3E}">
        <p14:creationId xmlns:p14="http://schemas.microsoft.com/office/powerpoint/2010/main" val="24625909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a:xfrm>
            <a:off x="848580" y="-101185"/>
            <a:ext cx="10515600" cy="1325563"/>
          </a:xfrm>
        </p:spPr>
        <p:txBody>
          <a:bodyPr/>
          <a:lstStyle/>
          <a:p>
            <a:pPr eaLnBrk="1" hangingPunct="1"/>
            <a:r>
              <a:rPr lang="en-US" altLang="zh-CN" dirty="0" smtClean="0"/>
              <a:t>Physiological Reflex</a:t>
            </a:r>
          </a:p>
        </p:txBody>
      </p:sp>
      <p:sp>
        <p:nvSpPr>
          <p:cNvPr id="131075" name="Rectangle 3"/>
          <p:cNvSpPr>
            <a:spLocks noGrp="1" noChangeArrowheads="1"/>
          </p:cNvSpPr>
          <p:nvPr>
            <p:ph type="body" idx="1"/>
          </p:nvPr>
        </p:nvSpPr>
        <p:spPr>
          <a:xfrm>
            <a:off x="346044" y="1077335"/>
            <a:ext cx="7206929" cy="5276619"/>
          </a:xfrm>
        </p:spPr>
        <p:txBody>
          <a:bodyPr>
            <a:normAutofit fontScale="92500" lnSpcReduction="20000"/>
          </a:bodyPr>
          <a:lstStyle/>
          <a:p>
            <a:pPr eaLnBrk="1" hangingPunct="1">
              <a:lnSpc>
                <a:spcPct val="140000"/>
              </a:lnSpc>
            </a:pPr>
            <a:r>
              <a:rPr lang="en-US" altLang="zh-CN" sz="3000" dirty="0"/>
              <a:t>Tendon reflexes (deep reflexes or tendon jerks)</a:t>
            </a:r>
          </a:p>
          <a:p>
            <a:pPr lvl="1" eaLnBrk="1" hangingPunct="1">
              <a:lnSpc>
                <a:spcPct val="140000"/>
              </a:lnSpc>
            </a:pPr>
            <a:r>
              <a:rPr lang="en-US" altLang="zh-CN" sz="2600" dirty="0"/>
              <a:t>Common tendon reflexes</a:t>
            </a:r>
          </a:p>
          <a:p>
            <a:pPr lvl="2" eaLnBrk="1" hangingPunct="1">
              <a:lnSpc>
                <a:spcPct val="140000"/>
              </a:lnSpc>
            </a:pPr>
            <a:r>
              <a:rPr lang="en-US" altLang="zh-CN" sz="2200" dirty="0"/>
              <a:t>biceps jerk(C5-6), triceps jerk(C6-7), </a:t>
            </a:r>
            <a:r>
              <a:rPr lang="en-US" altLang="zh-CN" sz="2200" dirty="0" err="1"/>
              <a:t>brachioradialis</a:t>
            </a:r>
            <a:r>
              <a:rPr lang="en-US" altLang="zh-CN" sz="2200" dirty="0"/>
              <a:t> jerk(C5-6)</a:t>
            </a:r>
          </a:p>
          <a:p>
            <a:pPr lvl="2" eaLnBrk="1" hangingPunct="1">
              <a:lnSpc>
                <a:spcPct val="140000"/>
              </a:lnSpc>
            </a:pPr>
            <a:r>
              <a:rPr lang="en-US" altLang="zh-CN" sz="2200" dirty="0"/>
              <a:t>knee jerk(L2-4), ankle jerk(S1-2)</a:t>
            </a:r>
          </a:p>
          <a:p>
            <a:pPr lvl="1" eaLnBrk="1" hangingPunct="1">
              <a:lnSpc>
                <a:spcPct val="140000"/>
              </a:lnSpc>
            </a:pPr>
            <a:r>
              <a:rPr lang="en-US" altLang="zh-CN" sz="2600" dirty="0"/>
              <a:t>Tendon reflexes may be normal, increased or diminished.</a:t>
            </a:r>
          </a:p>
          <a:p>
            <a:pPr lvl="2" eaLnBrk="1" hangingPunct="1">
              <a:lnSpc>
                <a:spcPct val="140000"/>
              </a:lnSpc>
            </a:pPr>
            <a:r>
              <a:rPr lang="en-US" altLang="zh-CN" dirty="0"/>
              <a:t>Increased tendon jerks (hyperreflexia): they are the sign of upper motor neuron lesion (UMNL), especially it is present in one limb or one half of the body. </a:t>
            </a:r>
          </a:p>
          <a:p>
            <a:pPr lvl="2" eaLnBrk="1" hangingPunct="1">
              <a:lnSpc>
                <a:spcPct val="140000"/>
              </a:lnSpc>
            </a:pPr>
            <a:r>
              <a:rPr lang="en-US" altLang="zh-CN" dirty="0"/>
              <a:t>Diminished tendon jerks (</a:t>
            </a:r>
            <a:r>
              <a:rPr lang="en-US" altLang="zh-CN" dirty="0" err="1"/>
              <a:t>areflexia</a:t>
            </a:r>
            <a:r>
              <a:rPr lang="en-US" altLang="zh-CN" dirty="0"/>
              <a:t>): reflexes are diminished or absent in lower motor neuron lesion (LMNL).</a:t>
            </a:r>
          </a:p>
        </p:txBody>
      </p:sp>
      <p:grpSp>
        <p:nvGrpSpPr>
          <p:cNvPr id="4" name="Group 24"/>
          <p:cNvGrpSpPr>
            <a:grpSpLocks/>
          </p:cNvGrpSpPr>
          <p:nvPr/>
        </p:nvGrpSpPr>
        <p:grpSpPr bwMode="auto">
          <a:xfrm>
            <a:off x="7441330" y="1929672"/>
            <a:ext cx="3922850" cy="1587544"/>
            <a:chOff x="336" y="2131"/>
            <a:chExt cx="4904" cy="2189"/>
          </a:xfrm>
        </p:grpSpPr>
        <p:pic>
          <p:nvPicPr>
            <p:cNvPr id="5" name="Picture 25" descr="SC2-1"/>
            <p:cNvPicPr>
              <a:picLocks noChangeAspect="1" noChangeArrowheads="1"/>
            </p:cNvPicPr>
            <p:nvPr/>
          </p:nvPicPr>
          <p:blipFill>
            <a:blip r:embed="rId2" cstate="print">
              <a:extLst>
                <a:ext uri="{28A0092B-C50C-407E-A947-70E740481C1C}">
                  <a14:useLocalDpi xmlns:a14="http://schemas.microsoft.com/office/drawing/2010/main" val="0"/>
                </a:ext>
              </a:extLst>
            </a:blip>
            <a:srcRect l="4918" t="4745" r="4918" b="17703"/>
            <a:stretch>
              <a:fillRect/>
            </a:stretch>
          </p:blipFill>
          <p:spPr bwMode="auto">
            <a:xfrm>
              <a:off x="1344" y="2131"/>
              <a:ext cx="3216" cy="2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26"/>
            <p:cNvSpPr txBox="1">
              <a:spLocks noChangeArrowheads="1"/>
            </p:cNvSpPr>
            <p:nvPr/>
          </p:nvSpPr>
          <p:spPr bwMode="auto">
            <a:xfrm>
              <a:off x="336" y="2688"/>
              <a:ext cx="988" cy="1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70000"/>
                </a:lnSpc>
                <a:spcBef>
                  <a:spcPct val="0"/>
                </a:spcBef>
                <a:buFont typeface="Symbol" panose="05050102010706020507" pitchFamily="18" charset="2"/>
                <a:buChar char="a"/>
              </a:pPr>
              <a:r>
                <a:rPr lang="en-US" altLang="zh-CN" dirty="0">
                  <a:latin typeface="Times New Roman" panose="02020603050405020304" pitchFamily="18" charset="0"/>
                </a:rPr>
                <a:t>- </a:t>
              </a:r>
              <a:r>
                <a:rPr lang="en-US" altLang="zh-CN" sz="2000" dirty="0">
                  <a:latin typeface="Times New Roman" panose="02020603050405020304" pitchFamily="18" charset="0"/>
                </a:rPr>
                <a:t>motor</a:t>
              </a:r>
            </a:p>
            <a:p>
              <a:pPr eaLnBrk="1" hangingPunct="1">
                <a:lnSpc>
                  <a:spcPct val="70000"/>
                </a:lnSpc>
                <a:spcBef>
                  <a:spcPct val="0"/>
                </a:spcBef>
                <a:buFontTx/>
                <a:buNone/>
              </a:pPr>
              <a:r>
                <a:rPr lang="en-US" altLang="zh-CN" sz="2000" dirty="0">
                  <a:latin typeface="Times New Roman" panose="02020603050405020304" pitchFamily="18" charset="0"/>
                </a:rPr>
                <a:t>neuron</a:t>
              </a:r>
            </a:p>
          </p:txBody>
        </p:sp>
        <p:sp>
          <p:nvSpPr>
            <p:cNvPr id="7" name="Line 27"/>
            <p:cNvSpPr>
              <a:spLocks noChangeShapeType="1"/>
            </p:cNvSpPr>
            <p:nvPr/>
          </p:nvSpPr>
          <p:spPr bwMode="auto">
            <a:xfrm flipH="1">
              <a:off x="1200" y="3024"/>
              <a:ext cx="768" cy="0"/>
            </a:xfrm>
            <a:prstGeom prst="line">
              <a:avLst/>
            </a:prstGeom>
            <a:noFill/>
            <a:ln w="19050">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 name="Text Box 28"/>
            <p:cNvSpPr txBox="1">
              <a:spLocks noChangeArrowheads="1"/>
            </p:cNvSpPr>
            <p:nvPr/>
          </p:nvSpPr>
          <p:spPr bwMode="auto">
            <a:xfrm>
              <a:off x="336" y="3756"/>
              <a:ext cx="122"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2000">
                <a:latin typeface="Times New Roman" panose="02020603050405020304" pitchFamily="18" charset="0"/>
              </a:endParaRPr>
            </a:p>
          </p:txBody>
        </p:sp>
        <p:sp>
          <p:nvSpPr>
            <p:cNvPr id="9" name="Line 29"/>
            <p:cNvSpPr>
              <a:spLocks noChangeShapeType="1"/>
            </p:cNvSpPr>
            <p:nvPr/>
          </p:nvSpPr>
          <p:spPr bwMode="auto">
            <a:xfrm flipH="1">
              <a:off x="1824" y="3264"/>
              <a:ext cx="144" cy="480"/>
            </a:xfrm>
            <a:prstGeom prst="line">
              <a:avLst/>
            </a:prstGeom>
            <a:noFill/>
            <a:ln w="19050">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Text Box 30"/>
            <p:cNvSpPr txBox="1">
              <a:spLocks noChangeArrowheads="1"/>
            </p:cNvSpPr>
            <p:nvPr/>
          </p:nvSpPr>
          <p:spPr bwMode="auto">
            <a:xfrm>
              <a:off x="2928" y="2197"/>
              <a:ext cx="651" cy="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70000"/>
                </a:lnSpc>
                <a:spcBef>
                  <a:spcPct val="0"/>
                </a:spcBef>
                <a:buFont typeface="Symbol" panose="05050102010706020507" pitchFamily="18" charset="2"/>
                <a:buChar char="g"/>
              </a:pPr>
              <a:r>
                <a:rPr lang="en-US" altLang="zh-CN" sz="2000" dirty="0">
                  <a:latin typeface="Times New Roman" panose="02020603050405020304" pitchFamily="18" charset="0"/>
                </a:rPr>
                <a:t>-motor</a:t>
              </a:r>
            </a:p>
            <a:p>
              <a:pPr eaLnBrk="1" hangingPunct="1">
                <a:lnSpc>
                  <a:spcPct val="70000"/>
                </a:lnSpc>
                <a:spcBef>
                  <a:spcPct val="0"/>
                </a:spcBef>
                <a:buFontTx/>
                <a:buNone/>
              </a:pPr>
              <a:r>
                <a:rPr lang="en-US" altLang="zh-CN" sz="2000" dirty="0">
                  <a:latin typeface="Times New Roman" panose="02020603050405020304" pitchFamily="18" charset="0"/>
                </a:rPr>
                <a:t>neuron</a:t>
              </a:r>
            </a:p>
          </p:txBody>
        </p:sp>
        <p:sp>
          <p:nvSpPr>
            <p:cNvPr id="11" name="Line 31"/>
            <p:cNvSpPr>
              <a:spLocks noChangeShapeType="1"/>
            </p:cNvSpPr>
            <p:nvPr/>
          </p:nvSpPr>
          <p:spPr bwMode="auto">
            <a:xfrm flipV="1">
              <a:off x="2160" y="2304"/>
              <a:ext cx="816" cy="768"/>
            </a:xfrm>
            <a:prstGeom prst="line">
              <a:avLst/>
            </a:prstGeom>
            <a:noFill/>
            <a:ln w="19050">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 name="Text Box 32"/>
            <p:cNvSpPr txBox="1">
              <a:spLocks noChangeArrowheads="1"/>
            </p:cNvSpPr>
            <p:nvPr/>
          </p:nvSpPr>
          <p:spPr bwMode="auto">
            <a:xfrm>
              <a:off x="3120" y="3781"/>
              <a:ext cx="604" cy="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70000"/>
                </a:lnSpc>
                <a:spcBef>
                  <a:spcPct val="0"/>
                </a:spcBef>
                <a:buFontTx/>
                <a:buNone/>
              </a:pPr>
              <a:r>
                <a:rPr lang="en-US" altLang="zh-CN" sz="2000">
                  <a:latin typeface="Times New Roman" panose="02020603050405020304" pitchFamily="18" charset="0"/>
                </a:rPr>
                <a:t>Striate </a:t>
              </a:r>
            </a:p>
            <a:p>
              <a:pPr eaLnBrk="1" hangingPunct="1">
                <a:lnSpc>
                  <a:spcPct val="70000"/>
                </a:lnSpc>
                <a:spcBef>
                  <a:spcPct val="0"/>
                </a:spcBef>
                <a:buFontTx/>
                <a:buNone/>
              </a:pPr>
              <a:r>
                <a:rPr lang="en-US" altLang="zh-CN" sz="2000">
                  <a:latin typeface="Times New Roman" panose="02020603050405020304" pitchFamily="18" charset="0"/>
                </a:rPr>
                <a:t>muscle</a:t>
              </a:r>
            </a:p>
          </p:txBody>
        </p:sp>
        <p:sp>
          <p:nvSpPr>
            <p:cNvPr id="13" name="Line 33"/>
            <p:cNvSpPr>
              <a:spLocks noChangeShapeType="1"/>
            </p:cNvSpPr>
            <p:nvPr/>
          </p:nvSpPr>
          <p:spPr bwMode="auto">
            <a:xfrm flipH="1">
              <a:off x="3936" y="3984"/>
              <a:ext cx="336" cy="0"/>
            </a:xfrm>
            <a:prstGeom prst="line">
              <a:avLst/>
            </a:prstGeom>
            <a:noFill/>
            <a:ln w="19050">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Text Box 34"/>
            <p:cNvSpPr txBox="1">
              <a:spLocks noChangeArrowheads="1"/>
            </p:cNvSpPr>
            <p:nvPr/>
          </p:nvSpPr>
          <p:spPr bwMode="auto">
            <a:xfrm>
              <a:off x="4621" y="2918"/>
              <a:ext cx="619" cy="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70000"/>
                </a:lnSpc>
                <a:spcBef>
                  <a:spcPct val="0"/>
                </a:spcBef>
                <a:buFontTx/>
                <a:buNone/>
              </a:pPr>
              <a:r>
                <a:rPr lang="en-US" altLang="zh-CN" sz="2000">
                  <a:latin typeface="Times New Roman" panose="02020603050405020304" pitchFamily="18" charset="0"/>
                </a:rPr>
                <a:t>Muscle</a:t>
              </a:r>
            </a:p>
            <a:p>
              <a:pPr eaLnBrk="1" hangingPunct="1">
                <a:lnSpc>
                  <a:spcPct val="70000"/>
                </a:lnSpc>
                <a:spcBef>
                  <a:spcPct val="0"/>
                </a:spcBef>
                <a:buFontTx/>
                <a:buNone/>
              </a:pPr>
              <a:r>
                <a:rPr lang="en-US" altLang="zh-CN" sz="2000">
                  <a:latin typeface="Times New Roman" panose="02020603050405020304" pitchFamily="18" charset="0"/>
                </a:rPr>
                <a:t>spindle</a:t>
              </a:r>
            </a:p>
          </p:txBody>
        </p:sp>
        <p:sp>
          <p:nvSpPr>
            <p:cNvPr id="15" name="Line 35"/>
            <p:cNvSpPr>
              <a:spLocks noChangeShapeType="1"/>
            </p:cNvSpPr>
            <p:nvPr/>
          </p:nvSpPr>
          <p:spPr bwMode="auto">
            <a:xfrm flipV="1">
              <a:off x="4368" y="3216"/>
              <a:ext cx="336" cy="192"/>
            </a:xfrm>
            <a:prstGeom prst="line">
              <a:avLst/>
            </a:prstGeom>
            <a:noFill/>
            <a:ln w="19050">
              <a:solidFill>
                <a:srgbClr val="FF33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pic>
        <p:nvPicPr>
          <p:cNvPr id="16" name="Picture 3" descr="内脏神经4"/>
          <p:cNvPicPr>
            <a:picLocks noChangeAspect="1" noChangeArrowheads="1"/>
          </p:cNvPicPr>
          <p:nvPr/>
        </p:nvPicPr>
        <p:blipFill>
          <a:blip r:embed="rId3">
            <a:lum bright="-6000" contrast="18000"/>
            <a:extLst>
              <a:ext uri="{28A0092B-C50C-407E-A947-70E740481C1C}">
                <a14:useLocalDpi xmlns:a14="http://schemas.microsoft.com/office/drawing/2010/main" val="0"/>
              </a:ext>
            </a:extLst>
          </a:blip>
          <a:srcRect/>
          <a:stretch>
            <a:fillRect/>
          </a:stretch>
        </p:blipFill>
        <p:spPr bwMode="auto">
          <a:xfrm>
            <a:off x="7600748" y="856820"/>
            <a:ext cx="3715656" cy="90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4" descr="图3-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6781" y="3615878"/>
            <a:ext cx="4547807" cy="2568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4423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635000" y="169740"/>
            <a:ext cx="4695092" cy="1325563"/>
          </a:xfrm>
        </p:spPr>
        <p:txBody>
          <a:bodyPr/>
          <a:lstStyle/>
          <a:p>
            <a:pPr eaLnBrk="1" hangingPunct="1"/>
            <a:r>
              <a:rPr lang="en-US" altLang="zh-CN" b="1" dirty="0" smtClean="0"/>
              <a:t>Physiological Reflex</a:t>
            </a:r>
          </a:p>
        </p:txBody>
      </p:sp>
      <p:sp>
        <p:nvSpPr>
          <p:cNvPr id="134147" name="Rectangle 3"/>
          <p:cNvSpPr>
            <a:spLocks noGrp="1" noChangeArrowheads="1"/>
          </p:cNvSpPr>
          <p:nvPr>
            <p:ph type="body" idx="1"/>
          </p:nvPr>
        </p:nvSpPr>
        <p:spPr>
          <a:xfrm>
            <a:off x="635000" y="1510628"/>
            <a:ext cx="6008077" cy="4351338"/>
          </a:xfrm>
        </p:spPr>
        <p:txBody>
          <a:bodyPr/>
          <a:lstStyle/>
          <a:p>
            <a:pPr eaLnBrk="1" hangingPunct="1">
              <a:lnSpc>
                <a:spcPct val="140000"/>
              </a:lnSpc>
            </a:pPr>
            <a:r>
              <a:rPr lang="en-US" altLang="zh-CN" dirty="0" smtClean="0"/>
              <a:t>Superficial reflexes</a:t>
            </a:r>
          </a:p>
          <a:p>
            <a:pPr lvl="1" eaLnBrk="1" hangingPunct="1">
              <a:lnSpc>
                <a:spcPct val="140000"/>
              </a:lnSpc>
            </a:pPr>
            <a:r>
              <a:rPr lang="en-US" altLang="zh-CN" dirty="0" smtClean="0"/>
              <a:t>Common superficial reflexes</a:t>
            </a:r>
          </a:p>
          <a:p>
            <a:pPr lvl="2" eaLnBrk="1" hangingPunct="1">
              <a:lnSpc>
                <a:spcPct val="140000"/>
              </a:lnSpc>
            </a:pPr>
            <a:r>
              <a:rPr lang="en-US" altLang="zh-CN" dirty="0" smtClean="0"/>
              <a:t>corneal reflex, abdominal reflex(T8-12), </a:t>
            </a:r>
            <a:r>
              <a:rPr lang="en-US" altLang="zh-CN" dirty="0" err="1" smtClean="0"/>
              <a:t>cremasteric</a:t>
            </a:r>
            <a:r>
              <a:rPr lang="en-US" altLang="zh-CN" dirty="0" smtClean="0"/>
              <a:t> reflex(L1-2), anal reflex(S3-4)</a:t>
            </a:r>
          </a:p>
          <a:p>
            <a:pPr lvl="1" eaLnBrk="1" hangingPunct="1">
              <a:lnSpc>
                <a:spcPct val="140000"/>
              </a:lnSpc>
            </a:pPr>
            <a:r>
              <a:rPr lang="en-US" altLang="zh-CN" dirty="0" smtClean="0"/>
              <a:t>Superficial reflex loss occurs with UMNL and LMNL.</a:t>
            </a:r>
          </a:p>
        </p:txBody>
      </p:sp>
      <p:sp>
        <p:nvSpPr>
          <p:cNvPr id="4" name="Rectangle 3"/>
          <p:cNvSpPr txBox="1">
            <a:spLocks noChangeArrowheads="1"/>
          </p:cNvSpPr>
          <p:nvPr/>
        </p:nvSpPr>
        <p:spPr>
          <a:xfrm>
            <a:off x="6477136" y="1525953"/>
            <a:ext cx="571486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dirty="0" smtClean="0"/>
              <a:t>Pathological signs: </a:t>
            </a:r>
          </a:p>
          <a:p>
            <a:pPr lvl="1">
              <a:lnSpc>
                <a:spcPct val="120000"/>
              </a:lnSpc>
            </a:pPr>
            <a:r>
              <a:rPr lang="en-US" altLang="zh-CN" dirty="0" smtClean="0"/>
              <a:t>Babinski sign is an abnormal reflex. It indicates the lesion of UMN including motor cortex and corticospinal tract.</a:t>
            </a:r>
          </a:p>
          <a:p>
            <a:pPr lvl="1">
              <a:lnSpc>
                <a:spcPct val="120000"/>
              </a:lnSpc>
            </a:pPr>
            <a:r>
              <a:rPr lang="en-US" altLang="zh-CN" dirty="0" smtClean="0"/>
              <a:t>Others:</a:t>
            </a:r>
          </a:p>
          <a:p>
            <a:pPr lvl="2">
              <a:lnSpc>
                <a:spcPct val="120000"/>
              </a:lnSpc>
            </a:pPr>
            <a:r>
              <a:rPr lang="en-US" altLang="zh-CN" dirty="0" err="1" smtClean="0"/>
              <a:t>Chaddock</a:t>
            </a:r>
            <a:r>
              <a:rPr lang="en-US" altLang="zh-CN" dirty="0" smtClean="0"/>
              <a:t> sign</a:t>
            </a:r>
          </a:p>
          <a:p>
            <a:pPr lvl="2">
              <a:lnSpc>
                <a:spcPct val="120000"/>
              </a:lnSpc>
            </a:pPr>
            <a:r>
              <a:rPr lang="en-US" altLang="zh-CN" dirty="0" smtClean="0"/>
              <a:t>Oppenheim sign</a:t>
            </a:r>
          </a:p>
          <a:p>
            <a:pPr lvl="2">
              <a:lnSpc>
                <a:spcPct val="120000"/>
              </a:lnSpc>
            </a:pPr>
            <a:r>
              <a:rPr lang="en-US" altLang="zh-CN" dirty="0" smtClean="0"/>
              <a:t>Gordon sign</a:t>
            </a:r>
          </a:p>
        </p:txBody>
      </p:sp>
      <p:sp>
        <p:nvSpPr>
          <p:cNvPr id="5" name="Rectangle 2"/>
          <p:cNvSpPr txBox="1">
            <a:spLocks noChangeArrowheads="1"/>
          </p:cNvSpPr>
          <p:nvPr/>
        </p:nvSpPr>
        <p:spPr>
          <a:xfrm>
            <a:off x="6385169" y="167542"/>
            <a:ext cx="460326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CN" b="1" dirty="0" smtClean="0">
                <a:solidFill>
                  <a:srgbClr val="FF0000"/>
                </a:solidFill>
              </a:rPr>
              <a:t>Pathological signs</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00" y="4733069"/>
            <a:ext cx="6611815" cy="1726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01861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200767" y="787157"/>
            <a:ext cx="6211277" cy="1325563"/>
          </a:xfrm>
        </p:spPr>
        <p:txBody>
          <a:bodyPr/>
          <a:lstStyle/>
          <a:p>
            <a:pPr eaLnBrk="1" hangingPunct="1"/>
            <a:r>
              <a:rPr lang="en-US" altLang="zh-CN" dirty="0" smtClean="0"/>
              <a:t>Sensory System</a:t>
            </a:r>
            <a:endParaRPr lang="zh-CN" altLang="zh-CN" dirty="0" smtClean="0"/>
          </a:p>
        </p:txBody>
      </p:sp>
      <p:sp>
        <p:nvSpPr>
          <p:cNvPr id="137219" name="Rectangle 3"/>
          <p:cNvSpPr>
            <a:spLocks noGrp="1" noChangeArrowheads="1"/>
          </p:cNvSpPr>
          <p:nvPr>
            <p:ph type="body" idx="1"/>
          </p:nvPr>
        </p:nvSpPr>
        <p:spPr>
          <a:xfrm>
            <a:off x="3259014" y="1825625"/>
            <a:ext cx="8094785" cy="4351338"/>
          </a:xfrm>
        </p:spPr>
        <p:txBody>
          <a:bodyPr/>
          <a:lstStyle/>
          <a:p>
            <a:pPr lvl="1" eaLnBrk="1" hangingPunct="1">
              <a:buFontTx/>
              <a:buNone/>
            </a:pPr>
            <a:endParaRPr lang="en-US" altLang="zh-CN" sz="4800" dirty="0"/>
          </a:p>
          <a:p>
            <a:pPr lvl="1" eaLnBrk="1" hangingPunct="1">
              <a:buFontTx/>
              <a:buNone/>
            </a:pPr>
            <a:r>
              <a:rPr lang="en-US" altLang="zh-CN" sz="4400" dirty="0"/>
              <a:t>1 Anatomy and Physiology</a:t>
            </a:r>
          </a:p>
          <a:p>
            <a:pPr lvl="1" eaLnBrk="1" hangingPunct="1">
              <a:buFontTx/>
              <a:buNone/>
            </a:pPr>
            <a:r>
              <a:rPr lang="en-US" altLang="zh-CN" sz="4400" dirty="0"/>
              <a:t>2 Sensory symptoms</a:t>
            </a:r>
          </a:p>
          <a:p>
            <a:pPr lvl="1" eaLnBrk="1" hangingPunct="1">
              <a:buFontTx/>
              <a:buNone/>
            </a:pPr>
            <a:r>
              <a:rPr lang="en-US" altLang="zh-CN" sz="4400" dirty="0"/>
              <a:t>3 Localization of lesion</a:t>
            </a:r>
          </a:p>
        </p:txBody>
      </p:sp>
    </p:spTree>
    <p:extLst>
      <p:ext uri="{BB962C8B-B14F-4D97-AF65-F5344CB8AC3E}">
        <p14:creationId xmlns:p14="http://schemas.microsoft.com/office/powerpoint/2010/main" val="19753346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1981200" y="-30163"/>
            <a:ext cx="8229600" cy="1143001"/>
          </a:xfrm>
        </p:spPr>
        <p:txBody>
          <a:bodyPr/>
          <a:lstStyle/>
          <a:p>
            <a:pPr eaLnBrk="1" hangingPunct="1"/>
            <a:r>
              <a:rPr lang="en-US" altLang="zh-CN" smtClean="0"/>
              <a:t>1 Anatomy and physiology</a:t>
            </a:r>
          </a:p>
        </p:txBody>
      </p:sp>
      <p:sp>
        <p:nvSpPr>
          <p:cNvPr id="138243" name="Rectangle 3"/>
          <p:cNvSpPr>
            <a:spLocks noGrp="1" noChangeArrowheads="1"/>
          </p:cNvSpPr>
          <p:nvPr>
            <p:ph type="body" idx="1"/>
          </p:nvPr>
        </p:nvSpPr>
        <p:spPr>
          <a:xfrm>
            <a:off x="906585" y="1039447"/>
            <a:ext cx="10699261" cy="5638799"/>
          </a:xfrm>
        </p:spPr>
        <p:txBody>
          <a:bodyPr>
            <a:normAutofit/>
          </a:bodyPr>
          <a:lstStyle/>
          <a:p>
            <a:pPr eaLnBrk="1" hangingPunct="1">
              <a:lnSpc>
                <a:spcPct val="110000"/>
              </a:lnSpc>
            </a:pPr>
            <a:r>
              <a:rPr lang="en-US" altLang="zh-CN" dirty="0"/>
              <a:t>Primary sensations: They are pain, temperature, touch, vibration, joint position sense. Primary sensations are divided into 2 types based on sensory receptor: </a:t>
            </a:r>
          </a:p>
          <a:p>
            <a:pPr lvl="1" eaLnBrk="1" hangingPunct="1">
              <a:lnSpc>
                <a:spcPct val="110000"/>
              </a:lnSpc>
            </a:pPr>
            <a:r>
              <a:rPr lang="en-US" altLang="zh-CN" dirty="0"/>
              <a:t>Superficial senses: sensory receptors in skin and mediating superficial sensation, including pain and temperature and portion of touch</a:t>
            </a:r>
          </a:p>
          <a:p>
            <a:pPr lvl="1" eaLnBrk="1" hangingPunct="1">
              <a:lnSpc>
                <a:spcPct val="110000"/>
              </a:lnSpc>
            </a:pPr>
            <a:r>
              <a:rPr lang="en-US" altLang="zh-CN" dirty="0"/>
              <a:t>Deep senses: joint position sense, sense of passive movement, and vibration </a:t>
            </a:r>
          </a:p>
          <a:p>
            <a:pPr eaLnBrk="1" hangingPunct="1">
              <a:lnSpc>
                <a:spcPct val="110000"/>
              </a:lnSpc>
            </a:pPr>
            <a:r>
              <a:rPr lang="en-US" altLang="zh-CN" dirty="0">
                <a:solidFill>
                  <a:srgbClr val="FF0000"/>
                </a:solidFill>
              </a:rPr>
              <a:t>Cortical sensations</a:t>
            </a:r>
            <a:r>
              <a:rPr lang="en-US" altLang="zh-CN" dirty="0"/>
              <a:t>: </a:t>
            </a:r>
          </a:p>
          <a:p>
            <a:pPr lvl="1" eaLnBrk="1" hangingPunct="1">
              <a:lnSpc>
                <a:spcPct val="110000"/>
              </a:lnSpc>
            </a:pPr>
            <a:r>
              <a:rPr lang="en-US" altLang="zh-CN" dirty="0"/>
              <a:t>Sense of localization, </a:t>
            </a:r>
          </a:p>
          <a:p>
            <a:pPr lvl="1" eaLnBrk="1" hangingPunct="1">
              <a:lnSpc>
                <a:spcPct val="110000"/>
              </a:lnSpc>
            </a:pPr>
            <a:r>
              <a:rPr lang="en-US" altLang="zh-CN" dirty="0"/>
              <a:t>Two point discrimination, </a:t>
            </a:r>
          </a:p>
          <a:p>
            <a:pPr lvl="1" eaLnBrk="1" hangingPunct="1">
              <a:lnSpc>
                <a:spcPct val="110000"/>
              </a:lnSpc>
            </a:pPr>
            <a:r>
              <a:rPr lang="en-US" altLang="zh-CN" dirty="0" err="1"/>
              <a:t>Stereognosis</a:t>
            </a:r>
            <a:r>
              <a:rPr lang="en-US" altLang="zh-CN" dirty="0"/>
              <a:t>, </a:t>
            </a:r>
          </a:p>
          <a:p>
            <a:pPr lvl="1" eaLnBrk="1" hangingPunct="1">
              <a:lnSpc>
                <a:spcPct val="110000"/>
              </a:lnSpc>
            </a:pPr>
            <a:r>
              <a:rPr lang="en-US" altLang="zh-CN" dirty="0" err="1"/>
              <a:t>Graphesthesia</a:t>
            </a:r>
            <a:r>
              <a:rPr lang="en-US" altLang="zh-CN" dirty="0"/>
              <a:t>.</a:t>
            </a:r>
          </a:p>
        </p:txBody>
      </p:sp>
    </p:spTree>
    <p:extLst>
      <p:ext uri="{BB962C8B-B14F-4D97-AF65-F5344CB8AC3E}">
        <p14:creationId xmlns:p14="http://schemas.microsoft.com/office/powerpoint/2010/main" val="37181487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806938" y="-88167"/>
            <a:ext cx="10515600" cy="1325563"/>
          </a:xfrm>
        </p:spPr>
        <p:txBody>
          <a:bodyPr/>
          <a:lstStyle/>
          <a:p>
            <a:pPr eaLnBrk="1" hangingPunct="1"/>
            <a:r>
              <a:rPr lang="en-US" altLang="zh-CN" dirty="0" smtClean="0"/>
              <a:t>1 Anatomy and physiology</a:t>
            </a:r>
          </a:p>
        </p:txBody>
      </p:sp>
      <p:sp>
        <p:nvSpPr>
          <p:cNvPr id="140291" name="Rectangle 3"/>
          <p:cNvSpPr>
            <a:spLocks noGrp="1" noChangeArrowheads="1"/>
          </p:cNvSpPr>
          <p:nvPr>
            <p:ph type="body" idx="1"/>
          </p:nvPr>
        </p:nvSpPr>
        <p:spPr>
          <a:xfrm>
            <a:off x="806937" y="1122240"/>
            <a:ext cx="5304693" cy="5225746"/>
          </a:xfrm>
        </p:spPr>
        <p:txBody>
          <a:bodyPr>
            <a:normAutofit/>
          </a:bodyPr>
          <a:lstStyle/>
          <a:p>
            <a:pPr eaLnBrk="1" hangingPunct="1">
              <a:lnSpc>
                <a:spcPct val="90000"/>
              </a:lnSpc>
            </a:pPr>
            <a:r>
              <a:rPr lang="en-US" altLang="zh-CN" dirty="0" smtClean="0"/>
              <a:t>Sensory stimuli are perceived by sensory receptors and transmitted to the dorsal root ganglions through peripheral sensory nerves. </a:t>
            </a:r>
          </a:p>
          <a:p>
            <a:pPr eaLnBrk="1" hangingPunct="1">
              <a:lnSpc>
                <a:spcPct val="90000"/>
              </a:lnSpc>
            </a:pPr>
            <a:r>
              <a:rPr lang="en-US" altLang="zh-CN" dirty="0" smtClean="0"/>
              <a:t>Central axons of dorsal root ganglions enter the spinal cord where fibers are divided into two groups.</a:t>
            </a:r>
          </a:p>
          <a:p>
            <a:pPr lvl="1" eaLnBrk="1" hangingPunct="1">
              <a:lnSpc>
                <a:spcPct val="90000"/>
              </a:lnSpc>
            </a:pPr>
            <a:r>
              <a:rPr lang="en-US" altLang="zh-CN" dirty="0" smtClean="0"/>
              <a:t>Dorsal Column</a:t>
            </a:r>
          </a:p>
          <a:p>
            <a:pPr lvl="1" eaLnBrk="1" hangingPunct="1">
              <a:lnSpc>
                <a:spcPct val="90000"/>
              </a:lnSpc>
            </a:pPr>
            <a:r>
              <a:rPr lang="en-US" altLang="zh-CN" dirty="0" smtClean="0"/>
              <a:t>Lateral Spinothalamic Tract</a:t>
            </a:r>
          </a:p>
        </p:txBody>
      </p:sp>
      <p:pic>
        <p:nvPicPr>
          <p:cNvPr id="4" name="Picture 4" descr="感觉传导径路"/>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5515" y="1027906"/>
            <a:ext cx="5430761" cy="53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0314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a:xfrm>
            <a:off x="1981200" y="-106363"/>
            <a:ext cx="4421553" cy="1325563"/>
          </a:xfrm>
        </p:spPr>
        <p:txBody>
          <a:bodyPr/>
          <a:lstStyle/>
          <a:p>
            <a:pPr eaLnBrk="1" hangingPunct="1"/>
            <a:r>
              <a:rPr lang="en-US" altLang="zh-CN" dirty="0" smtClean="0"/>
              <a:t>Dorsal Column</a:t>
            </a:r>
          </a:p>
        </p:txBody>
      </p:sp>
      <p:sp>
        <p:nvSpPr>
          <p:cNvPr id="142339" name="Rectangle 3"/>
          <p:cNvSpPr>
            <a:spLocks noGrp="1" noChangeArrowheads="1"/>
          </p:cNvSpPr>
          <p:nvPr>
            <p:ph type="body" idx="1"/>
          </p:nvPr>
        </p:nvSpPr>
        <p:spPr>
          <a:xfrm>
            <a:off x="475884" y="1086339"/>
            <a:ext cx="7417654" cy="5257800"/>
          </a:xfrm>
        </p:spPr>
        <p:txBody>
          <a:bodyPr/>
          <a:lstStyle/>
          <a:p>
            <a:pPr eaLnBrk="1" hangingPunct="1"/>
            <a:r>
              <a:rPr lang="en-US" altLang="zh-CN" sz="2400" dirty="0"/>
              <a:t>Deep sensory pathways</a:t>
            </a:r>
          </a:p>
          <a:p>
            <a:pPr lvl="1" eaLnBrk="1" hangingPunct="1"/>
            <a:r>
              <a:rPr lang="en-US" altLang="zh-CN" sz="2000" dirty="0"/>
              <a:t>fibers concerned with deep sensation enter the posterior part of the spinal cord, namely dorsal column, and ascend upwards on the same side.</a:t>
            </a:r>
          </a:p>
          <a:p>
            <a:pPr lvl="1" eaLnBrk="1" hangingPunct="1"/>
            <a:r>
              <a:rPr lang="en-US" altLang="zh-CN" sz="2000" dirty="0"/>
              <a:t>They relay in the gracile and cuneate nuclei.</a:t>
            </a:r>
          </a:p>
          <a:p>
            <a:pPr lvl="1" eaLnBrk="1" hangingPunct="1"/>
            <a:r>
              <a:rPr lang="en-US" altLang="zh-CN" sz="2000" dirty="0"/>
              <a:t>The fibers from those 2 nuclei cross to the opposite side and pass upwards to thalamus and at last to sensory cortex.</a:t>
            </a:r>
          </a:p>
          <a:p>
            <a:pPr lvl="1" eaLnBrk="1" hangingPunct="1"/>
            <a:r>
              <a:rPr lang="en-US" altLang="zh-CN" sz="2000" dirty="0"/>
              <a:t>dorsal root ganglion——dorsal column——gracile, cuneate nuclei——sensory decussation——thalamus——sensory cortex</a:t>
            </a:r>
          </a:p>
          <a:p>
            <a:pPr eaLnBrk="1" hangingPunct="1"/>
            <a:r>
              <a:rPr lang="en-US" altLang="zh-CN" sz="2400" dirty="0"/>
              <a:t>Deep sensation</a:t>
            </a:r>
          </a:p>
          <a:p>
            <a:pPr lvl="1" eaLnBrk="1" hangingPunct="1"/>
            <a:r>
              <a:rPr lang="en-US" altLang="zh-CN" sz="2000" dirty="0"/>
              <a:t>position</a:t>
            </a:r>
          </a:p>
          <a:p>
            <a:pPr lvl="1" eaLnBrk="1" hangingPunct="1"/>
            <a:r>
              <a:rPr lang="en-US" altLang="zh-CN" sz="2000" dirty="0"/>
              <a:t>Vibration</a:t>
            </a:r>
          </a:p>
          <a:p>
            <a:pPr lvl="1" eaLnBrk="1" hangingPunct="1"/>
            <a:r>
              <a:rPr lang="en-US" altLang="zh-CN" sz="2000" dirty="0"/>
              <a:t>passive movement</a:t>
            </a:r>
          </a:p>
          <a:p>
            <a:pPr lvl="1" eaLnBrk="1" hangingPunct="1"/>
            <a:r>
              <a:rPr lang="en-US" altLang="zh-CN" sz="2000" dirty="0"/>
              <a:t>touch</a:t>
            </a:r>
          </a:p>
        </p:txBody>
      </p:sp>
      <p:pic>
        <p:nvPicPr>
          <p:cNvPr id="142340" name="Picture 4" descr="髓内排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6570" y="4126523"/>
            <a:ext cx="37338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图8-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3538" y="804983"/>
            <a:ext cx="4142154" cy="5459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50727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838200" y="365125"/>
            <a:ext cx="10515600" cy="721213"/>
          </a:xfrm>
        </p:spPr>
        <p:txBody>
          <a:bodyPr/>
          <a:lstStyle/>
          <a:p>
            <a:pPr eaLnBrk="1" hangingPunct="1"/>
            <a:r>
              <a:rPr lang="en-US" altLang="zh-CN" sz="4000" dirty="0"/>
              <a:t>Lateral Spinothalamic Tract</a:t>
            </a:r>
          </a:p>
        </p:txBody>
      </p:sp>
      <p:sp>
        <p:nvSpPr>
          <p:cNvPr id="144387" name="Rectangle 3"/>
          <p:cNvSpPr>
            <a:spLocks noGrp="1" noChangeArrowheads="1"/>
          </p:cNvSpPr>
          <p:nvPr>
            <p:ph type="body" idx="1"/>
          </p:nvPr>
        </p:nvSpPr>
        <p:spPr>
          <a:xfrm>
            <a:off x="758092" y="1328614"/>
            <a:ext cx="6142891" cy="4351338"/>
          </a:xfrm>
        </p:spPr>
        <p:txBody>
          <a:bodyPr>
            <a:normAutofit/>
          </a:bodyPr>
          <a:lstStyle/>
          <a:p>
            <a:pPr eaLnBrk="1" hangingPunct="1"/>
            <a:r>
              <a:rPr lang="en-US" altLang="zh-CN" dirty="0"/>
              <a:t>Superficial sensation</a:t>
            </a:r>
          </a:p>
          <a:p>
            <a:pPr lvl="1" eaLnBrk="1" hangingPunct="1"/>
            <a:r>
              <a:rPr lang="en-US" altLang="zh-CN" dirty="0"/>
              <a:t>Pain</a:t>
            </a:r>
          </a:p>
          <a:p>
            <a:pPr lvl="1" eaLnBrk="1" hangingPunct="1"/>
            <a:r>
              <a:rPr lang="en-US" altLang="zh-CN" dirty="0"/>
              <a:t>Temperature</a:t>
            </a:r>
          </a:p>
          <a:p>
            <a:pPr lvl="1" eaLnBrk="1" hangingPunct="1"/>
            <a:endParaRPr lang="en-US" altLang="zh-CN" dirty="0"/>
          </a:p>
          <a:p>
            <a:pPr eaLnBrk="1" hangingPunct="1"/>
            <a:r>
              <a:rPr lang="en-US" altLang="zh-CN" dirty="0"/>
              <a:t> Superficial sensory pathways</a:t>
            </a:r>
          </a:p>
          <a:p>
            <a:pPr lvl="1" eaLnBrk="1" hangingPunct="1"/>
            <a:r>
              <a:rPr lang="en-US" altLang="zh-CN" dirty="0"/>
              <a:t>dorsal root ganglion——dorsal horn——crossing to lateral spinothalamic tract——thalamus——sensory cortex</a:t>
            </a:r>
          </a:p>
          <a:p>
            <a:pPr lvl="1" eaLnBrk="1" hangingPunct="1"/>
            <a:r>
              <a:rPr lang="en-US" altLang="zh-CN" dirty="0"/>
              <a:t>In the brainstem, the spinothalamic fibers are joined by the fibers of the trigeminal nerve. </a:t>
            </a:r>
          </a:p>
        </p:txBody>
      </p:sp>
      <p:pic>
        <p:nvPicPr>
          <p:cNvPr id="144388" name="Picture 7" descr="髓内排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5034" y="1398953"/>
            <a:ext cx="2161931" cy="141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浅感觉传导径路"/>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6798" y="884455"/>
            <a:ext cx="4017109" cy="5706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05434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pPr eaLnBrk="1" hangingPunct="1"/>
            <a:r>
              <a:rPr lang="en-US" altLang="zh-CN" smtClean="0"/>
              <a:t>Sensory Cortex</a:t>
            </a:r>
          </a:p>
        </p:txBody>
      </p:sp>
      <p:sp>
        <p:nvSpPr>
          <p:cNvPr id="148483" name="Rectangle 3"/>
          <p:cNvSpPr>
            <a:spLocks noGrp="1" noChangeArrowheads="1"/>
          </p:cNvSpPr>
          <p:nvPr>
            <p:ph type="body" idx="1"/>
          </p:nvPr>
        </p:nvSpPr>
        <p:spPr>
          <a:xfrm>
            <a:off x="980830" y="1371600"/>
            <a:ext cx="3810000" cy="4525963"/>
          </a:xfrm>
        </p:spPr>
        <p:txBody>
          <a:bodyPr/>
          <a:lstStyle/>
          <a:p>
            <a:pPr eaLnBrk="1" hangingPunct="1"/>
            <a:r>
              <a:rPr lang="en-US" altLang="zh-CN" dirty="0" smtClean="0"/>
              <a:t>Sensory cortex occupies the post central gyrus.</a:t>
            </a:r>
          </a:p>
          <a:p>
            <a:pPr eaLnBrk="1" hangingPunct="1"/>
            <a:r>
              <a:rPr lang="en-US" altLang="zh-CN" dirty="0" smtClean="0"/>
              <a:t>Just like motor cortex, sensory cortex is a deformed homunculus.</a:t>
            </a:r>
          </a:p>
        </p:txBody>
      </p:sp>
      <p:pic>
        <p:nvPicPr>
          <p:cNvPr id="148484" name="Picture 5" descr="图9-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8939" y="715963"/>
            <a:ext cx="41910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28290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4" descr="图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0650" y="0"/>
            <a:ext cx="41973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8650" name="Group 42"/>
          <p:cNvGraphicFramePr>
            <a:graphicFrameLocks noGrp="1"/>
          </p:cNvGraphicFramePr>
          <p:nvPr/>
        </p:nvGraphicFramePr>
        <p:xfrm>
          <a:off x="2286000" y="1143000"/>
          <a:ext cx="4572000" cy="5486402"/>
        </p:xfrm>
        <a:graphic>
          <a:graphicData uri="http://schemas.openxmlformats.org/drawingml/2006/table">
            <a:tbl>
              <a:tblPr/>
              <a:tblGrid>
                <a:gridCol w="1524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5492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Arial" charset="0"/>
                          <a:ea typeface="宋体" pitchFamily="2" charset="-122"/>
                        </a:rPr>
                        <a:t>C2, C3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occipital and neck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461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C4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shoulder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492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C5—T2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arm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47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breast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47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T6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xiphoid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47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T10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Arial" charset="0"/>
                          <a:ea typeface="宋体" pitchFamily="2" charset="-122"/>
                        </a:rPr>
                        <a:t>umbilicus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492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T12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dirty="0" err="1" smtClean="0">
                          <a:ln>
                            <a:noFill/>
                          </a:ln>
                          <a:solidFill>
                            <a:schemeClr val="tx1"/>
                          </a:solidFill>
                          <a:effectLst/>
                          <a:latin typeface="Arial" charset="0"/>
                          <a:ea typeface="宋体" pitchFamily="2" charset="-122"/>
                        </a:rPr>
                        <a:t>inguen</a:t>
                      </a:r>
                      <a:endParaRPr kumimoji="0" lang="en-US" altLang="zh-CN" sz="2800" b="0" i="0" u="none" strike="noStrike" cap="none" normalizeH="0" baseline="0" dirty="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461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L1—S2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Arial" charset="0"/>
                          <a:ea typeface="宋体" pitchFamily="2" charset="-122"/>
                        </a:rPr>
                        <a:t>leg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5492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S1, S2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foot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554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smtClean="0">
                          <a:ln>
                            <a:noFill/>
                          </a:ln>
                          <a:solidFill>
                            <a:schemeClr val="tx1"/>
                          </a:solidFill>
                          <a:effectLst/>
                          <a:latin typeface="Arial" charset="0"/>
                          <a:ea typeface="宋体" pitchFamily="2" charset="-122"/>
                        </a:rPr>
                        <a:t>S3—S5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Arial" charset="0"/>
                          <a:ea typeface="宋体" pitchFamily="2" charset="-122"/>
                        </a:rPr>
                        <a:t>perianal region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150566" name="Text Box 43"/>
          <p:cNvSpPr txBox="1">
            <a:spLocks noChangeArrowheads="1"/>
          </p:cNvSpPr>
          <p:nvPr/>
        </p:nvSpPr>
        <p:spPr bwMode="auto">
          <a:xfrm>
            <a:off x="1752600" y="304801"/>
            <a:ext cx="6400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r>
              <a:rPr lang="en-US" altLang="zh-CN" sz="2800" b="1"/>
              <a:t>Dermatomes and cutaneous nerves</a:t>
            </a:r>
          </a:p>
        </p:txBody>
      </p:sp>
    </p:spTree>
    <p:extLst>
      <p:ext uri="{BB962C8B-B14F-4D97-AF65-F5344CB8AC3E}">
        <p14:creationId xmlns:p14="http://schemas.microsoft.com/office/powerpoint/2010/main" val="32645874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pPr eaLnBrk="1" hangingPunct="1"/>
            <a:r>
              <a:rPr lang="en-US" altLang="zh-CN" smtClean="0"/>
              <a:t>Sensory Symptoms</a:t>
            </a:r>
          </a:p>
        </p:txBody>
      </p:sp>
      <p:sp>
        <p:nvSpPr>
          <p:cNvPr id="152579" name="Rectangle 3"/>
          <p:cNvSpPr>
            <a:spLocks noGrp="1" noChangeArrowheads="1"/>
          </p:cNvSpPr>
          <p:nvPr>
            <p:ph type="body" idx="1"/>
          </p:nvPr>
        </p:nvSpPr>
        <p:spPr/>
        <p:txBody>
          <a:bodyPr/>
          <a:lstStyle/>
          <a:p>
            <a:pPr eaLnBrk="1" hangingPunct="1"/>
            <a:r>
              <a:rPr lang="en-US" altLang="zh-CN"/>
              <a:t>Positive phenomena: abnormal sensations such as</a:t>
            </a:r>
          </a:p>
          <a:p>
            <a:pPr lvl="1" eaLnBrk="1" hangingPunct="1"/>
            <a:r>
              <a:rPr lang="en-US" altLang="zh-CN"/>
              <a:t>tingling</a:t>
            </a:r>
          </a:p>
          <a:p>
            <a:pPr lvl="1" eaLnBrk="1" hangingPunct="1"/>
            <a:r>
              <a:rPr lang="en-US" altLang="zh-CN"/>
              <a:t>pins-and needles</a:t>
            </a:r>
          </a:p>
          <a:p>
            <a:pPr lvl="1" eaLnBrk="1" hangingPunct="1"/>
            <a:r>
              <a:rPr lang="en-US" altLang="zh-CN"/>
              <a:t>pricking</a:t>
            </a:r>
          </a:p>
          <a:p>
            <a:pPr lvl="1" eaLnBrk="1" hangingPunct="1"/>
            <a:r>
              <a:rPr lang="en-US" altLang="zh-CN"/>
              <a:t>burning</a:t>
            </a:r>
          </a:p>
          <a:p>
            <a:pPr lvl="1" eaLnBrk="1" hangingPunct="1"/>
            <a:r>
              <a:rPr lang="en-US" altLang="zh-CN"/>
              <a:t>electric current like sensations or pain</a:t>
            </a:r>
          </a:p>
          <a:p>
            <a:pPr eaLnBrk="1" hangingPunct="1"/>
            <a:r>
              <a:rPr lang="en-US" altLang="zh-CN"/>
              <a:t>Negative phenomena</a:t>
            </a:r>
          </a:p>
          <a:p>
            <a:pPr lvl="1" eaLnBrk="1" hangingPunct="1"/>
            <a:r>
              <a:rPr lang="en-US" altLang="zh-CN"/>
              <a:t>does not appreciate normal sensations like touch, pain or temperature.</a:t>
            </a:r>
          </a:p>
        </p:txBody>
      </p:sp>
    </p:spTree>
    <p:extLst>
      <p:ext uri="{BB962C8B-B14F-4D97-AF65-F5344CB8AC3E}">
        <p14:creationId xmlns:p14="http://schemas.microsoft.com/office/powerpoint/2010/main" val="39487067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a:xfrm>
            <a:off x="1016000" y="609600"/>
            <a:ext cx="4165600" cy="5181600"/>
          </a:xfrm>
        </p:spPr>
        <p:txBody>
          <a:bodyPr/>
          <a:lstStyle/>
          <a:p>
            <a:pPr eaLnBrk="1" hangingPunct="1"/>
            <a:r>
              <a:rPr lang="en-US" altLang="zh-CN" dirty="0" smtClean="0"/>
              <a:t>Localization of lesion</a:t>
            </a:r>
            <a:br>
              <a:rPr lang="en-US" altLang="zh-CN" dirty="0" smtClean="0"/>
            </a:br>
            <a:r>
              <a:rPr lang="en-US" altLang="zh-CN" dirty="0" smtClean="0"/>
              <a:t/>
            </a:r>
            <a:br>
              <a:rPr lang="en-US" altLang="zh-CN" dirty="0" smtClean="0"/>
            </a:br>
            <a:r>
              <a:rPr lang="en-US" altLang="zh-CN" sz="2800" dirty="0"/>
              <a:t>various kinds of sensory loss are associated with the localization of lesion</a:t>
            </a:r>
          </a:p>
        </p:txBody>
      </p:sp>
      <p:sp>
        <p:nvSpPr>
          <p:cNvPr id="153603" name="Rectangle 3"/>
          <p:cNvSpPr>
            <a:spLocks noGrp="1" noChangeArrowheads="1"/>
          </p:cNvSpPr>
          <p:nvPr>
            <p:ph type="body" idx="1"/>
          </p:nvPr>
        </p:nvSpPr>
        <p:spPr>
          <a:xfrm>
            <a:off x="1889125" y="1546226"/>
            <a:ext cx="8229600" cy="4525963"/>
          </a:xfrm>
        </p:spPr>
        <p:txBody>
          <a:bodyPr/>
          <a:lstStyle/>
          <a:p>
            <a:pPr eaLnBrk="1" hangingPunct="1"/>
            <a:endParaRPr lang="en-US" altLang="zh-CN" smtClean="0"/>
          </a:p>
          <a:p>
            <a:pPr eaLnBrk="1" hangingPunct="1"/>
            <a:endParaRPr lang="en-US" altLang="zh-CN" smtClean="0"/>
          </a:p>
        </p:txBody>
      </p:sp>
      <p:sp>
        <p:nvSpPr>
          <p:cNvPr id="82948" name="Rectangle 4"/>
          <p:cNvSpPr>
            <a:spLocks noChangeArrowheads="1"/>
          </p:cNvSpPr>
          <p:nvPr/>
        </p:nvSpPr>
        <p:spPr bwMode="auto">
          <a:xfrm>
            <a:off x="6003926" y="3048000"/>
            <a:ext cx="2149475" cy="762000"/>
          </a:xfrm>
          <a:prstGeom prst="rect">
            <a:avLst/>
          </a:prstGeom>
          <a:noFill/>
          <a:ln w="12700" algn="ctr">
            <a:noFill/>
            <a:miter lim="800000"/>
            <a:headEnd/>
            <a:tailEnd/>
          </a:ln>
          <a:effectLst/>
        </p:spPr>
        <p:txBody>
          <a:bodyPr>
            <a:spAutoFit/>
          </a:bodyPr>
          <a:lstStyle/>
          <a:p>
            <a:pPr algn="ctr" eaLnBrk="1" hangingPunct="1">
              <a:defRPr/>
            </a:pPr>
            <a:endParaRPr lang="zh-CN" altLang="zh-CN" sz="4400">
              <a:solidFill>
                <a:schemeClr val="tx2"/>
              </a:solidFill>
              <a:effectLst>
                <a:outerShdw blurRad="38100" dist="38100" dir="2700000" algn="tl">
                  <a:srgbClr val="C0C0C0"/>
                </a:outerShdw>
              </a:effectLst>
              <a:latin typeface="Arial" charset="0"/>
            </a:endParaRPr>
          </a:p>
        </p:txBody>
      </p:sp>
      <p:sp>
        <p:nvSpPr>
          <p:cNvPr id="82949" name="Rectangle 5"/>
          <p:cNvSpPr>
            <a:spLocks noChangeArrowheads="1"/>
          </p:cNvSpPr>
          <p:nvPr/>
        </p:nvSpPr>
        <p:spPr bwMode="auto">
          <a:xfrm>
            <a:off x="6003925" y="3048000"/>
            <a:ext cx="184150" cy="762000"/>
          </a:xfrm>
          <a:prstGeom prst="rect">
            <a:avLst/>
          </a:prstGeom>
          <a:noFill/>
          <a:ln w="12700" algn="ctr">
            <a:noFill/>
            <a:miter lim="800000"/>
            <a:headEnd/>
            <a:tailEnd/>
          </a:ln>
          <a:effectLst/>
        </p:spPr>
        <p:txBody>
          <a:bodyPr wrap="none">
            <a:spAutoFit/>
          </a:bodyPr>
          <a:lstStyle/>
          <a:p>
            <a:pPr algn="ctr" eaLnBrk="1" hangingPunct="1">
              <a:defRPr/>
            </a:pPr>
            <a:endParaRPr lang="zh-CN" altLang="zh-CN" sz="4400">
              <a:solidFill>
                <a:schemeClr val="tx2"/>
              </a:solidFill>
              <a:effectLst>
                <a:outerShdw blurRad="38100" dist="38100" dir="2700000" algn="tl">
                  <a:srgbClr val="C0C0C0"/>
                </a:outerShdw>
              </a:effectLst>
              <a:latin typeface="Arial" charset="0"/>
            </a:endParaRPr>
          </a:p>
        </p:txBody>
      </p:sp>
      <p:pic>
        <p:nvPicPr>
          <p:cNvPr id="153606" name="Picture 7" descr="感觉障碍的临床表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228600"/>
            <a:ext cx="5638800"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07" name="TextBox 6"/>
          <p:cNvSpPr txBox="1">
            <a:spLocks noChangeArrowheads="1"/>
          </p:cNvSpPr>
          <p:nvPr/>
        </p:nvSpPr>
        <p:spPr bwMode="auto">
          <a:xfrm>
            <a:off x="4648200" y="609601"/>
            <a:ext cx="1371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peripheral nerves</a:t>
            </a:r>
            <a:endParaRPr lang="zh-CN" altLang="en-US" sz="1800" b="1"/>
          </a:p>
        </p:txBody>
      </p:sp>
      <p:sp>
        <p:nvSpPr>
          <p:cNvPr id="153608" name="TextBox 7"/>
          <p:cNvSpPr txBox="1">
            <a:spLocks noChangeArrowheads="1"/>
          </p:cNvSpPr>
          <p:nvPr/>
        </p:nvSpPr>
        <p:spPr bwMode="auto">
          <a:xfrm>
            <a:off x="6096000" y="457201"/>
            <a:ext cx="1371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sensory root</a:t>
            </a:r>
            <a:endParaRPr lang="zh-CN" altLang="en-US" sz="1800" b="1"/>
          </a:p>
        </p:txBody>
      </p:sp>
      <p:sp>
        <p:nvSpPr>
          <p:cNvPr id="153609" name="TextBox 8"/>
          <p:cNvSpPr txBox="1">
            <a:spLocks noChangeArrowheads="1"/>
          </p:cNvSpPr>
          <p:nvPr/>
        </p:nvSpPr>
        <p:spPr bwMode="auto">
          <a:xfrm>
            <a:off x="6172200" y="3581401"/>
            <a:ext cx="1371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brain</a:t>
            </a:r>
          </a:p>
          <a:p>
            <a:pPr algn="ctr" eaLnBrk="1" hangingPunct="1">
              <a:spcBef>
                <a:spcPct val="0"/>
              </a:spcBef>
              <a:buFontTx/>
              <a:buNone/>
            </a:pPr>
            <a:r>
              <a:rPr lang="en-US" altLang="zh-CN" sz="1800" b="1"/>
              <a:t>stem</a:t>
            </a:r>
            <a:endParaRPr lang="zh-CN" altLang="en-US" sz="1800" b="1"/>
          </a:p>
        </p:txBody>
      </p:sp>
      <p:sp>
        <p:nvSpPr>
          <p:cNvPr id="153610" name="TextBox 9"/>
          <p:cNvSpPr txBox="1">
            <a:spLocks noChangeArrowheads="1"/>
          </p:cNvSpPr>
          <p:nvPr/>
        </p:nvSpPr>
        <p:spPr bwMode="auto">
          <a:xfrm>
            <a:off x="8763000" y="381001"/>
            <a:ext cx="1371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spinal cord</a:t>
            </a:r>
            <a:endParaRPr lang="zh-CN" altLang="en-US" sz="1800" b="1"/>
          </a:p>
        </p:txBody>
      </p:sp>
      <p:sp>
        <p:nvSpPr>
          <p:cNvPr id="153611" name="TextBox 10"/>
          <p:cNvSpPr txBox="1">
            <a:spLocks noChangeArrowheads="1"/>
          </p:cNvSpPr>
          <p:nvPr/>
        </p:nvSpPr>
        <p:spPr bwMode="auto">
          <a:xfrm>
            <a:off x="7467600" y="381001"/>
            <a:ext cx="1371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spinal cord</a:t>
            </a:r>
            <a:endParaRPr lang="zh-CN" altLang="en-US" sz="1800" b="1"/>
          </a:p>
        </p:txBody>
      </p:sp>
      <p:sp>
        <p:nvSpPr>
          <p:cNvPr id="153612" name="TextBox 11"/>
          <p:cNvSpPr txBox="1">
            <a:spLocks noChangeArrowheads="1"/>
          </p:cNvSpPr>
          <p:nvPr/>
        </p:nvSpPr>
        <p:spPr bwMode="auto">
          <a:xfrm>
            <a:off x="4800600" y="3581401"/>
            <a:ext cx="1371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spinal cord</a:t>
            </a:r>
            <a:endParaRPr lang="zh-CN" altLang="en-US" sz="1800" b="1"/>
          </a:p>
        </p:txBody>
      </p:sp>
      <p:sp>
        <p:nvSpPr>
          <p:cNvPr id="153613" name="TextBox 12"/>
          <p:cNvSpPr txBox="1">
            <a:spLocks noChangeArrowheads="1"/>
          </p:cNvSpPr>
          <p:nvPr/>
        </p:nvSpPr>
        <p:spPr bwMode="auto">
          <a:xfrm>
            <a:off x="7315200" y="3581401"/>
            <a:ext cx="1371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en-US" altLang="zh-CN" sz="1800" b="1"/>
              <a:t>internal capsule</a:t>
            </a:r>
            <a:endParaRPr lang="zh-CN" altLang="en-US" sz="1800" b="1"/>
          </a:p>
        </p:txBody>
      </p:sp>
      <p:sp>
        <p:nvSpPr>
          <p:cNvPr id="3" name="矩形 2"/>
          <p:cNvSpPr/>
          <p:nvPr/>
        </p:nvSpPr>
        <p:spPr>
          <a:xfrm>
            <a:off x="10043470" y="3624541"/>
            <a:ext cx="992579" cy="369332"/>
          </a:xfrm>
          <a:prstGeom prst="rect">
            <a:avLst/>
          </a:prstGeom>
        </p:spPr>
        <p:txBody>
          <a:bodyPr wrap="none">
            <a:spAutoFit/>
          </a:bodyPr>
          <a:lstStyle/>
          <a:p>
            <a:pPr fontAlgn="t"/>
            <a:r>
              <a:rPr lang="en-US" altLang="zh-CN" u="sng" dirty="0" smtClean="0">
                <a:solidFill>
                  <a:srgbClr val="333333"/>
                </a:solidFill>
                <a:latin typeface="arial" panose="020B0604020202020204" pitchFamily="34" charset="0"/>
                <a:hlinkClick r:id="rId3"/>
              </a:rPr>
              <a:t>hysteria</a:t>
            </a:r>
            <a:endParaRPr lang="en-US" altLang="zh-CN" dirty="0">
              <a:latin typeface="arial" panose="020B0604020202020204" pitchFamily="34" charset="0"/>
            </a:endParaRPr>
          </a:p>
        </p:txBody>
      </p:sp>
    </p:spTree>
    <p:extLst>
      <p:ext uri="{BB962C8B-B14F-4D97-AF65-F5344CB8AC3E}">
        <p14:creationId xmlns:p14="http://schemas.microsoft.com/office/powerpoint/2010/main" val="27103575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838200" y="365125"/>
            <a:ext cx="4269828" cy="1325563"/>
          </a:xfrm>
        </p:spPr>
        <p:txBody>
          <a:bodyPr/>
          <a:lstStyle/>
          <a:p>
            <a:pPr eaLnBrk="1" hangingPunct="1"/>
            <a:r>
              <a:rPr lang="en-US" altLang="zh-CN" dirty="0"/>
              <a:t>P</a:t>
            </a:r>
            <a:r>
              <a:rPr lang="en-US" altLang="zh-CN" dirty="0" smtClean="0"/>
              <a:t>eripheral nerves</a:t>
            </a:r>
          </a:p>
        </p:txBody>
      </p:sp>
      <p:sp>
        <p:nvSpPr>
          <p:cNvPr id="154627" name="Rectangle 3"/>
          <p:cNvSpPr>
            <a:spLocks noGrp="1" noChangeArrowheads="1"/>
          </p:cNvSpPr>
          <p:nvPr>
            <p:ph type="body" idx="1"/>
          </p:nvPr>
        </p:nvSpPr>
        <p:spPr>
          <a:xfrm>
            <a:off x="519925" y="1510934"/>
            <a:ext cx="5423675" cy="4525963"/>
          </a:xfrm>
        </p:spPr>
        <p:txBody>
          <a:bodyPr/>
          <a:lstStyle/>
          <a:p>
            <a:pPr eaLnBrk="1" hangingPunct="1"/>
            <a:r>
              <a:rPr lang="en-US" altLang="zh-CN" dirty="0" smtClean="0"/>
              <a:t>If there is peripheral neuropathy, the sensory loss is over the distal parts of limbs-in glove and stocking distribution.</a:t>
            </a:r>
          </a:p>
        </p:txBody>
      </p:sp>
      <p:pic>
        <p:nvPicPr>
          <p:cNvPr id="154628" name="Picture 5" descr="末梢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2039" y="3153559"/>
            <a:ext cx="2091963" cy="3550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txBox="1">
            <a:spLocks noChangeArrowheads="1"/>
          </p:cNvSpPr>
          <p:nvPr/>
        </p:nvSpPr>
        <p:spPr>
          <a:xfrm>
            <a:off x="7451589" y="1510934"/>
            <a:ext cx="4156927" cy="39163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smtClean="0"/>
              <a:t>Sensory loss is in the distribution of the affected nerve root. </a:t>
            </a:r>
          </a:p>
        </p:txBody>
      </p:sp>
      <p:sp>
        <p:nvSpPr>
          <p:cNvPr id="6" name="Rectangle 2"/>
          <p:cNvSpPr txBox="1">
            <a:spLocks noChangeArrowheads="1"/>
          </p:cNvSpPr>
          <p:nvPr/>
        </p:nvSpPr>
        <p:spPr>
          <a:xfrm>
            <a:off x="7451589" y="365125"/>
            <a:ext cx="314259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CN" smtClean="0"/>
              <a:t>Sensory root</a:t>
            </a:r>
            <a:endParaRPr lang="en-US" altLang="zh-CN" dirty="0" smtClean="0"/>
          </a:p>
        </p:txBody>
      </p:sp>
      <p:pic>
        <p:nvPicPr>
          <p:cNvPr id="7" name="Picture 8" descr="节段性后根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7651" y="3153559"/>
            <a:ext cx="2210068" cy="3550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45130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r>
              <a:rPr lang="en-US" altLang="zh-CN" smtClean="0"/>
              <a:t>Spinal cord</a:t>
            </a:r>
          </a:p>
        </p:txBody>
      </p:sp>
      <p:sp>
        <p:nvSpPr>
          <p:cNvPr id="157699" name="Rectangle 3"/>
          <p:cNvSpPr>
            <a:spLocks noGrp="1" noChangeArrowheads="1"/>
          </p:cNvSpPr>
          <p:nvPr>
            <p:ph type="body" idx="1"/>
          </p:nvPr>
        </p:nvSpPr>
        <p:spPr>
          <a:xfrm>
            <a:off x="981077" y="1615831"/>
            <a:ext cx="5638800" cy="4525963"/>
          </a:xfrm>
        </p:spPr>
        <p:txBody>
          <a:bodyPr/>
          <a:lstStyle/>
          <a:p>
            <a:pPr eaLnBrk="1" hangingPunct="1"/>
            <a:r>
              <a:rPr lang="en-US" altLang="zh-CN" dirty="0"/>
              <a:t>When spinal cord is injured, bilateral spinothalamic tracts and dorsal columns are involved</a:t>
            </a:r>
          </a:p>
          <a:p>
            <a:pPr eaLnBrk="1" hangingPunct="1"/>
            <a:r>
              <a:rPr lang="en-US" altLang="zh-CN" dirty="0"/>
              <a:t>So,  there is loss of all senses below the level of the lesion: </a:t>
            </a:r>
          </a:p>
          <a:p>
            <a:pPr lvl="1" eaLnBrk="1" hangingPunct="1"/>
            <a:r>
              <a:rPr lang="en-US" altLang="zh-CN" dirty="0"/>
              <a:t>pain</a:t>
            </a:r>
          </a:p>
          <a:p>
            <a:pPr lvl="1" eaLnBrk="1" hangingPunct="1"/>
            <a:r>
              <a:rPr lang="en-US" altLang="zh-CN" dirty="0"/>
              <a:t>temperature</a:t>
            </a:r>
          </a:p>
          <a:p>
            <a:pPr lvl="1" eaLnBrk="1" hangingPunct="1"/>
            <a:r>
              <a:rPr lang="en-US" altLang="zh-CN" dirty="0"/>
              <a:t>vibration </a:t>
            </a:r>
          </a:p>
          <a:p>
            <a:pPr lvl="1" eaLnBrk="1" hangingPunct="1"/>
            <a:r>
              <a:rPr lang="en-US" altLang="zh-CN" dirty="0"/>
              <a:t>joint position</a:t>
            </a:r>
          </a:p>
          <a:p>
            <a:pPr lvl="1" eaLnBrk="1" hangingPunct="1"/>
            <a:r>
              <a:rPr lang="en-US" altLang="zh-CN" dirty="0"/>
              <a:t>touch</a:t>
            </a:r>
          </a:p>
        </p:txBody>
      </p:sp>
      <p:pic>
        <p:nvPicPr>
          <p:cNvPr id="157700" name="Picture 5" descr="脊髓横贯型感觉障碍"/>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3326" y="1219200"/>
            <a:ext cx="2867025" cy="520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120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a:xfrm>
            <a:off x="814754" y="1"/>
            <a:ext cx="10515600" cy="969108"/>
          </a:xfrm>
        </p:spPr>
        <p:txBody>
          <a:bodyPr/>
          <a:lstStyle/>
          <a:p>
            <a:pPr eaLnBrk="1" hangingPunct="1"/>
            <a:r>
              <a:rPr lang="en-US" altLang="zh-CN" dirty="0" smtClean="0"/>
              <a:t>Spinal cord</a:t>
            </a:r>
          </a:p>
        </p:txBody>
      </p:sp>
      <p:sp>
        <p:nvSpPr>
          <p:cNvPr id="158723" name="Rectangle 3"/>
          <p:cNvSpPr>
            <a:spLocks noGrp="1" noChangeArrowheads="1"/>
          </p:cNvSpPr>
          <p:nvPr>
            <p:ph type="body" idx="1"/>
          </p:nvPr>
        </p:nvSpPr>
        <p:spPr>
          <a:xfrm>
            <a:off x="728785" y="804986"/>
            <a:ext cx="7733323" cy="4525963"/>
          </a:xfrm>
        </p:spPr>
        <p:txBody>
          <a:bodyPr/>
          <a:lstStyle/>
          <a:p>
            <a:pPr eaLnBrk="1" hangingPunct="1"/>
            <a:r>
              <a:rPr lang="en-US" altLang="zh-CN" dirty="0"/>
              <a:t>When unilateral spinothalamic tract is involved, there is loss of pain and temperature below the level of the lesion on the </a:t>
            </a:r>
            <a:r>
              <a:rPr lang="en-US" altLang="zh-CN" dirty="0">
                <a:solidFill>
                  <a:srgbClr val="FF0000"/>
                </a:solidFill>
              </a:rPr>
              <a:t>opposite side </a:t>
            </a:r>
            <a:r>
              <a:rPr lang="en-US" altLang="zh-CN" dirty="0"/>
              <a:t>of the body.</a:t>
            </a:r>
          </a:p>
          <a:p>
            <a:pPr eaLnBrk="1" hangingPunct="1"/>
            <a:r>
              <a:rPr lang="en-US" altLang="zh-CN" dirty="0"/>
              <a:t>If one side of posterior column is involved, there is loss of sense of position and vibration below the level of the lesion on the </a:t>
            </a:r>
            <a:r>
              <a:rPr lang="en-US" altLang="zh-CN" dirty="0">
                <a:solidFill>
                  <a:srgbClr val="FF0000"/>
                </a:solidFill>
              </a:rPr>
              <a:t>same side</a:t>
            </a:r>
            <a:r>
              <a:rPr lang="en-US" altLang="zh-CN" dirty="0"/>
              <a:t>.</a:t>
            </a:r>
          </a:p>
        </p:txBody>
      </p:sp>
      <p:pic>
        <p:nvPicPr>
          <p:cNvPr id="158724" name="Picture 5" descr="脊髓半切型感觉障碍"/>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1454" y="670170"/>
            <a:ext cx="3103562"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脊髓半切机制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4067" y="3446584"/>
            <a:ext cx="5766669" cy="3300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81350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pPr eaLnBrk="1" hangingPunct="1"/>
            <a:r>
              <a:rPr lang="en-US" altLang="zh-CN" smtClean="0"/>
              <a:t>Spinal cord</a:t>
            </a:r>
          </a:p>
        </p:txBody>
      </p:sp>
      <p:sp>
        <p:nvSpPr>
          <p:cNvPr id="161795" name="Rectangle 3"/>
          <p:cNvSpPr>
            <a:spLocks noGrp="1" noChangeArrowheads="1"/>
          </p:cNvSpPr>
          <p:nvPr>
            <p:ph type="body" idx="1"/>
          </p:nvPr>
        </p:nvSpPr>
        <p:spPr>
          <a:xfrm>
            <a:off x="1009650" y="1584570"/>
            <a:ext cx="5638800" cy="4525963"/>
          </a:xfrm>
        </p:spPr>
        <p:txBody>
          <a:bodyPr/>
          <a:lstStyle/>
          <a:p>
            <a:pPr eaLnBrk="1" hangingPunct="1"/>
            <a:r>
              <a:rPr lang="en-US" altLang="zh-CN" b="1" dirty="0" smtClean="0"/>
              <a:t>Dissociated anesthesia</a:t>
            </a:r>
            <a:r>
              <a:rPr lang="en-US" altLang="zh-CN" dirty="0" smtClean="0"/>
              <a:t>: some modalities are affected while others are intact. Usually pain and temperature are lost, and touch, position and vibration are intact. </a:t>
            </a:r>
          </a:p>
          <a:p>
            <a:pPr eaLnBrk="1" hangingPunct="1"/>
            <a:r>
              <a:rPr lang="en-US" altLang="zh-CN" dirty="0" smtClean="0"/>
              <a:t>This occurs in </a:t>
            </a:r>
            <a:r>
              <a:rPr lang="en-US" altLang="zh-CN" dirty="0" err="1" smtClean="0"/>
              <a:t>syringomyelia</a:t>
            </a:r>
            <a:r>
              <a:rPr lang="en-US" altLang="zh-CN" dirty="0" smtClean="0"/>
              <a:t>.</a:t>
            </a:r>
          </a:p>
        </p:txBody>
      </p:sp>
      <p:pic>
        <p:nvPicPr>
          <p:cNvPr id="161796" name="Picture 5" descr="节段性前联合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6650" y="1447801"/>
            <a:ext cx="3028950" cy="526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97631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pPr eaLnBrk="1" hangingPunct="1"/>
            <a:r>
              <a:rPr lang="en-US" altLang="zh-CN" smtClean="0"/>
              <a:t>Brain stem</a:t>
            </a:r>
          </a:p>
        </p:txBody>
      </p:sp>
      <p:sp>
        <p:nvSpPr>
          <p:cNvPr id="162819" name="Rectangle 3"/>
          <p:cNvSpPr>
            <a:spLocks noGrp="1" noChangeArrowheads="1"/>
          </p:cNvSpPr>
          <p:nvPr>
            <p:ph type="body" idx="1"/>
          </p:nvPr>
        </p:nvSpPr>
        <p:spPr>
          <a:xfrm>
            <a:off x="1066800" y="1585118"/>
            <a:ext cx="5638800" cy="4525963"/>
          </a:xfrm>
        </p:spPr>
        <p:txBody>
          <a:bodyPr/>
          <a:lstStyle/>
          <a:p>
            <a:pPr eaLnBrk="1" hangingPunct="1"/>
            <a:r>
              <a:rPr lang="en-US" altLang="zh-CN" dirty="0" smtClean="0"/>
              <a:t>Crossed anesthesia: </a:t>
            </a:r>
          </a:p>
          <a:p>
            <a:pPr eaLnBrk="1" hangingPunct="1">
              <a:buFontTx/>
              <a:buNone/>
            </a:pPr>
            <a:r>
              <a:rPr lang="en-US" altLang="zh-CN" dirty="0" smtClean="0"/>
              <a:t>   the loss of pain and temperature on the same side of the face and the opposite side of the body.</a:t>
            </a:r>
          </a:p>
        </p:txBody>
      </p:sp>
      <p:pic>
        <p:nvPicPr>
          <p:cNvPr id="162820" name="Picture 6" descr="交叉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1" y="1143000"/>
            <a:ext cx="3255963"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脑干感觉障碍机制"/>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894" y="3420696"/>
            <a:ext cx="4466767" cy="2968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14295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r>
              <a:rPr lang="en-US" altLang="zh-CN" dirty="0" smtClean="0"/>
              <a:t>Thalamus</a:t>
            </a:r>
            <a:endParaRPr lang="zh-CN" altLang="zh-CN" dirty="0" smtClean="0"/>
          </a:p>
        </p:txBody>
      </p:sp>
      <p:sp>
        <p:nvSpPr>
          <p:cNvPr id="164867" name="Rectangle 3"/>
          <p:cNvSpPr>
            <a:spLocks noGrp="1" noChangeArrowheads="1"/>
          </p:cNvSpPr>
          <p:nvPr>
            <p:ph type="body" idx="1"/>
          </p:nvPr>
        </p:nvSpPr>
        <p:spPr>
          <a:xfrm>
            <a:off x="838200" y="1507330"/>
            <a:ext cx="6312877" cy="4351338"/>
          </a:xfrm>
        </p:spPr>
        <p:txBody>
          <a:bodyPr/>
          <a:lstStyle/>
          <a:p>
            <a:pPr eaLnBrk="1" hangingPunct="1"/>
            <a:r>
              <a:rPr lang="en-US" altLang="zh-CN" dirty="0" smtClean="0"/>
              <a:t>In lesion of the thalamus</a:t>
            </a:r>
          </a:p>
          <a:p>
            <a:pPr lvl="1" eaLnBrk="1" hangingPunct="1"/>
            <a:r>
              <a:rPr lang="en-US" altLang="zh-CN" dirty="0" smtClean="0"/>
              <a:t>Contralateral touch is lost</a:t>
            </a:r>
          </a:p>
          <a:p>
            <a:pPr lvl="1" eaLnBrk="1" hangingPunct="1"/>
            <a:r>
              <a:rPr lang="en-US" altLang="zh-CN" dirty="0" smtClean="0"/>
              <a:t>Unpleasant pain on the contralateral side</a:t>
            </a:r>
          </a:p>
          <a:p>
            <a:pPr lvl="1" eaLnBrk="1" hangingPunct="1"/>
            <a:r>
              <a:rPr lang="en-US" altLang="zh-CN" dirty="0" smtClean="0"/>
              <a:t>Threshold of the pain is increased, but it is severe when it occurs.</a:t>
            </a:r>
          </a:p>
        </p:txBody>
      </p:sp>
      <p:pic>
        <p:nvPicPr>
          <p:cNvPr id="3" name="图片 2"/>
          <p:cNvPicPr>
            <a:picLocks noChangeAspect="1"/>
          </p:cNvPicPr>
          <p:nvPr/>
        </p:nvPicPr>
        <p:blipFill rotWithShape="1">
          <a:blip r:embed="rId2">
            <a:extLst>
              <a:ext uri="{28A0092B-C50C-407E-A947-70E740481C1C}">
                <a14:useLocalDpi xmlns:a14="http://schemas.microsoft.com/office/drawing/2010/main" val="0"/>
              </a:ext>
            </a:extLst>
          </a:blip>
          <a:srcRect b="16126"/>
          <a:stretch/>
        </p:blipFill>
        <p:spPr>
          <a:xfrm>
            <a:off x="7689133" y="1690688"/>
            <a:ext cx="3947199" cy="4687950"/>
          </a:xfrm>
          <a:prstGeom prst="rect">
            <a:avLst/>
          </a:prstGeo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4256" y="3471984"/>
            <a:ext cx="3914760" cy="3150069"/>
          </a:xfrm>
          <a:prstGeom prst="rect">
            <a:avLst/>
          </a:prstGeom>
        </p:spPr>
      </p:pic>
    </p:spTree>
    <p:extLst>
      <p:ext uri="{BB962C8B-B14F-4D97-AF65-F5344CB8AC3E}">
        <p14:creationId xmlns:p14="http://schemas.microsoft.com/office/powerpoint/2010/main" val="39273016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pPr eaLnBrk="1" hangingPunct="1"/>
            <a:r>
              <a:rPr lang="en-US" altLang="zh-CN" smtClean="0"/>
              <a:t>Internal capsule</a:t>
            </a:r>
          </a:p>
        </p:txBody>
      </p:sp>
      <p:sp>
        <p:nvSpPr>
          <p:cNvPr id="165891" name="Rectangle 3"/>
          <p:cNvSpPr>
            <a:spLocks noGrp="1" noChangeArrowheads="1"/>
          </p:cNvSpPr>
          <p:nvPr>
            <p:ph type="body" idx="1"/>
          </p:nvPr>
        </p:nvSpPr>
        <p:spPr>
          <a:xfrm>
            <a:off x="1156677" y="1600201"/>
            <a:ext cx="6463323" cy="4525963"/>
          </a:xfrm>
        </p:spPr>
        <p:txBody>
          <a:bodyPr/>
          <a:lstStyle/>
          <a:p>
            <a:pPr eaLnBrk="1" hangingPunct="1"/>
            <a:r>
              <a:rPr lang="en-US" altLang="zh-CN" dirty="0" err="1" smtClean="0"/>
              <a:t>Hemianesthesia</a:t>
            </a:r>
            <a:r>
              <a:rPr lang="en-US" altLang="zh-CN" dirty="0" smtClean="0"/>
              <a:t>: </a:t>
            </a:r>
          </a:p>
          <a:p>
            <a:pPr lvl="1" eaLnBrk="1" hangingPunct="1"/>
            <a:r>
              <a:rPr lang="en-US" altLang="zh-CN" dirty="0" smtClean="0"/>
              <a:t>such as sense loss of left face, left arm and left leg</a:t>
            </a:r>
          </a:p>
          <a:p>
            <a:pPr eaLnBrk="1" hangingPunct="1"/>
            <a:r>
              <a:rPr lang="en-US" altLang="zh-CN" dirty="0" smtClean="0"/>
              <a:t>Accompanied by </a:t>
            </a:r>
          </a:p>
          <a:p>
            <a:pPr lvl="1" eaLnBrk="1" hangingPunct="1"/>
            <a:r>
              <a:rPr lang="en-US" altLang="zh-CN" dirty="0" smtClean="0"/>
              <a:t>hemiplegia </a:t>
            </a:r>
          </a:p>
          <a:p>
            <a:pPr lvl="1" eaLnBrk="1" hangingPunct="1"/>
            <a:r>
              <a:rPr lang="en-US" altLang="zh-CN" dirty="0" smtClean="0"/>
              <a:t>homonymous hemianopia </a:t>
            </a:r>
          </a:p>
        </p:txBody>
      </p:sp>
      <p:pic>
        <p:nvPicPr>
          <p:cNvPr id="165892" name="Picture 6" descr="偏身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143001"/>
            <a:ext cx="3048000" cy="549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5893" name="Picture 2" descr="水平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9538" y="4172745"/>
            <a:ext cx="24384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03970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a:xfrm>
            <a:off x="814754" y="115033"/>
            <a:ext cx="4304323" cy="1325563"/>
          </a:xfrm>
        </p:spPr>
        <p:txBody>
          <a:bodyPr/>
          <a:lstStyle/>
          <a:p>
            <a:pPr eaLnBrk="1" hangingPunct="1"/>
            <a:r>
              <a:rPr lang="en-US" altLang="zh-CN" dirty="0" smtClean="0"/>
              <a:t>Sensory cortex</a:t>
            </a:r>
          </a:p>
        </p:txBody>
      </p:sp>
      <p:sp>
        <p:nvSpPr>
          <p:cNvPr id="166915" name="Rectangle 3"/>
          <p:cNvSpPr>
            <a:spLocks noGrp="1" noChangeArrowheads="1"/>
          </p:cNvSpPr>
          <p:nvPr>
            <p:ph type="body" idx="1"/>
          </p:nvPr>
        </p:nvSpPr>
        <p:spPr>
          <a:xfrm>
            <a:off x="1981200" y="1600201"/>
            <a:ext cx="5638800" cy="4525963"/>
          </a:xfrm>
        </p:spPr>
        <p:txBody>
          <a:bodyPr/>
          <a:lstStyle/>
          <a:p>
            <a:pPr eaLnBrk="1" hangingPunct="1"/>
            <a:r>
              <a:rPr lang="en-US" altLang="zh-CN" smtClean="0"/>
              <a:t>Lose of cortical sensations</a:t>
            </a:r>
          </a:p>
          <a:p>
            <a:pPr lvl="1" eaLnBrk="1" hangingPunct="1"/>
            <a:r>
              <a:rPr lang="en-US" altLang="zh-CN" smtClean="0"/>
              <a:t>localization</a:t>
            </a:r>
          </a:p>
          <a:p>
            <a:pPr lvl="1" eaLnBrk="1" hangingPunct="1"/>
            <a:r>
              <a:rPr lang="en-US" altLang="zh-CN" smtClean="0"/>
              <a:t>two point discrimination</a:t>
            </a:r>
          </a:p>
          <a:p>
            <a:pPr lvl="1" eaLnBrk="1" hangingPunct="1"/>
            <a:r>
              <a:rPr lang="en-US" altLang="zh-CN" smtClean="0"/>
              <a:t>stereognosis</a:t>
            </a:r>
          </a:p>
          <a:p>
            <a:pPr lvl="1" eaLnBrk="1" hangingPunct="1"/>
            <a:r>
              <a:rPr lang="en-US" altLang="zh-CN" smtClean="0"/>
              <a:t>Graphesthesia</a:t>
            </a:r>
          </a:p>
          <a:p>
            <a:pPr eaLnBrk="1" hangingPunct="1"/>
            <a:r>
              <a:rPr lang="en-US" altLang="zh-CN" smtClean="0"/>
              <a:t>Touch, pain and temperature are intact.</a:t>
            </a:r>
          </a:p>
          <a:p>
            <a:pPr eaLnBrk="1" hangingPunct="1"/>
            <a:r>
              <a:rPr lang="en-US" altLang="zh-CN" smtClean="0"/>
              <a:t>monoplegia is common.</a:t>
            </a:r>
          </a:p>
        </p:txBody>
      </p:sp>
      <p:pic>
        <p:nvPicPr>
          <p:cNvPr id="166916" name="Picture 7" descr="单肢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090613"/>
            <a:ext cx="28194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53872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b="1" dirty="0" smtClean="0"/>
              <a:t>Questions</a:t>
            </a:r>
            <a:r>
              <a:rPr lang="en-US" altLang="zh-CN" dirty="0" smtClean="0"/>
              <a:t>:</a:t>
            </a:r>
            <a:endParaRPr lang="zh-CN" altLang="en-US" dirty="0"/>
          </a:p>
        </p:txBody>
      </p:sp>
      <p:sp>
        <p:nvSpPr>
          <p:cNvPr id="3" name="内容占位符 2"/>
          <p:cNvSpPr>
            <a:spLocks noGrp="1"/>
          </p:cNvSpPr>
          <p:nvPr>
            <p:ph idx="1"/>
          </p:nvPr>
        </p:nvSpPr>
        <p:spPr>
          <a:xfrm>
            <a:off x="1322753" y="1690688"/>
            <a:ext cx="9360878" cy="4351338"/>
          </a:xfrm>
        </p:spPr>
        <p:txBody>
          <a:bodyPr/>
          <a:lstStyle/>
          <a:p>
            <a:r>
              <a:rPr lang="en-US" altLang="zh-CN" dirty="0" smtClean="0"/>
              <a:t>Difference of the UMN and LMN?</a:t>
            </a:r>
          </a:p>
          <a:p>
            <a:r>
              <a:rPr lang="en-US" altLang="zh-CN" dirty="0" smtClean="0"/>
              <a:t>The definition of dissociated anesthesia.</a:t>
            </a:r>
          </a:p>
          <a:p>
            <a:r>
              <a:rPr lang="en-US" altLang="zh-CN" dirty="0" smtClean="0"/>
              <a:t>Describe the features of damaged motor system and sensory system briefly.</a:t>
            </a:r>
          </a:p>
          <a:p>
            <a:endParaRPr lang="zh-CN" altLang="en-US" dirty="0"/>
          </a:p>
        </p:txBody>
      </p:sp>
    </p:spTree>
    <p:extLst>
      <p:ext uri="{BB962C8B-B14F-4D97-AF65-F5344CB8AC3E}">
        <p14:creationId xmlns:p14="http://schemas.microsoft.com/office/powerpoint/2010/main" val="1289983322"/>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TotalTime>
  <Words>1635</Words>
  <Application>Microsoft Office PowerPoint</Application>
  <PresentationFormat>宽屏</PresentationFormat>
  <Paragraphs>259</Paragraphs>
  <Slides>34</Slides>
  <Notes>8</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34</vt:i4>
      </vt:variant>
    </vt:vector>
  </HeadingPairs>
  <TitlesOfParts>
    <vt:vector size="44" baseType="lpstr">
      <vt:lpstr>华文楷体</vt:lpstr>
      <vt:lpstr>宋体</vt:lpstr>
      <vt:lpstr>Arial</vt:lpstr>
      <vt:lpstr>Arial</vt:lpstr>
      <vt:lpstr>Calibri</vt:lpstr>
      <vt:lpstr>Calibri Light</vt:lpstr>
      <vt:lpstr>Symbol</vt:lpstr>
      <vt:lpstr>Times New Roman</vt:lpstr>
      <vt:lpstr>Wingdings</vt:lpstr>
      <vt:lpstr>Office 主题</vt:lpstr>
      <vt:lpstr>PowerPoint 演示文稿</vt:lpstr>
      <vt:lpstr>Features of various part lesion</vt:lpstr>
      <vt:lpstr>Features of various part lesion</vt:lpstr>
      <vt:lpstr>Features of various part lesion</vt:lpstr>
      <vt:lpstr>Features of various part lesion</vt:lpstr>
      <vt:lpstr>Features of various part lesion</vt:lpstr>
      <vt:lpstr>Features of various part lesion</vt:lpstr>
      <vt:lpstr>PowerPoint 演示文稿</vt:lpstr>
      <vt:lpstr>Features of LMN lesion</vt:lpstr>
      <vt:lpstr>Features of LMN lesion</vt:lpstr>
      <vt:lpstr>Features of LMN lesion</vt:lpstr>
      <vt:lpstr>Cerebellar dysfunction</vt:lpstr>
      <vt:lpstr>Extrapyramidal disorder</vt:lpstr>
      <vt:lpstr>Reflex</vt:lpstr>
      <vt:lpstr>Physiological Reflex</vt:lpstr>
      <vt:lpstr>Physiological Reflex</vt:lpstr>
      <vt:lpstr>Sensory System</vt:lpstr>
      <vt:lpstr>1 Anatomy and physiology</vt:lpstr>
      <vt:lpstr>1 Anatomy and physiology</vt:lpstr>
      <vt:lpstr>Dorsal Column</vt:lpstr>
      <vt:lpstr>Lateral Spinothalamic Tract</vt:lpstr>
      <vt:lpstr>Sensory Cortex</vt:lpstr>
      <vt:lpstr>PowerPoint 演示文稿</vt:lpstr>
      <vt:lpstr>Sensory Symptoms</vt:lpstr>
      <vt:lpstr>Localization of lesion  various kinds of sensory loss are associated with the localization of lesion</vt:lpstr>
      <vt:lpstr>Peripheral nerves</vt:lpstr>
      <vt:lpstr>Spinal cord</vt:lpstr>
      <vt:lpstr>Spinal cord</vt:lpstr>
      <vt:lpstr>Spinal cord</vt:lpstr>
      <vt:lpstr>Brain stem</vt:lpstr>
      <vt:lpstr>Thalamus</vt:lpstr>
      <vt:lpstr>Internal capsule</vt:lpstr>
      <vt:lpstr>Sensory cortex</vt:lpstr>
      <vt:lpstr>Questions: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China</dc:creator>
  <cp:lastModifiedBy>xie</cp:lastModifiedBy>
  <cp:revision>29</cp:revision>
  <dcterms:created xsi:type="dcterms:W3CDTF">2017-10-30T12:17:48Z</dcterms:created>
  <dcterms:modified xsi:type="dcterms:W3CDTF">2020-05-08T01:27:42Z</dcterms:modified>
</cp:coreProperties>
</file>