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Default Extension="wav" ContentType="audio/wav"/>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7" r:id="rId2"/>
    <p:sldId id="312" r:id="rId3"/>
    <p:sldId id="402" r:id="rId4"/>
    <p:sldId id="313" r:id="rId5"/>
    <p:sldId id="396" r:id="rId6"/>
    <p:sldId id="314" r:id="rId7"/>
    <p:sldId id="259" r:id="rId8"/>
    <p:sldId id="394" r:id="rId9"/>
    <p:sldId id="395" r:id="rId10"/>
    <p:sldId id="397" r:id="rId11"/>
    <p:sldId id="399" r:id="rId12"/>
    <p:sldId id="260" r:id="rId13"/>
    <p:sldId id="400" r:id="rId14"/>
    <p:sldId id="264" r:id="rId15"/>
    <p:sldId id="378" r:id="rId16"/>
    <p:sldId id="318" r:id="rId17"/>
    <p:sldId id="374" r:id="rId18"/>
    <p:sldId id="383" r:id="rId19"/>
    <p:sldId id="384" r:id="rId20"/>
    <p:sldId id="385" r:id="rId21"/>
    <p:sldId id="393" r:id="rId22"/>
    <p:sldId id="265" r:id="rId23"/>
    <p:sldId id="379" r:id="rId24"/>
    <p:sldId id="382" r:id="rId25"/>
    <p:sldId id="303" r:id="rId26"/>
    <p:sldId id="266" r:id="rId27"/>
    <p:sldId id="398" r:id="rId28"/>
    <p:sldId id="324" r:id="rId29"/>
    <p:sldId id="325" r:id="rId30"/>
    <p:sldId id="268" r:id="rId31"/>
    <p:sldId id="387" r:id="rId32"/>
    <p:sldId id="323" r:id="rId33"/>
    <p:sldId id="388" r:id="rId34"/>
    <p:sldId id="282" r:id="rId35"/>
    <p:sldId id="283" r:id="rId36"/>
    <p:sldId id="315" r:id="rId37"/>
    <p:sldId id="271" r:id="rId38"/>
    <p:sldId id="274" r:id="rId39"/>
    <p:sldId id="275" r:id="rId40"/>
    <p:sldId id="376" r:id="rId41"/>
    <p:sldId id="401" r:id="rId42"/>
    <p:sldId id="269" r:id="rId43"/>
    <p:sldId id="386" r:id="rId44"/>
    <p:sldId id="286" r:id="rId45"/>
    <p:sldId id="389" r:id="rId46"/>
    <p:sldId id="277" r:id="rId47"/>
    <p:sldId id="278" r:id="rId48"/>
    <p:sldId id="279" r:id="rId49"/>
    <p:sldId id="287" r:id="rId50"/>
    <p:sldId id="288" r:id="rId51"/>
    <p:sldId id="392" r:id="rId52"/>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charset="-122"/>
        <a:cs typeface="+mn-cs"/>
      </a:defRPr>
    </a:lvl5pPr>
    <a:lvl6pPr marL="2286000" algn="l" defTabSz="914400" rtl="0" eaLnBrk="1" latinLnBrk="0" hangingPunct="1">
      <a:defRPr kumimoji="1" sz="2400" kern="1200">
        <a:solidFill>
          <a:schemeClr val="tx1"/>
        </a:solidFill>
        <a:latin typeface="Times New Roman" pitchFamily="18" charset="0"/>
        <a:ea typeface="宋体" charset="-122"/>
        <a:cs typeface="+mn-cs"/>
      </a:defRPr>
    </a:lvl6pPr>
    <a:lvl7pPr marL="2743200" algn="l" defTabSz="914400" rtl="0" eaLnBrk="1" latinLnBrk="0" hangingPunct="1">
      <a:defRPr kumimoji="1" sz="2400" kern="1200">
        <a:solidFill>
          <a:schemeClr val="tx1"/>
        </a:solidFill>
        <a:latin typeface="Times New Roman" pitchFamily="18" charset="0"/>
        <a:ea typeface="宋体" charset="-122"/>
        <a:cs typeface="+mn-cs"/>
      </a:defRPr>
    </a:lvl7pPr>
    <a:lvl8pPr marL="3200400" algn="l" defTabSz="914400" rtl="0" eaLnBrk="1" latinLnBrk="0" hangingPunct="1">
      <a:defRPr kumimoji="1" sz="2400" kern="1200">
        <a:solidFill>
          <a:schemeClr val="tx1"/>
        </a:solidFill>
        <a:latin typeface="Times New Roman" pitchFamily="18" charset="0"/>
        <a:ea typeface="宋体" charset="-122"/>
        <a:cs typeface="+mn-cs"/>
      </a:defRPr>
    </a:lvl8pPr>
    <a:lvl9pPr marL="3657600" algn="l" defTabSz="914400" rtl="0" eaLnBrk="1" latinLnBrk="0" hangingPunct="1">
      <a:defRPr kumimoji="1" sz="2400" kern="1200">
        <a:solidFill>
          <a:schemeClr val="tx1"/>
        </a:solidFill>
        <a:latin typeface="Times New Roman" pitchFamily="18"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CC3399"/>
    <a:srgbClr val="CC99FF"/>
    <a:srgbClr val="FFCCFF"/>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2" d="100"/>
          <a:sy n="82" d="100"/>
        </p:scale>
        <p:origin x="-46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3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ea typeface="宋体" pitchFamily="2" charset="-122"/>
              </a:defRPr>
            </a:lvl1pPr>
          </a:lstStyle>
          <a:p>
            <a:pPr>
              <a:defRPr/>
            </a:pPr>
            <a:endParaRPr lang="en-US" altLang="zh-CN"/>
          </a:p>
        </p:txBody>
      </p:sp>
      <p:sp>
        <p:nvSpPr>
          <p:cNvPr id="22733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pitchFamily="2" charset="-122"/>
              </a:defRPr>
            </a:lvl1pPr>
          </a:lstStyle>
          <a:p>
            <a:pPr>
              <a:defRPr/>
            </a:pPr>
            <a:endParaRPr lang="en-US" altLang="zh-CN"/>
          </a:p>
        </p:txBody>
      </p:sp>
      <p:sp>
        <p:nvSpPr>
          <p:cNvPr id="22733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ea typeface="宋体" pitchFamily="2" charset="-122"/>
              </a:defRPr>
            </a:lvl1pPr>
          </a:lstStyle>
          <a:p>
            <a:pPr>
              <a:defRPr/>
            </a:pPr>
            <a:endParaRPr lang="en-US" altLang="zh-CN"/>
          </a:p>
        </p:txBody>
      </p:sp>
      <p:sp>
        <p:nvSpPr>
          <p:cNvPr id="22733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pPr>
              <a:defRPr/>
            </a:pPr>
            <a:fld id="{26E161BC-E7BD-4159-AF3D-96E917C4815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ea typeface="宋体" pitchFamily="2" charset="-122"/>
              </a:defRPr>
            </a:lvl1pPr>
          </a:lstStyle>
          <a:p>
            <a:pPr>
              <a:defRPr/>
            </a:pPr>
            <a:endParaRPr lang="en-US" altLang="zh-CN"/>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pitchFamily="2" charset="-122"/>
              </a:defRPr>
            </a:lvl1pPr>
          </a:lstStyle>
          <a:p>
            <a:pPr>
              <a:defRPr/>
            </a:pPr>
            <a:endParaRPr lang="en-US" altLang="zh-CN"/>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ea typeface="宋体" pitchFamily="2" charset="-122"/>
              </a:defRPr>
            </a:lvl1pPr>
          </a:lstStyle>
          <a:p>
            <a:pPr>
              <a:defRPr/>
            </a:pPr>
            <a:endParaRPr lang="en-US" altLang="zh-CN"/>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pPr>
              <a:defRPr/>
            </a:pPr>
            <a:fld id="{D9E661D1-C6C7-441F-AB16-25C9C1C3C23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700320F1-CBF9-420B-8CC3-C8BA33E894E7}" type="slidenum">
              <a:rPr lang="en-US" altLang="zh-CN" smtClean="0">
                <a:ea typeface="宋体" charset="-122"/>
              </a:rPr>
              <a:pPr/>
              <a:t>1</a:t>
            </a:fld>
            <a:endParaRPr lang="en-US" altLang="zh-CN" smtClean="0">
              <a:ea typeface="宋体" charset="-122"/>
            </a:endParaRPr>
          </a:p>
        </p:txBody>
      </p:sp>
      <p:sp>
        <p:nvSpPr>
          <p:cNvPr id="19458" name="Rectangle 2"/>
          <p:cNvSpPr>
            <a:spLocks noGrp="1" noRot="1" noChangeAspect="1" noChangeArrowheads="1" noTextEdit="1"/>
          </p:cNvSpPr>
          <p:nvPr>
            <p:ph type="sldImg"/>
          </p:nvPr>
        </p:nvSpPr>
        <p:spPr>
          <a:xfrm>
            <a:off x="1146175" y="687388"/>
            <a:ext cx="4567238" cy="3425825"/>
          </a:xfrm>
          <a:solidFill>
            <a:srgbClr val="FFFFFF"/>
          </a:solidFill>
          <a:ln/>
        </p:spPr>
      </p:sp>
      <p:sp>
        <p:nvSpPr>
          <p:cNvPr id="19459"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F0690D0D-0A6F-4CEF-8E9D-1988D1305C37}" type="slidenum">
              <a:rPr lang="en-US" altLang="zh-CN" smtClean="0">
                <a:ea typeface="宋体" charset="-122"/>
              </a:rPr>
              <a:pPr/>
              <a:t>17</a:t>
            </a:fld>
            <a:endParaRPr lang="en-US" altLang="zh-CN" smtClean="0">
              <a:ea typeface="宋体" charset="-122"/>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27BB88A1-4BD1-4368-86B2-06B51570D269}" type="slidenum">
              <a:rPr lang="en-US" altLang="zh-CN" smtClean="0">
                <a:ea typeface="宋体" charset="-122"/>
              </a:rPr>
              <a:pPr/>
              <a:t>18</a:t>
            </a:fld>
            <a:endParaRPr lang="en-US" altLang="zh-CN" smtClean="0">
              <a:ea typeface="宋体" charset="-122"/>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109B5059-42FC-47DA-A7E7-0C554EC6A578}" type="slidenum">
              <a:rPr lang="en-US" altLang="zh-CN" smtClean="0">
                <a:ea typeface="宋体" charset="-122"/>
              </a:rPr>
              <a:pPr/>
              <a:t>19</a:t>
            </a:fld>
            <a:endParaRPr lang="en-US" altLang="zh-CN" smtClean="0">
              <a:ea typeface="宋体" charset="-122"/>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EEF22412-78AA-41F0-9CA4-21CC9D33E9E2}" type="slidenum">
              <a:rPr lang="en-US" altLang="zh-CN" smtClean="0">
                <a:ea typeface="宋体" charset="-122"/>
              </a:rPr>
              <a:pPr/>
              <a:t>20</a:t>
            </a:fld>
            <a:endParaRPr lang="en-US" altLang="zh-CN" smtClean="0">
              <a:ea typeface="宋体" charset="-122"/>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BC6ABA3E-7A94-419A-9F6C-577BC8D7F5D1}" type="slidenum">
              <a:rPr lang="en-US" altLang="zh-CN" smtClean="0">
                <a:ea typeface="宋体" charset="-122"/>
              </a:rPr>
              <a:pPr/>
              <a:t>21</a:t>
            </a:fld>
            <a:endParaRPr lang="en-US" altLang="zh-CN" smtClean="0">
              <a:ea typeface="宋体" charset="-122"/>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9DC6F623-316D-49BA-8E02-9D0C7AC2DDF6}" type="slidenum">
              <a:rPr lang="en-US" altLang="zh-CN" smtClean="0">
                <a:ea typeface="宋体" charset="-122"/>
              </a:rPr>
              <a:pPr/>
              <a:t>22</a:t>
            </a:fld>
            <a:endParaRPr lang="en-US" altLang="zh-CN" smtClean="0">
              <a:ea typeface="宋体" charset="-122"/>
            </a:endParaRPr>
          </a:p>
        </p:txBody>
      </p:sp>
      <p:sp>
        <p:nvSpPr>
          <p:cNvPr id="58370" name="Rectangle 2"/>
          <p:cNvSpPr>
            <a:spLocks noGrp="1" noRot="1" noChangeAspect="1" noChangeArrowheads="1" noTextEdit="1"/>
          </p:cNvSpPr>
          <p:nvPr>
            <p:ph type="sldImg"/>
          </p:nvPr>
        </p:nvSpPr>
        <p:spPr>
          <a:solidFill>
            <a:srgbClr val="FFFFFF"/>
          </a:solidFill>
          <a:ln/>
        </p:spPr>
      </p:sp>
      <p:sp>
        <p:nvSpPr>
          <p:cNvPr id="5837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2EC6CA3E-2DAA-498C-B435-DFD21FC27026}" type="slidenum">
              <a:rPr lang="en-US" altLang="zh-CN" smtClean="0">
                <a:ea typeface="宋体" charset="-122"/>
              </a:rPr>
              <a:pPr/>
              <a:t>23</a:t>
            </a:fld>
            <a:endParaRPr lang="en-US" altLang="zh-CN" smtClean="0">
              <a:ea typeface="宋体" charset="-122"/>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DB009C3F-14D5-48F7-81D4-7991999F7E09}" type="slidenum">
              <a:rPr lang="en-US" altLang="zh-CN" smtClean="0">
                <a:ea typeface="宋体" charset="-122"/>
              </a:rPr>
              <a:pPr/>
              <a:t>24</a:t>
            </a:fld>
            <a:endParaRPr lang="en-US" altLang="zh-CN" smtClean="0">
              <a:ea typeface="宋体" charset="-122"/>
            </a:endParaRPr>
          </a:p>
        </p:txBody>
      </p:sp>
      <p:sp>
        <p:nvSpPr>
          <p:cNvPr id="62466" name="Rectangle 2"/>
          <p:cNvSpPr>
            <a:spLocks noGrp="1" noRot="1" noChangeAspect="1" noChangeArrowheads="1" noTextEdit="1"/>
          </p:cNvSpPr>
          <p:nvPr>
            <p:ph type="sldImg"/>
          </p:nvPr>
        </p:nvSpPr>
        <p:spPr>
          <a:xfrm>
            <a:off x="1146175" y="687388"/>
            <a:ext cx="4567238" cy="3425825"/>
          </a:xfrm>
          <a:ln w="12700" cap="flat"/>
        </p:spPr>
      </p:sp>
      <p:sp>
        <p:nvSpPr>
          <p:cNvPr id="62467" name="Rectangle 3"/>
          <p:cNvSpPr>
            <a:spLocks noGrp="1" noChangeArrowheads="1"/>
          </p:cNvSpPr>
          <p:nvPr>
            <p:ph type="body" idx="1"/>
          </p:nvPr>
        </p:nvSpPr>
        <p:spPr>
          <a:xfrm>
            <a:off x="914400" y="4341813"/>
            <a:ext cx="5029200" cy="4116387"/>
          </a:xfrm>
          <a:noFill/>
          <a:ln/>
        </p:spPr>
        <p:txBody>
          <a:bodyPr lIns="92075" tIns="46038" rIns="92075" bIns="46038"/>
          <a:lstStyle/>
          <a:p>
            <a:r>
              <a:rPr lang="en-US" altLang="en-US" smtClean="0">
                <a:ea typeface="宋体" charset="-122"/>
              </a:rPr>
              <a:t>Descriptive statistics involve graphs creating numerical summaries. Techniques of descriptive statistics will be covered in the next chapter. Inferential statistics will be introduced in  later chapters.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EE10B732-DED2-4A01-8447-AB2F1FF6063E}" type="slidenum">
              <a:rPr lang="en-US" altLang="zh-CN" smtClean="0">
                <a:ea typeface="宋体" charset="-122"/>
              </a:rPr>
              <a:pPr/>
              <a:t>25</a:t>
            </a:fld>
            <a:endParaRPr lang="en-US" altLang="zh-CN" smtClean="0">
              <a:ea typeface="宋体" charset="-122"/>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6144561A-6729-4E6B-A04F-F8D6AD751BD9}" type="slidenum">
              <a:rPr lang="en-US" altLang="zh-CN" smtClean="0">
                <a:ea typeface="宋体" charset="-122"/>
              </a:rPr>
              <a:pPr/>
              <a:t>26</a:t>
            </a:fld>
            <a:endParaRPr lang="en-US" altLang="zh-CN" smtClean="0">
              <a:ea typeface="宋体" charset="-122"/>
            </a:endParaRPr>
          </a:p>
        </p:txBody>
      </p:sp>
      <p:sp>
        <p:nvSpPr>
          <p:cNvPr id="66562" name="Rectangle 2"/>
          <p:cNvSpPr>
            <a:spLocks noGrp="1" noRot="1" noChangeAspect="1" noChangeArrowheads="1"/>
          </p:cNvSpPr>
          <p:nvPr>
            <p:ph type="sldImg"/>
          </p:nvPr>
        </p:nvSpPr>
        <p:spPr>
          <a:xfrm>
            <a:off x="1146175" y="687388"/>
            <a:ext cx="4567238" cy="3425825"/>
          </a:xfrm>
          <a:solidFill>
            <a:srgbClr val="FFFFFF"/>
          </a:solidFill>
          <a:ln w="12700" cap="flat"/>
        </p:spPr>
      </p:sp>
      <p:sp>
        <p:nvSpPr>
          <p:cNvPr id="66563" name="Rectangle 3"/>
          <p:cNvSpPr>
            <a:spLocks noGrp="1" noChangeArrowheads="1"/>
          </p:cNvSpPr>
          <p:nvPr>
            <p:ph type="body" idx="1"/>
          </p:nvPr>
        </p:nvSpPr>
        <p:spPr>
          <a:xfrm>
            <a:off x="914400" y="4341813"/>
            <a:ext cx="5029200" cy="4116387"/>
          </a:xfrm>
          <a:noFill/>
          <a:ln/>
        </p:spPr>
        <p:txBody>
          <a:bodyPr lIns="92075" tIns="46038" rIns="92075" bIns="46038"/>
          <a:lstStyle/>
          <a:p>
            <a:r>
              <a:rPr lang="en-US" altLang="en-US" smtClean="0">
                <a:ea typeface="宋体" charset="-122"/>
              </a:rPr>
              <a:t>To learn about any subject, it is important that you know the language of that subject. Here are some commonly used terms. Although a group of people working for a specific computer software company is shown, the population actually consists of the data set. Each piece of data is represented by an </a:t>
            </a:r>
            <a:r>
              <a:rPr lang="en-US" altLang="en-US" i="1" smtClean="0">
                <a:ea typeface="宋体" charset="-122"/>
              </a:rPr>
              <a:t>x</a:t>
            </a:r>
            <a:r>
              <a:rPr lang="en-US" altLang="en-US" smtClean="0">
                <a:ea typeface="宋体" charset="-122"/>
              </a:rPr>
              <a:t>. The population could be the type of car they each drive, their seniority rank, the year they were born or their gross income in 2002. </a:t>
            </a:r>
          </a:p>
          <a:p>
            <a:r>
              <a:rPr lang="en-US" altLang="en-US" smtClean="0">
                <a:ea typeface="宋体" charset="-122"/>
              </a:rPr>
              <a:t>How do you know if a data set is a population or a sample? This depends on the context of the problem. If you are doing a study that only concerns workers of this company then use the people in the company to produce the population of values. On the other hand, if your study involves all workers in computer software companies in California, then you would use all the people at the top as a sample (called a cluster sample) of the population. Each population has many many possible samples. </a:t>
            </a:r>
          </a:p>
          <a:p>
            <a:endParaRPr lang="en-US" altLang="en-US" smtClean="0">
              <a:ea typeface="宋体" charset="-122"/>
            </a:endParaRPr>
          </a:p>
          <a:p>
            <a:r>
              <a:rPr lang="en-US" altLang="en-US" smtClean="0">
                <a:ea typeface="宋体" charset="-122"/>
              </a:rPr>
              <a:t>Population of values may not come from people at all. If you are interested in the miles per gallon of all Honda Civics then the population would be measured from the cars.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5C97C833-8B0C-45EA-BCAC-6AD96051EAA3}" type="slidenum">
              <a:rPr lang="en-US" altLang="zh-CN" smtClean="0">
                <a:ea typeface="宋体" charset="-122"/>
              </a:rPr>
              <a:pPr/>
              <a:t>2</a:t>
            </a:fld>
            <a:endParaRPr lang="en-US" altLang="zh-CN" smtClean="0">
              <a:ea typeface="宋体" charset="-122"/>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p>
            <a:fld id="{685812F3-DCF2-4AE6-959A-0AE51A7572C6}" type="slidenum">
              <a:rPr lang="en-US" altLang="zh-CN" smtClean="0">
                <a:ea typeface="宋体" charset="-122"/>
              </a:rPr>
              <a:pPr/>
              <a:t>28</a:t>
            </a:fld>
            <a:endParaRPr lang="en-US" altLang="zh-CN" smtClean="0">
              <a:ea typeface="宋体" charset="-122"/>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p>
            <a:fld id="{CAFF09D0-F6E3-4E90-A9D8-DD321E0B9186}" type="slidenum">
              <a:rPr lang="en-US" altLang="zh-CN" smtClean="0">
                <a:ea typeface="宋体" charset="-122"/>
              </a:rPr>
              <a:pPr/>
              <a:t>29</a:t>
            </a:fld>
            <a:endParaRPr lang="en-US" altLang="zh-CN" smtClean="0">
              <a:ea typeface="宋体" charset="-122"/>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p:spPr>
        <p:txBody>
          <a:bodyPr/>
          <a:lstStyle/>
          <a:p>
            <a:fld id="{8F1AE1D7-9921-4C2D-B97C-F655F3948672}" type="slidenum">
              <a:rPr lang="en-US" altLang="zh-CN" smtClean="0">
                <a:ea typeface="宋体" charset="-122"/>
              </a:rPr>
              <a:pPr/>
              <a:t>30</a:t>
            </a:fld>
            <a:endParaRPr lang="en-US" altLang="zh-CN" smtClean="0">
              <a:ea typeface="宋体" charset="-122"/>
            </a:endParaRPr>
          </a:p>
        </p:txBody>
      </p:sp>
      <p:sp>
        <p:nvSpPr>
          <p:cNvPr id="74754" name="Rectangle 2"/>
          <p:cNvSpPr>
            <a:spLocks noGrp="1" noRot="1" noChangeAspect="1" noChangeArrowheads="1" noTextEdit="1"/>
          </p:cNvSpPr>
          <p:nvPr>
            <p:ph type="sldImg"/>
          </p:nvPr>
        </p:nvSpPr>
        <p:spPr>
          <a:solidFill>
            <a:srgbClr val="FFFFFF"/>
          </a:solidFill>
          <a:ln/>
        </p:spPr>
      </p:sp>
      <p:sp>
        <p:nvSpPr>
          <p:cNvPr id="74755"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fld id="{CE17DC5F-A9C4-4AB4-A684-DDE435810F66}" type="slidenum">
              <a:rPr lang="en-US" altLang="zh-CN" smtClean="0">
                <a:ea typeface="宋体" charset="-122"/>
              </a:rPr>
              <a:pPr/>
              <a:t>31</a:t>
            </a:fld>
            <a:endParaRPr lang="en-US" altLang="zh-CN" smtClean="0">
              <a:ea typeface="宋体" charset="-122"/>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p:spPr>
        <p:txBody>
          <a:bodyPr/>
          <a:lstStyle/>
          <a:p>
            <a:fld id="{D64E62A3-566F-4405-90FF-DADD1D52D62B}" type="slidenum">
              <a:rPr lang="en-US" altLang="zh-CN" smtClean="0">
                <a:ea typeface="宋体" charset="-122"/>
              </a:rPr>
              <a:pPr/>
              <a:t>32</a:t>
            </a:fld>
            <a:endParaRPr lang="en-US" altLang="zh-CN" smtClean="0">
              <a:ea typeface="宋体" charset="-122"/>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p:spPr>
        <p:txBody>
          <a:bodyPr/>
          <a:lstStyle/>
          <a:p>
            <a:fld id="{3D4325D7-0E7B-4520-872D-9EA005E70BD4}" type="slidenum">
              <a:rPr lang="en-US" altLang="zh-CN" smtClean="0">
                <a:ea typeface="宋体" charset="-122"/>
              </a:rPr>
              <a:pPr/>
              <a:t>33</a:t>
            </a:fld>
            <a:endParaRPr lang="en-US" altLang="zh-CN" smtClean="0">
              <a:ea typeface="宋体" charset="-122"/>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p:spPr>
        <p:txBody>
          <a:bodyPr/>
          <a:lstStyle/>
          <a:p>
            <a:fld id="{686F3E2E-BC4E-4EA2-BEDB-C7647542064B}" type="slidenum">
              <a:rPr lang="en-US" altLang="zh-CN" smtClean="0">
                <a:ea typeface="宋体" charset="-122"/>
              </a:rPr>
              <a:pPr/>
              <a:t>34</a:t>
            </a:fld>
            <a:endParaRPr lang="en-US" altLang="zh-CN" smtClean="0">
              <a:ea typeface="宋体" charset="-122"/>
            </a:endParaRPr>
          </a:p>
        </p:txBody>
      </p:sp>
      <p:sp>
        <p:nvSpPr>
          <p:cNvPr id="82946" name="Rectangle 2"/>
          <p:cNvSpPr>
            <a:spLocks noGrp="1" noRot="1" noChangeAspect="1" noChangeArrowheads="1" noTextEdit="1"/>
          </p:cNvSpPr>
          <p:nvPr>
            <p:ph type="sldImg"/>
          </p:nvPr>
        </p:nvSpPr>
        <p:spPr>
          <a:solidFill>
            <a:srgbClr val="FFFFFF"/>
          </a:solidFill>
          <a:ln/>
        </p:spPr>
      </p:sp>
      <p:sp>
        <p:nvSpPr>
          <p:cNvPr id="82947"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p:spPr>
        <p:txBody>
          <a:bodyPr/>
          <a:lstStyle/>
          <a:p>
            <a:fld id="{630A5720-A38B-4BD4-A125-BE47FF7CA819}" type="slidenum">
              <a:rPr lang="en-US" altLang="zh-CN" smtClean="0">
                <a:ea typeface="宋体" charset="-122"/>
              </a:rPr>
              <a:pPr/>
              <a:t>35</a:t>
            </a:fld>
            <a:endParaRPr lang="en-US" altLang="zh-CN" smtClean="0">
              <a:ea typeface="宋体" charset="-122"/>
            </a:endParaRPr>
          </a:p>
        </p:txBody>
      </p:sp>
      <p:sp>
        <p:nvSpPr>
          <p:cNvPr id="84994" name="Rectangle 2"/>
          <p:cNvSpPr>
            <a:spLocks noGrp="1" noRot="1" noChangeAspect="1" noChangeArrowheads="1" noTextEdit="1"/>
          </p:cNvSpPr>
          <p:nvPr>
            <p:ph type="sldImg"/>
          </p:nvPr>
        </p:nvSpPr>
        <p:spPr>
          <a:solidFill>
            <a:srgbClr val="FFFFFF"/>
          </a:solidFill>
          <a:ln/>
        </p:spPr>
      </p:sp>
      <p:sp>
        <p:nvSpPr>
          <p:cNvPr id="84995"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p:spPr>
        <p:txBody>
          <a:bodyPr/>
          <a:lstStyle/>
          <a:p>
            <a:fld id="{8B58AA21-186B-41B9-916D-6D2A8FF04B40}" type="slidenum">
              <a:rPr lang="en-US" altLang="zh-CN" smtClean="0">
                <a:ea typeface="宋体" charset="-122"/>
              </a:rPr>
              <a:pPr/>
              <a:t>36</a:t>
            </a:fld>
            <a:endParaRPr lang="en-US" altLang="zh-CN" smtClean="0">
              <a:ea typeface="宋体" charset="-122"/>
            </a:endParaRPr>
          </a:p>
        </p:txBody>
      </p:sp>
      <p:sp>
        <p:nvSpPr>
          <p:cNvPr id="87042" name="Rectangle 2"/>
          <p:cNvSpPr>
            <a:spLocks noGrp="1" noRot="1" noChangeAspect="1" noChangeArrowheads="1" noTextEdit="1"/>
          </p:cNvSpPr>
          <p:nvPr>
            <p:ph type="sldImg"/>
          </p:nvPr>
        </p:nvSpPr>
        <p:spPr>
          <a:xfrm>
            <a:off x="1146175" y="687388"/>
            <a:ext cx="4567238" cy="3425825"/>
          </a:xfrm>
          <a:ln/>
        </p:spPr>
      </p:sp>
      <p:sp>
        <p:nvSpPr>
          <p:cNvPr id="87043" name="Rectangle 3"/>
          <p:cNvSpPr>
            <a:spLocks noGrp="1" noChangeArrowheads="1"/>
          </p:cNvSpPr>
          <p:nvPr>
            <p:ph type="body" idx="1"/>
          </p:nvPr>
        </p:nvSpPr>
        <p:spPr>
          <a:xfrm>
            <a:off x="914400" y="4341813"/>
            <a:ext cx="5029200" cy="4116387"/>
          </a:xfrm>
          <a:noFill/>
          <a:ln/>
        </p:spPr>
        <p:txBody>
          <a:bodyPr/>
          <a:lstStyle/>
          <a:p>
            <a:pPr eaLnBrk="1" hangingPunct="1"/>
            <a:endParaRPr lang="zh-CN" altLang="zh-CN" smtClean="0">
              <a:ea typeface="宋体"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p:spPr>
        <p:txBody>
          <a:bodyPr/>
          <a:lstStyle/>
          <a:p>
            <a:fld id="{4ADF0FB8-8F63-416A-8A56-338C9355C88D}" type="slidenum">
              <a:rPr lang="en-US" altLang="zh-CN" smtClean="0">
                <a:ea typeface="宋体" charset="-122"/>
              </a:rPr>
              <a:pPr/>
              <a:t>37</a:t>
            </a:fld>
            <a:endParaRPr lang="en-US" altLang="zh-CN" smtClean="0">
              <a:ea typeface="宋体" charset="-122"/>
            </a:endParaRPr>
          </a:p>
        </p:txBody>
      </p:sp>
      <p:sp>
        <p:nvSpPr>
          <p:cNvPr id="90114" name="Rectangle 2"/>
          <p:cNvSpPr>
            <a:spLocks noGrp="1" noRot="1" noChangeAspect="1" noChangeArrowheads="1" noTextEdit="1"/>
          </p:cNvSpPr>
          <p:nvPr>
            <p:ph type="sldImg"/>
          </p:nvPr>
        </p:nvSpPr>
        <p:spPr>
          <a:xfrm>
            <a:off x="1146175" y="687388"/>
            <a:ext cx="4567238" cy="3425825"/>
          </a:xfrm>
          <a:solidFill>
            <a:srgbClr val="FFFFFF"/>
          </a:solidFill>
          <a:ln/>
        </p:spPr>
      </p:sp>
      <p:sp>
        <p:nvSpPr>
          <p:cNvPr id="90115"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ECA64AE4-D131-4D59-992F-650DC3B53275}" type="slidenum">
              <a:rPr lang="en-US" altLang="zh-CN" smtClean="0">
                <a:ea typeface="宋体" charset="-122"/>
              </a:rPr>
              <a:pPr/>
              <a:t>4</a:t>
            </a:fld>
            <a:endParaRPr lang="en-US" altLang="zh-CN" smtClean="0">
              <a:ea typeface="宋体" charset="-122"/>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p:spPr>
        <p:txBody>
          <a:bodyPr/>
          <a:lstStyle/>
          <a:p>
            <a:fld id="{CF2BE5AC-1F25-444A-A6A1-923E3F4DED92}" type="slidenum">
              <a:rPr lang="en-US" altLang="zh-CN" smtClean="0">
                <a:ea typeface="宋体" charset="-122"/>
              </a:rPr>
              <a:pPr/>
              <a:t>38</a:t>
            </a:fld>
            <a:endParaRPr lang="en-US" altLang="zh-CN" smtClean="0">
              <a:ea typeface="宋体" charset="-122"/>
            </a:endParaRPr>
          </a:p>
        </p:txBody>
      </p:sp>
      <p:sp>
        <p:nvSpPr>
          <p:cNvPr id="92162" name="Rectangle 2"/>
          <p:cNvSpPr>
            <a:spLocks noGrp="1" noRot="1" noChangeAspect="1" noChangeArrowheads="1" noTextEdit="1"/>
          </p:cNvSpPr>
          <p:nvPr>
            <p:ph type="sldImg"/>
          </p:nvPr>
        </p:nvSpPr>
        <p:spPr>
          <a:xfrm>
            <a:off x="1146175" y="687388"/>
            <a:ext cx="4567238" cy="3425825"/>
          </a:xfrm>
          <a:solidFill>
            <a:srgbClr val="FFFFFF"/>
          </a:solidFill>
          <a:ln/>
        </p:spPr>
      </p:sp>
      <p:sp>
        <p:nvSpPr>
          <p:cNvPr id="92163"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p:spPr>
        <p:txBody>
          <a:bodyPr/>
          <a:lstStyle/>
          <a:p>
            <a:fld id="{A8260EA0-4F05-42BA-A2CB-C2E245180A92}" type="slidenum">
              <a:rPr lang="en-US" altLang="zh-CN" smtClean="0">
                <a:ea typeface="宋体" charset="-122"/>
              </a:rPr>
              <a:pPr/>
              <a:t>39</a:t>
            </a:fld>
            <a:endParaRPr lang="en-US" altLang="zh-CN" smtClean="0">
              <a:ea typeface="宋体" charset="-122"/>
            </a:endParaRPr>
          </a:p>
        </p:txBody>
      </p:sp>
      <p:sp>
        <p:nvSpPr>
          <p:cNvPr id="94210" name="Rectangle 2"/>
          <p:cNvSpPr>
            <a:spLocks noGrp="1" noRot="1" noChangeAspect="1" noChangeArrowheads="1" noTextEdit="1"/>
          </p:cNvSpPr>
          <p:nvPr>
            <p:ph type="sldImg"/>
          </p:nvPr>
        </p:nvSpPr>
        <p:spPr>
          <a:solidFill>
            <a:srgbClr val="FFFFFF"/>
          </a:solidFill>
          <a:ln/>
        </p:spPr>
      </p:sp>
      <p:sp>
        <p:nvSpPr>
          <p:cNvPr id="9421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a:noFill/>
        </p:spPr>
        <p:txBody>
          <a:bodyPr/>
          <a:lstStyle/>
          <a:p>
            <a:fld id="{76D52B38-1EBC-4371-A547-3CB5FEE9DFDC}" type="slidenum">
              <a:rPr lang="en-US" altLang="zh-CN" smtClean="0">
                <a:ea typeface="宋体" charset="-122"/>
              </a:rPr>
              <a:pPr/>
              <a:t>40</a:t>
            </a:fld>
            <a:endParaRPr lang="en-US" altLang="zh-CN" smtClean="0">
              <a:ea typeface="宋体" charset="-122"/>
            </a:endParaRPr>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p:spPr>
        <p:txBody>
          <a:bodyPr/>
          <a:lstStyle/>
          <a:p>
            <a:fld id="{5E77517D-84AF-434A-901C-8A6F519B4F25}" type="slidenum">
              <a:rPr lang="en-US" altLang="zh-CN" smtClean="0">
                <a:ea typeface="宋体" charset="-122"/>
              </a:rPr>
              <a:pPr/>
              <a:t>42</a:t>
            </a:fld>
            <a:endParaRPr lang="en-US" altLang="zh-CN" smtClean="0">
              <a:ea typeface="宋体" charset="-122"/>
            </a:endParaRPr>
          </a:p>
        </p:txBody>
      </p:sp>
      <p:sp>
        <p:nvSpPr>
          <p:cNvPr id="98306" name="Rectangle 2"/>
          <p:cNvSpPr>
            <a:spLocks noGrp="1" noRot="1" noChangeAspect="1" noChangeArrowheads="1"/>
          </p:cNvSpPr>
          <p:nvPr>
            <p:ph type="sldImg"/>
          </p:nvPr>
        </p:nvSpPr>
        <p:spPr>
          <a:xfrm>
            <a:off x="1146175" y="687388"/>
            <a:ext cx="4567238" cy="3425825"/>
          </a:xfrm>
          <a:solidFill>
            <a:srgbClr val="FFFFFF"/>
          </a:solidFill>
          <a:ln w="12700" cap="flat"/>
        </p:spPr>
      </p:sp>
      <p:sp>
        <p:nvSpPr>
          <p:cNvPr id="98307" name="Rectangle 3"/>
          <p:cNvSpPr>
            <a:spLocks noGrp="1" noChangeArrowheads="1"/>
          </p:cNvSpPr>
          <p:nvPr>
            <p:ph type="body" idx="1"/>
          </p:nvPr>
        </p:nvSpPr>
        <p:spPr>
          <a:xfrm>
            <a:off x="914400" y="4341813"/>
            <a:ext cx="5029200" cy="4116387"/>
          </a:xfrm>
          <a:noFill/>
          <a:ln/>
        </p:spPr>
        <p:txBody>
          <a:bodyPr lIns="92075" tIns="46038" rIns="92075" bIns="46038"/>
          <a:lstStyle/>
          <a:p>
            <a:r>
              <a:rPr lang="en-US" altLang="en-US" smtClean="0">
                <a:ea typeface="宋体" charset="-122"/>
              </a:rPr>
              <a:t>These terms are used throughout the course. The arrows at the end, emphasize the connection between population parameter and sample statistic. You will also later learn that this type of sample is called a cluster sample because it comes from intact units in the population.</a:t>
            </a:r>
          </a:p>
          <a:p>
            <a:endParaRPr lang="en-US" altLang="en-US" smtClean="0">
              <a:ea typeface="宋体"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a:spLocks noGrp="1" noChangeArrowheads="1"/>
          </p:cNvSpPr>
          <p:nvPr>
            <p:ph type="sldNum" sz="quarter" idx="5"/>
          </p:nvPr>
        </p:nvSpPr>
        <p:spPr>
          <a:noFill/>
        </p:spPr>
        <p:txBody>
          <a:bodyPr/>
          <a:lstStyle/>
          <a:p>
            <a:fld id="{5A237351-EB4F-42B7-BF6E-57B33AF2BB9F}" type="slidenum">
              <a:rPr lang="en-US" altLang="zh-CN" smtClean="0">
                <a:ea typeface="宋体" charset="-122"/>
              </a:rPr>
              <a:pPr/>
              <a:t>43</a:t>
            </a:fld>
            <a:endParaRPr lang="en-US" altLang="zh-CN" smtClean="0">
              <a:ea typeface="宋体" charset="-122"/>
            </a:endParaRPr>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a:noFill/>
        </p:spPr>
        <p:txBody>
          <a:bodyPr/>
          <a:lstStyle/>
          <a:p>
            <a:fld id="{7E2F5989-4BD6-4BB1-BAB3-9A8A3495E33E}" type="slidenum">
              <a:rPr lang="en-US" altLang="zh-CN" smtClean="0">
                <a:ea typeface="宋体" charset="-122"/>
              </a:rPr>
              <a:pPr/>
              <a:t>44</a:t>
            </a:fld>
            <a:endParaRPr lang="en-US" altLang="zh-CN" smtClean="0">
              <a:ea typeface="宋体" charset="-122"/>
            </a:endParaRPr>
          </a:p>
        </p:txBody>
      </p:sp>
      <p:sp>
        <p:nvSpPr>
          <p:cNvPr id="102402" name="Rectangle 2"/>
          <p:cNvSpPr>
            <a:spLocks noGrp="1" noRot="1" noChangeAspect="1" noChangeArrowheads="1" noTextEdit="1"/>
          </p:cNvSpPr>
          <p:nvPr>
            <p:ph type="sldImg"/>
          </p:nvPr>
        </p:nvSpPr>
        <p:spPr>
          <a:solidFill>
            <a:srgbClr val="FFFFFF"/>
          </a:solidFill>
          <a:ln/>
        </p:spPr>
      </p:sp>
      <p:sp>
        <p:nvSpPr>
          <p:cNvPr id="10240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7"/>
          <p:cNvSpPr>
            <a:spLocks noGrp="1" noChangeArrowheads="1"/>
          </p:cNvSpPr>
          <p:nvPr>
            <p:ph type="sldNum" sz="quarter" idx="5"/>
          </p:nvPr>
        </p:nvSpPr>
        <p:spPr>
          <a:noFill/>
        </p:spPr>
        <p:txBody>
          <a:bodyPr/>
          <a:lstStyle/>
          <a:p>
            <a:fld id="{F07A6FD4-E28D-4022-B40B-864D9276455C}" type="slidenum">
              <a:rPr lang="en-US" altLang="zh-CN" smtClean="0">
                <a:ea typeface="宋体" charset="-122"/>
              </a:rPr>
              <a:pPr/>
              <a:t>45</a:t>
            </a:fld>
            <a:endParaRPr lang="en-US" altLang="zh-CN" smtClean="0">
              <a:ea typeface="宋体" charset="-122"/>
            </a:endParaRPr>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7"/>
          <p:cNvSpPr>
            <a:spLocks noGrp="1" noChangeArrowheads="1"/>
          </p:cNvSpPr>
          <p:nvPr>
            <p:ph type="sldNum" sz="quarter" idx="5"/>
          </p:nvPr>
        </p:nvSpPr>
        <p:spPr>
          <a:noFill/>
        </p:spPr>
        <p:txBody>
          <a:bodyPr/>
          <a:lstStyle/>
          <a:p>
            <a:fld id="{36FCE76D-AC54-482E-8F04-BA43F023F1D7}" type="slidenum">
              <a:rPr lang="en-US" altLang="zh-CN" smtClean="0">
                <a:ea typeface="宋体" charset="-122"/>
              </a:rPr>
              <a:pPr/>
              <a:t>46</a:t>
            </a:fld>
            <a:endParaRPr lang="en-US" altLang="zh-CN" smtClean="0">
              <a:ea typeface="宋体" charset="-122"/>
            </a:endParaRPr>
          </a:p>
        </p:txBody>
      </p:sp>
      <p:sp>
        <p:nvSpPr>
          <p:cNvPr id="286722" name="Rectangle 2"/>
          <p:cNvSpPr>
            <a:spLocks noGrp="1" noRot="1" noChangeAspect="1" noChangeArrowheads="1" noTextEdit="1"/>
          </p:cNvSpPr>
          <p:nvPr>
            <p:ph type="sldImg"/>
          </p:nvPr>
        </p:nvSpPr>
        <p:spPr>
          <a:solidFill>
            <a:srgbClr val="FFFFFF"/>
          </a:solidFill>
          <a:ln/>
        </p:spPr>
      </p:sp>
      <p:sp>
        <p:nvSpPr>
          <p:cNvPr id="286723"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Rectangle 7"/>
          <p:cNvSpPr>
            <a:spLocks noGrp="1" noChangeArrowheads="1"/>
          </p:cNvSpPr>
          <p:nvPr>
            <p:ph type="sldNum" sz="quarter" idx="5"/>
          </p:nvPr>
        </p:nvSpPr>
        <p:spPr>
          <a:noFill/>
        </p:spPr>
        <p:txBody>
          <a:bodyPr/>
          <a:lstStyle/>
          <a:p>
            <a:fld id="{E0EC2084-CA2C-4E4A-8E7C-97F9E4AC192B}" type="slidenum">
              <a:rPr lang="en-US" altLang="zh-CN" smtClean="0">
                <a:ea typeface="宋体" charset="-122"/>
              </a:rPr>
              <a:pPr/>
              <a:t>47</a:t>
            </a:fld>
            <a:endParaRPr lang="en-US" altLang="zh-CN" smtClean="0">
              <a:ea typeface="宋体" charset="-122"/>
            </a:endParaRPr>
          </a:p>
        </p:txBody>
      </p:sp>
      <p:sp>
        <p:nvSpPr>
          <p:cNvPr id="288770" name="Rectangle 2"/>
          <p:cNvSpPr>
            <a:spLocks noGrp="1" noRot="1" noChangeAspect="1" noChangeArrowheads="1" noTextEdit="1"/>
          </p:cNvSpPr>
          <p:nvPr>
            <p:ph type="sldImg"/>
          </p:nvPr>
        </p:nvSpPr>
        <p:spPr>
          <a:solidFill>
            <a:srgbClr val="FFFFFF"/>
          </a:solidFill>
          <a:ln/>
        </p:spPr>
      </p:sp>
      <p:sp>
        <p:nvSpPr>
          <p:cNvPr id="28877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Rectangle 7"/>
          <p:cNvSpPr>
            <a:spLocks noGrp="1" noChangeArrowheads="1"/>
          </p:cNvSpPr>
          <p:nvPr>
            <p:ph type="sldNum" sz="quarter" idx="5"/>
          </p:nvPr>
        </p:nvSpPr>
        <p:spPr>
          <a:noFill/>
        </p:spPr>
        <p:txBody>
          <a:bodyPr/>
          <a:lstStyle/>
          <a:p>
            <a:fld id="{A8ED75CE-C72E-432D-890A-0E4A766BBD45}" type="slidenum">
              <a:rPr lang="en-US" altLang="zh-CN" smtClean="0">
                <a:ea typeface="宋体" charset="-122"/>
              </a:rPr>
              <a:pPr/>
              <a:t>48</a:t>
            </a:fld>
            <a:endParaRPr lang="en-US" altLang="zh-CN" smtClean="0">
              <a:ea typeface="宋体" charset="-122"/>
            </a:endParaRPr>
          </a:p>
        </p:txBody>
      </p:sp>
      <p:sp>
        <p:nvSpPr>
          <p:cNvPr id="290818" name="Rectangle 2"/>
          <p:cNvSpPr>
            <a:spLocks noGrp="1" noRot="1" noChangeAspect="1" noChangeArrowheads="1" noTextEdit="1"/>
          </p:cNvSpPr>
          <p:nvPr>
            <p:ph type="sldImg"/>
          </p:nvPr>
        </p:nvSpPr>
        <p:spPr>
          <a:solidFill>
            <a:srgbClr val="FFFFFF"/>
          </a:solidFill>
          <a:ln/>
        </p:spPr>
      </p:sp>
      <p:sp>
        <p:nvSpPr>
          <p:cNvPr id="29081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D1934469-C026-4FD7-B757-F5FCFE841D7D}" type="slidenum">
              <a:rPr lang="en-US" altLang="zh-CN" smtClean="0">
                <a:ea typeface="宋体" charset="-122"/>
              </a:rPr>
              <a:pPr/>
              <a:t>6</a:t>
            </a:fld>
            <a:endParaRPr lang="en-US" altLang="zh-CN" smtClean="0">
              <a:ea typeface="宋体" charset="-122"/>
            </a:endParaRPr>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7"/>
          <p:cNvSpPr>
            <a:spLocks noGrp="1" noChangeArrowheads="1"/>
          </p:cNvSpPr>
          <p:nvPr>
            <p:ph type="sldNum" sz="quarter" idx="5"/>
          </p:nvPr>
        </p:nvSpPr>
        <p:spPr>
          <a:noFill/>
        </p:spPr>
        <p:txBody>
          <a:bodyPr/>
          <a:lstStyle/>
          <a:p>
            <a:fld id="{DE87DC53-DF24-4ACF-9A0B-7458836DA89C}" type="slidenum">
              <a:rPr lang="en-US" altLang="zh-CN" smtClean="0">
                <a:ea typeface="宋体" charset="-122"/>
              </a:rPr>
              <a:pPr/>
              <a:t>49</a:t>
            </a:fld>
            <a:endParaRPr lang="en-US" altLang="zh-CN" smtClean="0">
              <a:ea typeface="宋体" charset="-122"/>
            </a:endParaRPr>
          </a:p>
        </p:txBody>
      </p:sp>
      <p:sp>
        <p:nvSpPr>
          <p:cNvPr id="292866" name="Rectangle 2"/>
          <p:cNvSpPr>
            <a:spLocks noGrp="1" noRot="1" noChangeAspect="1" noChangeArrowheads="1" noTextEdit="1"/>
          </p:cNvSpPr>
          <p:nvPr>
            <p:ph type="sldImg"/>
          </p:nvPr>
        </p:nvSpPr>
        <p:spPr>
          <a:solidFill>
            <a:srgbClr val="FFFFFF"/>
          </a:solidFill>
          <a:ln/>
        </p:spPr>
      </p:sp>
      <p:sp>
        <p:nvSpPr>
          <p:cNvPr id="292867"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Rectangle 7"/>
          <p:cNvSpPr>
            <a:spLocks noGrp="1" noChangeArrowheads="1"/>
          </p:cNvSpPr>
          <p:nvPr>
            <p:ph type="sldNum" sz="quarter" idx="5"/>
          </p:nvPr>
        </p:nvSpPr>
        <p:spPr>
          <a:noFill/>
        </p:spPr>
        <p:txBody>
          <a:bodyPr/>
          <a:lstStyle/>
          <a:p>
            <a:fld id="{8046C357-258E-4049-9718-110D0BD9B709}" type="slidenum">
              <a:rPr lang="en-US" altLang="zh-CN" smtClean="0">
                <a:ea typeface="宋体" charset="-122"/>
              </a:rPr>
              <a:pPr/>
              <a:t>50</a:t>
            </a:fld>
            <a:endParaRPr lang="en-US" altLang="zh-CN" smtClean="0">
              <a:ea typeface="宋体" charset="-122"/>
            </a:endParaRPr>
          </a:p>
        </p:txBody>
      </p:sp>
      <p:sp>
        <p:nvSpPr>
          <p:cNvPr id="294914" name="Rectangle 2"/>
          <p:cNvSpPr>
            <a:spLocks noGrp="1" noRot="1" noChangeAspect="1" noChangeArrowheads="1" noTextEdit="1"/>
          </p:cNvSpPr>
          <p:nvPr>
            <p:ph type="sldImg"/>
          </p:nvPr>
        </p:nvSpPr>
        <p:spPr>
          <a:solidFill>
            <a:srgbClr val="FFFFFF"/>
          </a:solidFill>
          <a:ln/>
        </p:spPr>
      </p:sp>
      <p:sp>
        <p:nvSpPr>
          <p:cNvPr id="294915"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dirty="0" smtClean="0">
              <a:ea typeface="宋体"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1" name="Rectangle 7"/>
          <p:cNvSpPr>
            <a:spLocks noGrp="1" noChangeArrowheads="1"/>
          </p:cNvSpPr>
          <p:nvPr>
            <p:ph type="sldNum" sz="quarter" idx="5"/>
          </p:nvPr>
        </p:nvSpPr>
        <p:spPr>
          <a:noFill/>
        </p:spPr>
        <p:txBody>
          <a:bodyPr/>
          <a:lstStyle/>
          <a:p>
            <a:fld id="{322BDE1C-0A3A-4F10-9039-23D325736F3A}" type="slidenum">
              <a:rPr lang="en-US" altLang="zh-CN" smtClean="0">
                <a:ea typeface="宋体" charset="-122"/>
              </a:rPr>
              <a:pPr/>
              <a:t>51</a:t>
            </a:fld>
            <a:endParaRPr lang="en-US" altLang="zh-CN" smtClean="0">
              <a:ea typeface="宋体" charset="-122"/>
            </a:endParaRPr>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92867BA9-7DC4-4061-934B-08834222B02D}" type="slidenum">
              <a:rPr lang="en-US" altLang="zh-CN" smtClean="0">
                <a:ea typeface="宋体" charset="-122"/>
              </a:rPr>
              <a:pPr/>
              <a:t>7</a:t>
            </a:fld>
            <a:endParaRPr lang="en-US" altLang="zh-CN" smtClean="0">
              <a:ea typeface="宋体" charset="-122"/>
            </a:endParaRPr>
          </a:p>
        </p:txBody>
      </p:sp>
      <p:sp>
        <p:nvSpPr>
          <p:cNvPr id="37890" name="Rectangle 2"/>
          <p:cNvSpPr>
            <a:spLocks noGrp="1" noRot="1" noChangeAspect="1" noChangeArrowheads="1"/>
          </p:cNvSpPr>
          <p:nvPr>
            <p:ph type="sldImg"/>
          </p:nvPr>
        </p:nvSpPr>
        <p:spPr>
          <a:xfrm>
            <a:off x="1146175" y="687388"/>
            <a:ext cx="4567238" cy="3425825"/>
          </a:xfrm>
          <a:solidFill>
            <a:srgbClr val="FFFFFF"/>
          </a:solidFill>
          <a:ln/>
        </p:spPr>
      </p:sp>
      <p:sp>
        <p:nvSpPr>
          <p:cNvPr id="37891"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en-US" altLang="en-US" smtClean="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F4F306E4-E53F-4552-A457-A6C72EECE718}" type="slidenum">
              <a:rPr lang="en-US" altLang="zh-CN" smtClean="0">
                <a:ea typeface="宋体" charset="-122"/>
              </a:rPr>
              <a:pPr/>
              <a:t>12</a:t>
            </a:fld>
            <a:endParaRPr lang="en-US" altLang="zh-CN" smtClean="0">
              <a:ea typeface="宋体" charset="-122"/>
            </a:endParaRPr>
          </a:p>
        </p:txBody>
      </p:sp>
      <p:sp>
        <p:nvSpPr>
          <p:cNvPr id="33794" name="Rectangle 2"/>
          <p:cNvSpPr>
            <a:spLocks noGrp="1" noRot="1" noChangeAspect="1" noChangeArrowheads="1" noTextEdit="1"/>
          </p:cNvSpPr>
          <p:nvPr>
            <p:ph type="sldImg"/>
          </p:nvPr>
        </p:nvSpPr>
        <p:spPr>
          <a:xfrm>
            <a:off x="1146175" y="687388"/>
            <a:ext cx="4567238" cy="3425825"/>
          </a:xfrm>
          <a:solidFill>
            <a:srgbClr val="FFFFFF"/>
          </a:solidFill>
          <a:ln/>
        </p:spPr>
      </p:sp>
      <p:sp>
        <p:nvSpPr>
          <p:cNvPr id="33795"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A3A5863E-38FF-4801-A834-03378588A08B}" type="slidenum">
              <a:rPr lang="en-US" altLang="zh-CN" smtClean="0">
                <a:ea typeface="宋体" charset="-122"/>
              </a:rPr>
              <a:pPr/>
              <a:t>14</a:t>
            </a:fld>
            <a:endParaRPr lang="en-US" altLang="zh-CN" smtClean="0">
              <a:ea typeface="宋体" charset="-122"/>
            </a:endParaRPr>
          </a:p>
        </p:txBody>
      </p:sp>
      <p:sp>
        <p:nvSpPr>
          <p:cNvPr id="39938" name="Rectangle 2"/>
          <p:cNvSpPr>
            <a:spLocks noGrp="1" noRot="1" noChangeAspect="1" noChangeArrowheads="1"/>
          </p:cNvSpPr>
          <p:nvPr>
            <p:ph type="sldImg"/>
          </p:nvPr>
        </p:nvSpPr>
        <p:spPr>
          <a:xfrm>
            <a:off x="1146175" y="687388"/>
            <a:ext cx="4567238" cy="3425825"/>
          </a:xfrm>
          <a:solidFill>
            <a:srgbClr val="FFFFFF"/>
          </a:solidFill>
          <a:ln w="12700" cap="flat"/>
        </p:spPr>
      </p:sp>
      <p:sp>
        <p:nvSpPr>
          <p:cNvPr id="39939" name="Rectangle 3"/>
          <p:cNvSpPr>
            <a:spLocks noGrp="1" noChangeArrowheads="1"/>
          </p:cNvSpPr>
          <p:nvPr>
            <p:ph type="body" idx="1"/>
          </p:nvPr>
        </p:nvSpPr>
        <p:spPr>
          <a:xfrm>
            <a:off x="914400" y="4341813"/>
            <a:ext cx="5029200" cy="4116387"/>
          </a:xfrm>
          <a:noFill/>
          <a:ln/>
        </p:spPr>
        <p:txBody>
          <a:bodyPr lIns="92075" tIns="46038" rIns="92075" bIns="46038"/>
          <a:lstStyle/>
          <a:p>
            <a:r>
              <a:rPr lang="en-US" altLang="en-US" smtClean="0">
                <a:ea typeface="宋体" charset="-122"/>
              </a:rPr>
              <a:t>Most students have enrolled in statistics because it is required. Most have no idea of what statistics is about.</a:t>
            </a:r>
          </a:p>
          <a:p>
            <a:r>
              <a:rPr lang="en-US" altLang="en-US" smtClean="0">
                <a:ea typeface="宋体" charset="-122"/>
              </a:rPr>
              <a:t>In Chapter 1 you’ll learn about different types of data (pieces of information) and methods of collecting data.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p>
            <a:fld id="{EC9A383E-0315-45F7-A424-B29D0405488C}" type="slidenum">
              <a:rPr lang="en-US" altLang="zh-CN" smtClean="0">
                <a:ea typeface="宋体" charset="-122"/>
              </a:rPr>
              <a:pPr/>
              <a:t>15</a:t>
            </a:fld>
            <a:endParaRPr lang="en-US" altLang="zh-CN" smtClean="0">
              <a:ea typeface="宋体" charset="-122"/>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DAB68AB7-118B-4C60-B73D-A988481506E1}" type="slidenum">
              <a:rPr lang="en-US" altLang="zh-CN" smtClean="0">
                <a:ea typeface="宋体" charset="-122"/>
              </a:rPr>
              <a:pPr/>
              <a:t>16</a:t>
            </a:fld>
            <a:endParaRPr lang="en-US" altLang="zh-CN" smtClean="0">
              <a:ea typeface="宋体" charset="-122"/>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BD7A7B1-65D5-4904-A34D-4006342E3E54}"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26DD527-05BE-45A5-B6D7-750BBED5A456}"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A156F57-896B-4722-8816-26CF364B4758}"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48200" y="1981200"/>
            <a:ext cx="3810000" cy="4114800"/>
          </a:xfrm>
        </p:spPr>
        <p:txBody>
          <a:bodyPr/>
          <a:lstStyle/>
          <a:p>
            <a:pPr lvl="0"/>
            <a:endParaRPr lang="zh-CN" alt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D52BD5B9-9631-4CFB-A5CF-5972A32E5074}"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85800" y="1981200"/>
            <a:ext cx="7772400" cy="4114800"/>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CA068CF-E43E-4E0D-856F-75D07783C90B}" type="slidenum">
              <a:rPr lang="en-US" altLang="zh-CN"/>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685800" y="1981200"/>
            <a:ext cx="7772400" cy="4114800"/>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AEF9797-4F67-49C2-ABC4-10094AE5A05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04489A4-7E1E-42A2-80B7-D0C2C74F313E}"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23B2689-D0F5-45FF-81F4-655DBAA03F5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DDE6671-B11F-4E7F-9ECD-4875680B4E2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D77E9D80-C19C-4A40-A1E2-0E4A6BD3BCE9}"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2EFBF701-8D22-432D-974E-4ADAFD080E0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72BC2D56-4F7D-493A-8957-6AFFFE74308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06AFEF6F-D465-4AE2-9E78-E60D5ABA8A97}"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0EEC4D30-1429-4B30-B8E6-5D9B7F89A0D2}"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ea typeface="宋体" pitchFamily="2"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pitchFamily="2" charset="-122"/>
              </a:defRPr>
            </a:lvl1pPr>
          </a:lstStyle>
          <a:p>
            <a:pPr>
              <a:defRPr/>
            </a:pPr>
            <a:fld id="{6036B9E1-AD4B-40FD-95C6-04A1C7A299D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ea typeface="宋体" pitchFamily="2" charset="-122"/>
        </a:defRPr>
      </a:lvl2pPr>
      <a:lvl3pPr algn="ctr" rtl="0" eaLnBrk="0" fontAlgn="base" hangingPunct="0">
        <a:spcBef>
          <a:spcPct val="0"/>
        </a:spcBef>
        <a:spcAft>
          <a:spcPct val="0"/>
        </a:spcAft>
        <a:defRPr kumimoji="1" sz="4400">
          <a:solidFill>
            <a:schemeClr val="tx2"/>
          </a:solidFill>
          <a:latin typeface="Arial Black" pitchFamily="34" charset="0"/>
          <a:ea typeface="宋体" pitchFamily="2" charset="-122"/>
        </a:defRPr>
      </a:lvl3pPr>
      <a:lvl4pPr algn="ctr" rtl="0" eaLnBrk="0" fontAlgn="base" hangingPunct="0">
        <a:spcBef>
          <a:spcPct val="0"/>
        </a:spcBef>
        <a:spcAft>
          <a:spcPct val="0"/>
        </a:spcAft>
        <a:defRPr kumimoji="1" sz="4400">
          <a:solidFill>
            <a:schemeClr val="tx2"/>
          </a:solidFill>
          <a:latin typeface="Arial Black" pitchFamily="34" charset="0"/>
          <a:ea typeface="宋体" pitchFamily="2" charset="-122"/>
        </a:defRPr>
      </a:lvl4pPr>
      <a:lvl5pPr algn="ctr" rtl="0" eaLnBrk="0" fontAlgn="base" hangingPunct="0">
        <a:spcBef>
          <a:spcPct val="0"/>
        </a:spcBef>
        <a:spcAft>
          <a:spcPct val="0"/>
        </a:spcAft>
        <a:defRPr kumimoji="1" sz="4400">
          <a:solidFill>
            <a:schemeClr val="tx2"/>
          </a:solidFill>
          <a:latin typeface="Arial Black" pitchFamily="34" charset="0"/>
          <a:ea typeface="宋体" pitchFamily="2" charset="-122"/>
        </a:defRPr>
      </a:lvl5pPr>
      <a:lvl6pPr marL="457200" algn="ctr" rtl="0" fontAlgn="base">
        <a:spcBef>
          <a:spcPct val="0"/>
        </a:spcBef>
        <a:spcAft>
          <a:spcPct val="0"/>
        </a:spcAft>
        <a:defRPr kumimoji="1" sz="4400">
          <a:solidFill>
            <a:schemeClr val="tx2"/>
          </a:solidFill>
          <a:latin typeface="Arial Black" pitchFamily="34" charset="0"/>
          <a:ea typeface="宋体" pitchFamily="2" charset="-122"/>
        </a:defRPr>
      </a:lvl6pPr>
      <a:lvl7pPr marL="914400" algn="ctr" rtl="0" fontAlgn="base">
        <a:spcBef>
          <a:spcPct val="0"/>
        </a:spcBef>
        <a:spcAft>
          <a:spcPct val="0"/>
        </a:spcAft>
        <a:defRPr kumimoji="1" sz="4400">
          <a:solidFill>
            <a:schemeClr val="tx2"/>
          </a:solidFill>
          <a:latin typeface="Arial Black" pitchFamily="34" charset="0"/>
          <a:ea typeface="宋体" pitchFamily="2" charset="-122"/>
        </a:defRPr>
      </a:lvl7pPr>
      <a:lvl8pPr marL="1371600" algn="ctr" rtl="0" fontAlgn="base">
        <a:spcBef>
          <a:spcPct val="0"/>
        </a:spcBef>
        <a:spcAft>
          <a:spcPct val="0"/>
        </a:spcAft>
        <a:defRPr kumimoji="1" sz="4400">
          <a:solidFill>
            <a:schemeClr val="tx2"/>
          </a:solidFill>
          <a:latin typeface="Arial Black" pitchFamily="34" charset="0"/>
          <a:ea typeface="宋体" pitchFamily="2" charset="-122"/>
        </a:defRPr>
      </a:lvl8pPr>
      <a:lvl9pPr marL="1828800" algn="ctr" rtl="0" fontAlgn="base">
        <a:spcBef>
          <a:spcPct val="0"/>
        </a:spcBef>
        <a:spcAft>
          <a:spcPct val="0"/>
        </a:spcAft>
        <a:defRPr kumimoji="1" sz="4400">
          <a:solidFill>
            <a:schemeClr val="tx2"/>
          </a:solidFill>
          <a:latin typeface="Arial Black" pitchFamily="34"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Times New Roman" pitchFamily="18" charset="0"/>
          <a:ea typeface="+mn-ea"/>
        </a:defRPr>
      </a:lvl3pPr>
      <a:lvl4pPr marL="1600200" indent="-228600" algn="l" rtl="0" eaLnBrk="0" fontAlgn="base" hangingPunct="0">
        <a:spcBef>
          <a:spcPct val="20000"/>
        </a:spcBef>
        <a:spcAft>
          <a:spcPct val="0"/>
        </a:spcAft>
        <a:buChar char="–"/>
        <a:defRPr kumimoji="1" sz="2000">
          <a:solidFill>
            <a:schemeClr val="tx1"/>
          </a:solidFill>
          <a:latin typeface="Times New Roman" pitchFamily="18" charset="0"/>
          <a:ea typeface="+mn-ea"/>
        </a:defRPr>
      </a:lvl4pPr>
      <a:lvl5pPr marL="2057400" indent="-228600" algn="l" rtl="0" eaLnBrk="0" fontAlgn="base" hangingPunct="0">
        <a:spcBef>
          <a:spcPct val="20000"/>
        </a:spcBef>
        <a:spcAft>
          <a:spcPct val="0"/>
        </a:spcAft>
        <a:buChar char="»"/>
        <a:defRPr kumimoji="1" sz="2000">
          <a:solidFill>
            <a:schemeClr val="tx1"/>
          </a:solidFill>
          <a:latin typeface="Times New Roman" pitchFamily="18" charset="0"/>
          <a:ea typeface="+mn-ea"/>
        </a:defRPr>
      </a:lvl5pPr>
      <a:lvl6pPr marL="2514600" indent="-228600" algn="l" rtl="0" fontAlgn="base">
        <a:spcBef>
          <a:spcPct val="20000"/>
        </a:spcBef>
        <a:spcAft>
          <a:spcPct val="0"/>
        </a:spcAft>
        <a:buChar char="»"/>
        <a:defRPr kumimoji="1" sz="2000">
          <a:solidFill>
            <a:schemeClr val="tx1"/>
          </a:solidFill>
          <a:latin typeface="Times New Roman" pitchFamily="18" charset="0"/>
          <a:ea typeface="+mn-ea"/>
        </a:defRPr>
      </a:lvl6pPr>
      <a:lvl7pPr marL="2971800" indent="-228600" algn="l" rtl="0" fontAlgn="base">
        <a:spcBef>
          <a:spcPct val="20000"/>
        </a:spcBef>
        <a:spcAft>
          <a:spcPct val="0"/>
        </a:spcAft>
        <a:buChar char="»"/>
        <a:defRPr kumimoji="1" sz="2000">
          <a:solidFill>
            <a:schemeClr val="tx1"/>
          </a:solidFill>
          <a:latin typeface="Times New Roman" pitchFamily="18" charset="0"/>
          <a:ea typeface="+mn-ea"/>
        </a:defRPr>
      </a:lvl7pPr>
      <a:lvl8pPr marL="3429000" indent="-228600" algn="l" rtl="0" fontAlgn="base">
        <a:spcBef>
          <a:spcPct val="20000"/>
        </a:spcBef>
        <a:spcAft>
          <a:spcPct val="0"/>
        </a:spcAft>
        <a:buChar char="»"/>
        <a:defRPr kumimoji="1" sz="2000">
          <a:solidFill>
            <a:schemeClr val="tx1"/>
          </a:solidFill>
          <a:latin typeface="Times New Roman" pitchFamily="18" charset="0"/>
          <a:ea typeface="+mn-ea"/>
        </a:defRPr>
      </a:lvl8pPr>
      <a:lvl9pPr marL="3886200" indent="-228600" algn="l" rtl="0" fontAlgn="base">
        <a:spcBef>
          <a:spcPct val="20000"/>
        </a:spcBef>
        <a:spcAft>
          <a:spcPct val="0"/>
        </a:spcAft>
        <a:buChar char="»"/>
        <a:defRPr kumimoji="1" sz="2000">
          <a:solidFill>
            <a:schemeClr val="tx1"/>
          </a:solidFill>
          <a:latin typeface="Times New Roman" pitchFamily="18"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http://www.biostat.harvard.edu/~jsytsai/statorg/images/sem_thes.gif"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slide" Target="slide3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8.gif"/><Relationship Id="rId5" Type="http://schemas.openxmlformats.org/officeDocument/2006/relationships/image" Target="../media/image17.jpeg"/><Relationship Id="rId4" Type="http://schemas.openxmlformats.org/officeDocument/2006/relationships/image" Target="../media/image16.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audio" Target="../media/audio1.wav"/></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notesSlide" Target="../notesSlides/notesSlide36.xml"/><Relationship Id="rId7" Type="http://schemas.openxmlformats.org/officeDocument/2006/relationships/hyperlink" Target="http://image.baidu.com/i?ct=503316480&amp;z=862708300&amp;tn=baiduimagedetail&amp;word=&#39600;&#23376;"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 Id="rId9" Type="http://schemas.openxmlformats.org/officeDocument/2006/relationships/image" Target="../media/image3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faculty.ksu.edu.sa/hisham/Documents/eBooks/Introductory_Biostatistics_for_the_Health.pdf" TargetMode="External"/><Relationship Id="rId2" Type="http://schemas.openxmlformats.org/officeDocument/2006/relationships/hyperlink" Target="http://www.hstathome.com/tjziyuan/Introductory%20Biostatistics%20Le%20C.T.%20%20(Wiley,%202003)(T)(551s).pdf"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hk/url?sa=i&amp;rct=j&amp;q=fishing&amp;source=images&amp;cd=&amp;cad=rja&amp;docid=DysZBJqilD8ZsM&amp;tbnid=EUU3Fxh5HXMiWM:&amp;ved=&amp;url=http://moodussportsman.blogspot.com/2013/04/childrens-fishing-derby-tag-sale-sunday.html&amp;ei=gM0mUu68LqbqiAfHyoG4DA&amp;psig=AFQjCNHmRhjnwQnvhAQZQexHfzXXD7R-9g&amp;ust=1378361089212644" TargetMode="External"/><Relationship Id="rId1" Type="http://schemas.openxmlformats.org/officeDocument/2006/relationships/slideLayout" Target="../slideLayouts/slideLayout2.xml"/><Relationship Id="rId4" Type="http://schemas.openxmlformats.org/officeDocument/2006/relationships/hyperlink" Target="http://www.livescience.com/6292-dangerous-job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灯片编号占位符 5"/>
          <p:cNvSpPr>
            <a:spLocks noGrp="1"/>
          </p:cNvSpPr>
          <p:nvPr>
            <p:ph type="sldNum" sz="quarter" idx="12"/>
          </p:nvPr>
        </p:nvSpPr>
        <p:spPr>
          <a:noFill/>
        </p:spPr>
        <p:txBody>
          <a:bodyPr/>
          <a:lstStyle/>
          <a:p>
            <a:fld id="{885247ED-132C-4173-A5E1-7FC1944AF9ED}" type="slidenum">
              <a:rPr lang="en-US" altLang="zh-CN" smtClean="0">
                <a:ea typeface="宋体" charset="-122"/>
              </a:rPr>
              <a:pPr/>
              <a:t>1</a:t>
            </a:fld>
            <a:endParaRPr lang="en-US" altLang="zh-CN" smtClean="0">
              <a:ea typeface="宋体" charset="-122"/>
            </a:endParaRPr>
          </a:p>
        </p:txBody>
      </p:sp>
      <p:sp>
        <p:nvSpPr>
          <p:cNvPr id="18434" name="Rectangle 2"/>
          <p:cNvSpPr>
            <a:spLocks noGrp="1" noChangeArrowheads="1"/>
          </p:cNvSpPr>
          <p:nvPr>
            <p:ph type="ctrTitle"/>
          </p:nvPr>
        </p:nvSpPr>
        <p:spPr>
          <a:xfrm>
            <a:off x="755576" y="620688"/>
            <a:ext cx="7620000" cy="3657600"/>
          </a:xfrm>
        </p:spPr>
        <p:txBody>
          <a:bodyPr/>
          <a:lstStyle/>
          <a:p>
            <a:pPr algn="l" eaLnBrk="1" hangingPunct="1"/>
            <a:r>
              <a:rPr lang="en-US" altLang="zh-CN" sz="5400" dirty="0" smtClean="0">
                <a:solidFill>
                  <a:srgbClr val="CC99FF"/>
                </a:solidFill>
                <a:latin typeface="Blackadder ITC" pitchFamily="82" charset="0"/>
              </a:rPr>
              <a:t>Welcome</a:t>
            </a:r>
            <a:r>
              <a:rPr lang="zh-CN" altLang="en-US" sz="5400" dirty="0" smtClean="0">
                <a:solidFill>
                  <a:srgbClr val="CC99FF"/>
                </a:solidFill>
                <a:latin typeface="Blackadder ITC" pitchFamily="82" charset="0"/>
              </a:rPr>
              <a:t> </a:t>
            </a:r>
            <a:r>
              <a:rPr lang="en-US" altLang="zh-CN" sz="5400" dirty="0" smtClean="0">
                <a:solidFill>
                  <a:srgbClr val="CC99FF"/>
                </a:solidFill>
                <a:latin typeface="Blackadder ITC" pitchFamily="82" charset="0"/>
              </a:rPr>
              <a:t>to</a:t>
            </a:r>
            <a:r>
              <a:rPr lang="zh-CN" altLang="en-US" sz="5400" dirty="0" smtClean="0">
                <a:solidFill>
                  <a:srgbClr val="CC99FF"/>
                </a:solidFill>
                <a:latin typeface="Blackadder ITC" pitchFamily="82" charset="0"/>
              </a:rPr>
              <a:t> </a:t>
            </a:r>
            <a:r>
              <a:rPr lang="en-US" altLang="zh-CN" sz="5400" dirty="0" smtClean="0">
                <a:solidFill>
                  <a:srgbClr val="CC99FF"/>
                </a:solidFill>
                <a:latin typeface="Blackadder ITC" pitchFamily="82" charset="0"/>
              </a:rPr>
              <a:t/>
            </a:r>
            <a:br>
              <a:rPr lang="en-US" altLang="zh-CN" sz="5400" dirty="0" smtClean="0">
                <a:solidFill>
                  <a:srgbClr val="CC99FF"/>
                </a:solidFill>
                <a:latin typeface="Blackadder ITC" pitchFamily="82" charset="0"/>
              </a:rPr>
            </a:br>
            <a:r>
              <a:rPr lang="en-US" altLang="zh-CN" sz="5400" dirty="0" smtClean="0">
                <a:solidFill>
                  <a:schemeClr val="accent5">
                    <a:lumMod val="50000"/>
                  </a:schemeClr>
                </a:solidFill>
              </a:rPr>
              <a:t>Medical Statistics</a:t>
            </a:r>
            <a:r>
              <a:rPr lang="en-US" altLang="zh-CN" sz="5400" dirty="0" smtClean="0"/>
              <a:t/>
            </a:r>
            <a:br>
              <a:rPr lang="en-US" altLang="zh-CN" sz="5400" dirty="0" smtClean="0"/>
            </a:br>
            <a:r>
              <a:rPr lang="zh-CN" altLang="en-US" sz="5400" dirty="0" smtClean="0"/>
              <a:t>                </a:t>
            </a:r>
            <a:r>
              <a:rPr lang="zh-CN" altLang="en-US" sz="5400" dirty="0" smtClean="0">
                <a:ea typeface="华文新魏" pitchFamily="2" charset="-122"/>
              </a:rPr>
              <a:t>医学统计学</a:t>
            </a:r>
            <a:r>
              <a:rPr lang="en-US" altLang="zh-CN" sz="5400" dirty="0" smtClean="0">
                <a:ea typeface="华文新魏" pitchFamily="2" charset="-122"/>
              </a:rPr>
              <a:t/>
            </a:r>
            <a:br>
              <a:rPr lang="en-US" altLang="zh-CN" sz="5400" dirty="0" smtClean="0">
                <a:ea typeface="华文新魏" pitchFamily="2" charset="-122"/>
              </a:rPr>
            </a:br>
            <a:endParaRPr lang="zh-CN" altLang="en-US" sz="5400" dirty="0" smtClean="0">
              <a:ea typeface="华文新魏" pitchFamily="2" charset="-122"/>
            </a:endParaRPr>
          </a:p>
        </p:txBody>
      </p:sp>
      <p:sp>
        <p:nvSpPr>
          <p:cNvPr id="4" name="Rectangle 3"/>
          <p:cNvSpPr txBox="1">
            <a:spLocks noChangeArrowheads="1"/>
          </p:cNvSpPr>
          <p:nvPr/>
        </p:nvSpPr>
        <p:spPr bwMode="auto">
          <a:xfrm>
            <a:off x="971600" y="4221088"/>
            <a:ext cx="7056437" cy="2305050"/>
          </a:xfrm>
          <a:prstGeom prst="rect">
            <a:avLst/>
          </a:prstGeom>
          <a:noFill/>
          <a:ln w="9525">
            <a:noFill/>
            <a:miter lim="800000"/>
            <a:headEnd/>
            <a:tailEnd/>
          </a:ln>
        </p:spPr>
        <p:txBody>
          <a:bodyPr/>
          <a:lstStyle/>
          <a:p>
            <a:pPr>
              <a:spcBef>
                <a:spcPct val="20000"/>
              </a:spcBef>
              <a:defRPr/>
            </a:pPr>
            <a:r>
              <a:rPr lang="en-US" altLang="zh-CN" u="sng" kern="0" dirty="0">
                <a:latin typeface="+mn-lt"/>
                <a:ea typeface="+mn-ea"/>
              </a:rPr>
              <a:t>Yu</a:t>
            </a:r>
            <a:r>
              <a:rPr lang="en-US" altLang="zh-CN" kern="0" dirty="0">
                <a:latin typeface="+mn-lt"/>
                <a:ea typeface="+mn-ea"/>
              </a:rPr>
              <a:t> </a:t>
            </a:r>
            <a:r>
              <a:rPr lang="en-US" altLang="zh-CN" kern="0" dirty="0" err="1">
                <a:latin typeface="+mn-lt"/>
                <a:ea typeface="+mn-ea"/>
              </a:rPr>
              <a:t>xiaojin</a:t>
            </a:r>
            <a:r>
              <a:rPr lang="en-US" altLang="zh-CN" kern="0" dirty="0">
                <a:latin typeface="+mn-lt"/>
                <a:ea typeface="+mn-ea"/>
              </a:rPr>
              <a:t> </a:t>
            </a:r>
            <a:r>
              <a:rPr lang="zh-CN" altLang="en-US" kern="0" dirty="0">
                <a:latin typeface="+mn-lt"/>
                <a:ea typeface="华文新魏" pitchFamily="2" charset="-122"/>
              </a:rPr>
              <a:t>余小金</a:t>
            </a:r>
          </a:p>
          <a:p>
            <a:pPr>
              <a:spcBef>
                <a:spcPct val="20000"/>
              </a:spcBef>
              <a:defRPr/>
            </a:pPr>
            <a:r>
              <a:rPr lang="en-US" altLang="zh-CN" kern="0" dirty="0" err="1">
                <a:latin typeface="+mn-lt"/>
                <a:ea typeface="+mn-ea"/>
              </a:rPr>
              <a:t>Phd</a:t>
            </a:r>
            <a:r>
              <a:rPr lang="en-US" altLang="zh-CN" kern="0" dirty="0">
                <a:latin typeface="+mn-lt"/>
                <a:ea typeface="+mn-ea"/>
              </a:rPr>
              <a:t> , </a:t>
            </a:r>
            <a:r>
              <a:rPr lang="en-US" altLang="zh-CN" kern="0" dirty="0" smtClean="0">
                <a:latin typeface="+mn-lt"/>
                <a:ea typeface="+mn-ea"/>
              </a:rPr>
              <a:t>Associate </a:t>
            </a:r>
            <a:r>
              <a:rPr lang="en-US" altLang="zh-CN" kern="0" dirty="0">
                <a:latin typeface="+mn-lt"/>
                <a:ea typeface="+mn-ea"/>
              </a:rPr>
              <a:t>professor from</a:t>
            </a:r>
          </a:p>
          <a:p>
            <a:pPr>
              <a:spcBef>
                <a:spcPct val="20000"/>
              </a:spcBef>
              <a:defRPr/>
            </a:pPr>
            <a:r>
              <a:rPr lang="en-US" altLang="zh-CN" kern="0" dirty="0">
                <a:latin typeface="+mn-lt"/>
                <a:ea typeface="+mn-ea"/>
              </a:rPr>
              <a:t>Department of Epidemiology &amp; Biostatistics ,public Health school</a:t>
            </a:r>
          </a:p>
          <a:p>
            <a:pPr>
              <a:spcBef>
                <a:spcPct val="20000"/>
              </a:spcBef>
              <a:defRPr/>
            </a:pPr>
            <a:r>
              <a:rPr lang="en-US" altLang="zh-CN" kern="0" dirty="0">
                <a:latin typeface="+mn-lt"/>
                <a:ea typeface="+mn-ea"/>
              </a:rPr>
              <a:t>xiaojinyu@seu.edu.cn</a:t>
            </a:r>
          </a:p>
          <a:p>
            <a:pPr algn="ctr">
              <a:spcBef>
                <a:spcPct val="20000"/>
              </a:spcBef>
              <a:defRPr/>
            </a:pPr>
            <a:endParaRPr lang="en-US" altLang="zh-CN" sz="3200" kern="0" dirty="0">
              <a:latin typeface="+mn-lt"/>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a:spLocks noGrp="1"/>
          </p:cNvSpPr>
          <p:nvPr>
            <p:ph type="title"/>
          </p:nvPr>
        </p:nvSpPr>
        <p:spPr>
          <a:xfrm>
            <a:off x="755576" y="260648"/>
            <a:ext cx="7772400" cy="863600"/>
          </a:xfrm>
        </p:spPr>
        <p:txBody>
          <a:bodyPr/>
          <a:lstStyle/>
          <a:p>
            <a:pPr algn="l"/>
            <a:r>
              <a:rPr lang="en-US" altLang="zh-CN" sz="3200" dirty="0" smtClean="0">
                <a:solidFill>
                  <a:srgbClr val="FF0000"/>
                </a:solidFill>
              </a:rPr>
              <a:t>Smoking is hazard to your health</a:t>
            </a:r>
            <a:endParaRPr lang="zh-CN" altLang="en-US" sz="3200" dirty="0" smtClean="0">
              <a:solidFill>
                <a:srgbClr val="FF0000"/>
              </a:solidFill>
            </a:endParaRPr>
          </a:p>
        </p:txBody>
      </p:sp>
      <p:sp>
        <p:nvSpPr>
          <p:cNvPr id="31746" name="内容占位符 2"/>
          <p:cNvSpPr>
            <a:spLocks noGrp="1"/>
          </p:cNvSpPr>
          <p:nvPr>
            <p:ph idx="1"/>
          </p:nvPr>
        </p:nvSpPr>
        <p:spPr>
          <a:xfrm>
            <a:off x="323850" y="2205038"/>
            <a:ext cx="8059738" cy="4114800"/>
          </a:xfrm>
        </p:spPr>
        <p:txBody>
          <a:bodyPr/>
          <a:lstStyle/>
          <a:p>
            <a:endParaRPr lang="zh-CN" altLang="en-US" smtClean="0"/>
          </a:p>
          <a:p>
            <a:endParaRPr lang="zh-CN" altLang="en-US" smtClean="0"/>
          </a:p>
          <a:p>
            <a:endParaRPr lang="zh-CN" altLang="en-US" smtClean="0"/>
          </a:p>
        </p:txBody>
      </p:sp>
      <p:sp>
        <p:nvSpPr>
          <p:cNvPr id="31747" name="灯片编号占位符 3"/>
          <p:cNvSpPr>
            <a:spLocks noGrp="1"/>
          </p:cNvSpPr>
          <p:nvPr>
            <p:ph type="sldNum" sz="quarter" idx="12"/>
          </p:nvPr>
        </p:nvSpPr>
        <p:spPr>
          <a:noFill/>
        </p:spPr>
        <p:txBody>
          <a:bodyPr/>
          <a:lstStyle/>
          <a:p>
            <a:fld id="{87513AE5-0CED-47E6-8983-18EF93B137B4}" type="slidenum">
              <a:rPr lang="en-US" altLang="zh-CN" smtClean="0">
                <a:ea typeface="宋体" charset="-122"/>
              </a:rPr>
              <a:pPr/>
              <a:t>10</a:t>
            </a:fld>
            <a:endParaRPr lang="en-US" altLang="zh-CN" smtClean="0">
              <a:ea typeface="宋体" charset="-122"/>
            </a:endParaRPr>
          </a:p>
        </p:txBody>
      </p:sp>
      <p:pic>
        <p:nvPicPr>
          <p:cNvPr id="9" name="Picture 4" descr="collage"/>
          <p:cNvPicPr>
            <a:picLocks noChangeAspect="1" noChangeArrowheads="1"/>
          </p:cNvPicPr>
          <p:nvPr/>
        </p:nvPicPr>
        <p:blipFill>
          <a:blip r:embed="rId2" cstate="print"/>
          <a:srcRect/>
          <a:stretch>
            <a:fillRect/>
          </a:stretch>
        </p:blipFill>
        <p:spPr bwMode="auto">
          <a:xfrm>
            <a:off x="6948264" y="3573016"/>
            <a:ext cx="1728936" cy="2596304"/>
          </a:xfrm>
          <a:prstGeom prst="rect">
            <a:avLst/>
          </a:prstGeom>
          <a:noFill/>
          <a:ln w="9525">
            <a:solidFill>
              <a:schemeClr val="tx2"/>
            </a:solidFill>
            <a:miter lim="800000"/>
            <a:headEnd/>
            <a:tailEnd/>
          </a:ln>
          <a:effectLst>
            <a:outerShdw dist="107763" dir="2700000" algn="ctr" rotWithShape="0">
              <a:srgbClr val="808080">
                <a:alpha val="50000"/>
              </a:srgbClr>
            </a:outerShdw>
          </a:effectLst>
        </p:spPr>
      </p:pic>
      <p:pic>
        <p:nvPicPr>
          <p:cNvPr id="67586" name="Picture 2" descr="http://ts1.mm.bing.net/th?&amp;id=HN.608019055577598092&amp;w=300&amp;h=300&amp;c=0&amp;pid=1.9&amp;rs=0&amp;p=0"/>
          <p:cNvPicPr>
            <a:picLocks noChangeAspect="1" noChangeArrowheads="1"/>
          </p:cNvPicPr>
          <p:nvPr/>
        </p:nvPicPr>
        <p:blipFill>
          <a:blip r:embed="rId3" cstate="print"/>
          <a:srcRect/>
          <a:stretch>
            <a:fillRect/>
          </a:stretch>
        </p:blipFill>
        <p:spPr bwMode="auto">
          <a:xfrm>
            <a:off x="755576" y="908720"/>
            <a:ext cx="5760640" cy="576064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3568" y="404664"/>
            <a:ext cx="7772400" cy="1143000"/>
          </a:xfrm>
        </p:spPr>
        <p:txBody>
          <a:bodyPr/>
          <a:lstStyle/>
          <a:p>
            <a:r>
              <a:rPr lang="en-US" altLang="zh-CN" dirty="0" smtClean="0"/>
              <a:t>What do you learn?</a:t>
            </a:r>
            <a:endParaRPr lang="zh-CN" altLang="en-US" dirty="0"/>
          </a:p>
        </p:txBody>
      </p:sp>
      <p:sp>
        <p:nvSpPr>
          <p:cNvPr id="4" name="灯片编号占位符 3"/>
          <p:cNvSpPr>
            <a:spLocks noGrp="1"/>
          </p:cNvSpPr>
          <p:nvPr>
            <p:ph type="sldNum" sz="quarter" idx="12"/>
          </p:nvPr>
        </p:nvSpPr>
        <p:spPr/>
        <p:txBody>
          <a:bodyPr/>
          <a:lstStyle/>
          <a:p>
            <a:pPr>
              <a:defRPr/>
            </a:pPr>
            <a:fld id="{D04489A4-7E1E-42A2-80B7-D0C2C74F313E}" type="slidenum">
              <a:rPr lang="en-US" altLang="zh-CN" smtClean="0"/>
              <a:pPr>
                <a:defRPr/>
              </a:pPr>
              <a:t>11</a:t>
            </a:fld>
            <a:endParaRPr lang="en-US" altLang="zh-CN"/>
          </a:p>
        </p:txBody>
      </p:sp>
      <p:pic>
        <p:nvPicPr>
          <p:cNvPr id="5" name="Picture 4" descr="http://ts1.mm.bing.net/th?&amp;id=HN.607986323637209905&amp;w=300&amp;h=300&amp;c=0&amp;pid=1.9&amp;rs=0&amp;p=0"/>
          <p:cNvPicPr>
            <a:picLocks noGrp="1" noChangeAspect="1" noChangeArrowheads="1"/>
          </p:cNvPicPr>
          <p:nvPr>
            <p:ph idx="1"/>
          </p:nvPr>
        </p:nvPicPr>
        <p:blipFill>
          <a:blip r:embed="rId2" cstate="print"/>
          <a:srcRect/>
          <a:stretch>
            <a:fillRect/>
          </a:stretch>
        </p:blipFill>
        <p:spPr bwMode="auto">
          <a:xfrm>
            <a:off x="1331640" y="1844824"/>
            <a:ext cx="5876176" cy="448548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灯片编号占位符 5"/>
          <p:cNvSpPr>
            <a:spLocks noGrp="1"/>
          </p:cNvSpPr>
          <p:nvPr>
            <p:ph type="sldNum" sz="quarter" idx="12"/>
          </p:nvPr>
        </p:nvSpPr>
        <p:spPr>
          <a:noFill/>
        </p:spPr>
        <p:txBody>
          <a:bodyPr/>
          <a:lstStyle/>
          <a:p>
            <a:fld id="{1C0C6274-6840-4325-9C54-785B09AF2F89}" type="slidenum">
              <a:rPr lang="en-US" altLang="zh-CN" smtClean="0">
                <a:ea typeface="宋体" charset="-122"/>
              </a:rPr>
              <a:pPr/>
              <a:t>12</a:t>
            </a:fld>
            <a:endParaRPr lang="en-US" altLang="zh-CN" smtClean="0">
              <a:ea typeface="宋体" charset="-122"/>
            </a:endParaRPr>
          </a:p>
        </p:txBody>
      </p:sp>
      <p:sp>
        <p:nvSpPr>
          <p:cNvPr id="89090" name="Rectangle 2"/>
          <p:cNvSpPr>
            <a:spLocks noGrp="1" noChangeArrowheads="1"/>
          </p:cNvSpPr>
          <p:nvPr>
            <p:ph type="title"/>
          </p:nvPr>
        </p:nvSpPr>
        <p:spPr>
          <a:xfrm>
            <a:off x="250825" y="333375"/>
            <a:ext cx="8424863" cy="1150938"/>
          </a:xfrm>
        </p:spPr>
        <p:txBody>
          <a:bodyPr/>
          <a:lstStyle/>
          <a:p>
            <a:pPr eaLnBrk="1" hangingPunct="1"/>
            <a:r>
              <a:rPr lang="en-US" altLang="zh-CN" smtClean="0"/>
              <a:t>Almost Everyday We Are Exposed to Statistics</a:t>
            </a:r>
          </a:p>
        </p:txBody>
      </p:sp>
      <p:sp>
        <p:nvSpPr>
          <p:cNvPr id="89091" name="Rectangle 3"/>
          <p:cNvSpPr>
            <a:spLocks noGrp="1" noChangeArrowheads="1"/>
          </p:cNvSpPr>
          <p:nvPr>
            <p:ph type="body" idx="1"/>
          </p:nvPr>
        </p:nvSpPr>
        <p:spPr>
          <a:xfrm>
            <a:off x="533400" y="1828800"/>
            <a:ext cx="8215313" cy="4537075"/>
          </a:xfrm>
        </p:spPr>
        <p:txBody>
          <a:bodyPr/>
          <a:lstStyle/>
          <a:p>
            <a:pPr eaLnBrk="1" hangingPunct="1">
              <a:buFont typeface="Wingdings" pitchFamily="2" charset="2"/>
              <a:buChar char="§"/>
            </a:pPr>
            <a:r>
              <a:rPr lang="en-US" altLang="zh-CN" dirty="0" smtClean="0">
                <a:solidFill>
                  <a:srgbClr val="CC3399"/>
                </a:solidFill>
                <a:hlinkClick r:id="" action="ppaction://hlinkshowjump?jump=nextslide"/>
              </a:rPr>
              <a:t>The probability to rain is 0.6 tomorrow</a:t>
            </a:r>
            <a:endParaRPr lang="en-US" altLang="zh-CN" dirty="0" smtClean="0">
              <a:solidFill>
                <a:srgbClr val="CC3399"/>
              </a:solidFill>
            </a:endParaRPr>
          </a:p>
          <a:p>
            <a:pPr eaLnBrk="1" hangingPunct="1">
              <a:buFont typeface="Wingdings" pitchFamily="2" charset="2"/>
              <a:buChar char="§"/>
            </a:pPr>
            <a:r>
              <a:rPr lang="en-US" altLang="zh-CN" dirty="0" smtClean="0"/>
              <a:t>More than 65% people in China believe that---</a:t>
            </a:r>
          </a:p>
          <a:p>
            <a:pPr eaLnBrk="1" hangingPunct="1">
              <a:buFont typeface="Wingdings" pitchFamily="2" charset="2"/>
              <a:buChar char="§"/>
            </a:pPr>
            <a:r>
              <a:rPr lang="en-US" altLang="zh-CN" dirty="0" smtClean="0"/>
              <a:t>The population of china is over 1’200’000’000. (1.2billion)</a:t>
            </a:r>
          </a:p>
          <a:p>
            <a:pPr eaLnBrk="1" hangingPunct="1">
              <a:buFont typeface="Wingdings" pitchFamily="2" charset="2"/>
              <a:buChar char="§"/>
            </a:pPr>
            <a:r>
              <a:rPr lang="en-US" altLang="zh-CN" dirty="0" smtClean="0"/>
              <a:t>……</a:t>
            </a:r>
          </a:p>
          <a:p>
            <a:pPr eaLnBrk="1" hangingPunct="1">
              <a:buFont typeface="Wingdings" pitchFamily="2" charset="2"/>
              <a:buChar char="§"/>
            </a:pPr>
            <a:endParaRPr lang="en-US" altLang="zh-CN"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5686400" cy="1143000"/>
          </a:xfrm>
        </p:spPr>
        <p:txBody>
          <a:bodyPr/>
          <a:lstStyle/>
          <a:p>
            <a:r>
              <a:rPr lang="en-US" altLang="zh-CN" dirty="0" smtClean="0"/>
              <a:t>statistics</a:t>
            </a:r>
            <a:endParaRPr lang="zh-CN" altLang="en-US" dirty="0"/>
          </a:p>
        </p:txBody>
      </p:sp>
      <p:sp>
        <p:nvSpPr>
          <p:cNvPr id="3" name="内容占位符 2"/>
          <p:cNvSpPr>
            <a:spLocks noGrp="1"/>
          </p:cNvSpPr>
          <p:nvPr>
            <p:ph idx="1"/>
          </p:nvPr>
        </p:nvSpPr>
        <p:spPr/>
        <p:txBody>
          <a:bodyPr/>
          <a:lstStyle/>
          <a:p>
            <a:r>
              <a:rPr lang="en-US" altLang="zh-CN" dirty="0" smtClean="0"/>
              <a:t>Life</a:t>
            </a:r>
          </a:p>
          <a:p>
            <a:r>
              <a:rPr lang="zh-CN" altLang="en-US" dirty="0" smtClean="0"/>
              <a:t> </a:t>
            </a:r>
            <a:r>
              <a:rPr lang="en-US" altLang="zh-CN" dirty="0" smtClean="0"/>
              <a:t>Medical Career </a:t>
            </a:r>
            <a:endParaRPr lang="zh-CN" altLang="en-US" dirty="0"/>
          </a:p>
        </p:txBody>
      </p:sp>
      <p:sp>
        <p:nvSpPr>
          <p:cNvPr id="4" name="灯片编号占位符 3"/>
          <p:cNvSpPr>
            <a:spLocks noGrp="1"/>
          </p:cNvSpPr>
          <p:nvPr>
            <p:ph type="sldNum" sz="quarter" idx="12"/>
          </p:nvPr>
        </p:nvSpPr>
        <p:spPr/>
        <p:txBody>
          <a:bodyPr/>
          <a:lstStyle/>
          <a:p>
            <a:pPr>
              <a:defRPr/>
            </a:pPr>
            <a:fld id="{D04489A4-7E1E-42A2-80B7-D0C2C74F313E}" type="slidenum">
              <a:rPr lang="en-US" altLang="zh-CN" smtClean="0"/>
              <a:pPr>
                <a:defRPr/>
              </a:pPr>
              <a:t>13</a:t>
            </a:fld>
            <a:endParaRPr lang="en-US" altLang="zh-CN"/>
          </a:p>
        </p:txBody>
      </p:sp>
      <p:pic>
        <p:nvPicPr>
          <p:cNvPr id="312322" name="Picture 2" descr="http://thumbs.dreamstime.com/z/game-chance-4458992.jpg"/>
          <p:cNvPicPr>
            <a:picLocks noChangeAspect="1" noChangeArrowheads="1"/>
          </p:cNvPicPr>
          <p:nvPr/>
        </p:nvPicPr>
        <p:blipFill>
          <a:blip r:embed="rId2" cstate="print"/>
          <a:srcRect/>
          <a:stretch>
            <a:fillRect/>
          </a:stretch>
        </p:blipFill>
        <p:spPr bwMode="auto">
          <a:xfrm>
            <a:off x="5436096" y="2996952"/>
            <a:ext cx="3240360" cy="2385404"/>
          </a:xfrm>
          <a:prstGeom prst="rect">
            <a:avLst/>
          </a:prstGeom>
          <a:noFill/>
        </p:spPr>
      </p:pic>
      <p:pic>
        <p:nvPicPr>
          <p:cNvPr id="312324" name="Picture 4" descr="http://ts2.mm.bing.net/th?id=HN.608025807278312980&amp;pid=1.7"/>
          <p:cNvPicPr>
            <a:picLocks noChangeAspect="1" noChangeArrowheads="1"/>
          </p:cNvPicPr>
          <p:nvPr/>
        </p:nvPicPr>
        <p:blipFill>
          <a:blip r:embed="rId3" cstate="print"/>
          <a:srcRect/>
          <a:stretch>
            <a:fillRect/>
          </a:stretch>
        </p:blipFill>
        <p:spPr bwMode="auto">
          <a:xfrm>
            <a:off x="6516216" y="404664"/>
            <a:ext cx="2019300" cy="2857500"/>
          </a:xfrm>
          <a:prstGeom prst="rect">
            <a:avLst/>
          </a:prstGeom>
          <a:noFill/>
        </p:spPr>
      </p:pic>
      <p:pic>
        <p:nvPicPr>
          <p:cNvPr id="312326" name="Picture 6" descr="http://ts1.mm.bing.net/th?&amp;id=HN.608042106675400483&amp;w=300&amp;h=300&amp;c=0&amp;pid=1.9&amp;rs=0&amp;p=0"/>
          <p:cNvPicPr>
            <a:picLocks noChangeAspect="1" noChangeArrowheads="1"/>
          </p:cNvPicPr>
          <p:nvPr/>
        </p:nvPicPr>
        <p:blipFill>
          <a:blip r:embed="rId4" cstate="print"/>
          <a:srcRect/>
          <a:stretch>
            <a:fillRect/>
          </a:stretch>
        </p:blipFill>
        <p:spPr bwMode="auto">
          <a:xfrm>
            <a:off x="2771800" y="4437112"/>
            <a:ext cx="2857500" cy="1905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灯片编号占位符 5"/>
          <p:cNvSpPr>
            <a:spLocks noGrp="1"/>
          </p:cNvSpPr>
          <p:nvPr>
            <p:ph type="sldNum" sz="quarter" idx="12"/>
          </p:nvPr>
        </p:nvSpPr>
        <p:spPr>
          <a:noFill/>
        </p:spPr>
        <p:txBody>
          <a:bodyPr/>
          <a:lstStyle/>
          <a:p>
            <a:fld id="{74A98875-339E-4C83-B089-7ABB8B39DDD3}" type="slidenum">
              <a:rPr lang="en-US" altLang="zh-CN" smtClean="0">
                <a:ea typeface="宋体" charset="-122"/>
              </a:rPr>
              <a:pPr/>
              <a:t>14</a:t>
            </a:fld>
            <a:endParaRPr lang="en-US" altLang="zh-CN" smtClean="0">
              <a:ea typeface="宋体" charset="-122"/>
            </a:endParaRPr>
          </a:p>
        </p:txBody>
      </p:sp>
      <p:sp>
        <p:nvSpPr>
          <p:cNvPr id="38914" name="Rectangle 4"/>
          <p:cNvSpPr>
            <a:spLocks noGrp="1" noChangeArrowheads="1"/>
          </p:cNvSpPr>
          <p:nvPr>
            <p:ph type="title"/>
          </p:nvPr>
        </p:nvSpPr>
        <p:spPr>
          <a:xfrm>
            <a:off x="684213" y="476250"/>
            <a:ext cx="7772400" cy="731838"/>
          </a:xfrm>
        </p:spPr>
        <p:txBody>
          <a:bodyPr/>
          <a:lstStyle/>
          <a:p>
            <a:pPr eaLnBrk="1" hangingPunct="1"/>
            <a:r>
              <a:rPr kumimoji="0" lang="en-US" altLang="zh-CN" b="1" smtClean="0">
                <a:solidFill>
                  <a:srgbClr val="0033CC"/>
                </a:solidFill>
              </a:rPr>
              <a:t>Definition of </a:t>
            </a:r>
            <a:r>
              <a:rPr kumimoji="0" lang="en-US" altLang="en-US" b="1" smtClean="0">
                <a:solidFill>
                  <a:srgbClr val="0033CC"/>
                </a:solidFill>
              </a:rPr>
              <a:t>Statistics</a:t>
            </a:r>
            <a:endParaRPr kumimoji="0" lang="en-US" altLang="zh-CN" b="1" smtClean="0">
              <a:solidFill>
                <a:srgbClr val="0033CC"/>
              </a:solidFill>
            </a:endParaRPr>
          </a:p>
        </p:txBody>
      </p:sp>
      <p:sp>
        <p:nvSpPr>
          <p:cNvPr id="38915" name="Rectangle 2"/>
          <p:cNvSpPr>
            <a:spLocks noGrp="1" noChangeArrowheads="1"/>
          </p:cNvSpPr>
          <p:nvPr>
            <p:ph type="body" idx="1"/>
          </p:nvPr>
        </p:nvSpPr>
        <p:spPr>
          <a:xfrm>
            <a:off x="684213" y="1773238"/>
            <a:ext cx="7559675" cy="3970337"/>
          </a:xfrm>
        </p:spPr>
        <p:txBody>
          <a:bodyPr lIns="92075" tIns="46038" rIns="92075" bIns="46038"/>
          <a:lstStyle/>
          <a:p>
            <a:r>
              <a:rPr lang="en-US" altLang="en-US" sz="3600" dirty="0" smtClean="0">
                <a:solidFill>
                  <a:srgbClr val="0033CC"/>
                </a:solidFill>
              </a:rPr>
              <a:t>the science or art of </a:t>
            </a:r>
            <a:r>
              <a:rPr lang="en-US" altLang="en-US" sz="3600" dirty="0" smtClean="0">
                <a:solidFill>
                  <a:srgbClr val="FF0000"/>
                </a:solidFill>
              </a:rPr>
              <a:t>collecting</a:t>
            </a:r>
            <a:r>
              <a:rPr lang="en-US" altLang="en-US" sz="3600" dirty="0" smtClean="0">
                <a:solidFill>
                  <a:srgbClr val="0033CC"/>
                </a:solidFill>
              </a:rPr>
              <a:t>, </a:t>
            </a:r>
            <a:r>
              <a:rPr lang="en-US" altLang="en-US" sz="3600" dirty="0" smtClean="0">
                <a:solidFill>
                  <a:srgbClr val="FF0000"/>
                </a:solidFill>
              </a:rPr>
              <a:t>organizing</a:t>
            </a:r>
            <a:r>
              <a:rPr lang="en-US" altLang="en-US" sz="3600" dirty="0" smtClean="0">
                <a:solidFill>
                  <a:srgbClr val="0033CC"/>
                </a:solidFill>
              </a:rPr>
              <a:t>, </a:t>
            </a:r>
            <a:r>
              <a:rPr lang="en-US" altLang="en-US" sz="3600" dirty="0" smtClean="0">
                <a:solidFill>
                  <a:srgbClr val="FF0000"/>
                </a:solidFill>
              </a:rPr>
              <a:t>analyzing</a:t>
            </a:r>
            <a:r>
              <a:rPr lang="en-US" altLang="en-US" sz="3600" dirty="0" smtClean="0">
                <a:solidFill>
                  <a:srgbClr val="0033CC"/>
                </a:solidFill>
              </a:rPr>
              <a:t>, &amp; </a:t>
            </a:r>
            <a:r>
              <a:rPr lang="en-US" altLang="en-US" sz="3600" dirty="0" smtClean="0">
                <a:solidFill>
                  <a:srgbClr val="FF0000"/>
                </a:solidFill>
              </a:rPr>
              <a:t>interpreting</a:t>
            </a:r>
            <a:r>
              <a:rPr lang="en-US" altLang="en-US" sz="3600" dirty="0" smtClean="0">
                <a:solidFill>
                  <a:srgbClr val="0033CC"/>
                </a:solidFill>
              </a:rPr>
              <a:t> data in order to make decisions. </a:t>
            </a:r>
          </a:p>
          <a:p>
            <a:pPr>
              <a:buFont typeface="Wingdings" pitchFamily="2" charset="2"/>
              <a:buNone/>
            </a:pPr>
            <a:endParaRPr lang="en-US" altLang="en-US" sz="3600" dirty="0" smtClean="0">
              <a:solidFill>
                <a:srgbClr val="0033CC"/>
              </a:solidFill>
            </a:endParaRPr>
          </a:p>
          <a:p>
            <a:pPr>
              <a:buFont typeface="Wingdings" pitchFamily="2" charset="2"/>
              <a:buChar char="§"/>
            </a:pPr>
            <a:r>
              <a:rPr lang="en-US" altLang="zh-CN" sz="4000" dirty="0" smtClean="0">
                <a:solidFill>
                  <a:srgbClr val="0033CC"/>
                </a:solidFill>
              </a:rPr>
              <a:t> The Basic-</a:t>
            </a:r>
            <a:r>
              <a:rPr lang="en-US" altLang="en-US" sz="4000" dirty="0" smtClean="0">
                <a:solidFill>
                  <a:srgbClr val="0033CC"/>
                </a:solidFill>
              </a:rPr>
              <a:t>Facts or figures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灯片编号占位符 5"/>
          <p:cNvSpPr>
            <a:spLocks noGrp="1"/>
          </p:cNvSpPr>
          <p:nvPr>
            <p:ph type="sldNum" sz="quarter" idx="12"/>
          </p:nvPr>
        </p:nvSpPr>
        <p:spPr>
          <a:noFill/>
        </p:spPr>
        <p:txBody>
          <a:bodyPr/>
          <a:lstStyle/>
          <a:p>
            <a:fld id="{6160EE36-C6BA-4EA1-B34D-FA5AB1C714E4}" type="slidenum">
              <a:rPr lang="en-US" altLang="zh-CN" smtClean="0">
                <a:ea typeface="宋体" charset="-122"/>
              </a:rPr>
              <a:pPr/>
              <a:t>15</a:t>
            </a:fld>
            <a:endParaRPr lang="en-US" altLang="zh-CN" smtClean="0">
              <a:ea typeface="宋体" charset="-122"/>
            </a:endParaRPr>
          </a:p>
        </p:txBody>
      </p:sp>
      <p:sp>
        <p:nvSpPr>
          <p:cNvPr id="43010" name="Rectangle 2"/>
          <p:cNvSpPr>
            <a:spLocks noGrp="1" noChangeArrowheads="1"/>
          </p:cNvSpPr>
          <p:nvPr>
            <p:ph type="title"/>
          </p:nvPr>
        </p:nvSpPr>
        <p:spPr>
          <a:xfrm>
            <a:off x="395288" y="476250"/>
            <a:ext cx="7772400" cy="1143000"/>
          </a:xfrm>
        </p:spPr>
        <p:txBody>
          <a:bodyPr/>
          <a:lstStyle/>
          <a:p>
            <a:pPr eaLnBrk="1" hangingPunct="1"/>
            <a:r>
              <a:rPr lang="en-US" altLang="zh-CN" dirty="0" smtClean="0"/>
              <a:t>Biostatistics</a:t>
            </a:r>
          </a:p>
        </p:txBody>
      </p:sp>
      <p:sp>
        <p:nvSpPr>
          <p:cNvPr id="43011" name="Rectangle 3"/>
          <p:cNvSpPr>
            <a:spLocks noGrp="1" noChangeArrowheads="1"/>
          </p:cNvSpPr>
          <p:nvPr>
            <p:ph type="body" idx="1"/>
          </p:nvPr>
        </p:nvSpPr>
        <p:spPr>
          <a:xfrm>
            <a:off x="611560" y="1628800"/>
            <a:ext cx="7772400" cy="4322762"/>
          </a:xfrm>
        </p:spPr>
        <p:txBody>
          <a:bodyPr/>
          <a:lstStyle/>
          <a:p>
            <a:pPr eaLnBrk="1" hangingPunct="1"/>
            <a:r>
              <a:rPr lang="en-US" altLang="zh-CN" dirty="0" smtClean="0"/>
              <a:t>Statistics applied to biological (life science) problems, biometry, including:</a:t>
            </a:r>
          </a:p>
          <a:p>
            <a:pPr lvl="1" eaLnBrk="1" hangingPunct="1"/>
            <a:r>
              <a:rPr lang="en-US" altLang="zh-CN" dirty="0" smtClean="0"/>
              <a:t>Public health</a:t>
            </a:r>
          </a:p>
          <a:p>
            <a:pPr lvl="1" eaLnBrk="1" hangingPunct="1"/>
            <a:r>
              <a:rPr lang="en-US" altLang="zh-CN" dirty="0" smtClean="0"/>
              <a:t>Ecological and environmental</a:t>
            </a:r>
          </a:p>
          <a:p>
            <a:pPr lvl="1" eaLnBrk="1" hangingPunct="1"/>
            <a:r>
              <a:rPr lang="en-US" altLang="zh-CN" dirty="0" smtClean="0"/>
              <a:t> </a:t>
            </a:r>
            <a:r>
              <a:rPr lang="en-US" altLang="zh-CN" dirty="0" smtClean="0">
                <a:solidFill>
                  <a:srgbClr val="CC3399"/>
                </a:solidFill>
              </a:rPr>
              <a:t>Medicine</a:t>
            </a:r>
          </a:p>
          <a:p>
            <a:pPr eaLnBrk="1" hangingPunct="1"/>
            <a:r>
              <a:rPr lang="en-US" altLang="zh-CN" dirty="0" smtClean="0"/>
              <a:t>Much more statistics than biology, however biostatisticians must learn the biology also.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灯片编号占位符 5"/>
          <p:cNvSpPr>
            <a:spLocks noGrp="1"/>
          </p:cNvSpPr>
          <p:nvPr>
            <p:ph type="sldNum" sz="quarter" idx="12"/>
          </p:nvPr>
        </p:nvSpPr>
        <p:spPr>
          <a:noFill/>
        </p:spPr>
        <p:txBody>
          <a:bodyPr/>
          <a:lstStyle/>
          <a:p>
            <a:fld id="{93D91980-CEA0-45DD-88D9-740FE4A837C0}" type="slidenum">
              <a:rPr lang="en-US" altLang="zh-CN" smtClean="0">
                <a:ea typeface="宋体" charset="-122"/>
              </a:rPr>
              <a:pPr/>
              <a:t>16</a:t>
            </a:fld>
            <a:endParaRPr lang="en-US" altLang="zh-CN" smtClean="0">
              <a:ea typeface="宋体" charset="-122"/>
            </a:endParaRPr>
          </a:p>
        </p:txBody>
      </p:sp>
      <p:sp>
        <p:nvSpPr>
          <p:cNvPr id="45058" name="Rectangle 2"/>
          <p:cNvSpPr>
            <a:spLocks noGrp="1" noChangeArrowheads="1"/>
          </p:cNvSpPr>
          <p:nvPr>
            <p:ph type="title"/>
          </p:nvPr>
        </p:nvSpPr>
        <p:spPr/>
        <p:txBody>
          <a:bodyPr/>
          <a:lstStyle/>
          <a:p>
            <a:pPr eaLnBrk="1" hangingPunct="1"/>
            <a:r>
              <a:rPr lang="en-US" altLang="zh-CN" smtClean="0"/>
              <a:t>Medical Statistics</a:t>
            </a:r>
          </a:p>
        </p:txBody>
      </p:sp>
      <p:sp>
        <p:nvSpPr>
          <p:cNvPr id="45059" name="Rectangle 3"/>
          <p:cNvSpPr>
            <a:spLocks noGrp="1" noChangeArrowheads="1"/>
          </p:cNvSpPr>
          <p:nvPr>
            <p:ph type="body" idx="1"/>
          </p:nvPr>
        </p:nvSpPr>
        <p:spPr>
          <a:xfrm>
            <a:off x="685800" y="1981200"/>
            <a:ext cx="7415213" cy="3679825"/>
          </a:xfrm>
        </p:spPr>
        <p:txBody>
          <a:bodyPr/>
          <a:lstStyle/>
          <a:p>
            <a:pPr eaLnBrk="1" hangingPunct="1"/>
            <a:r>
              <a:rPr lang="en-US" altLang="zh-CN" smtClean="0"/>
              <a:t>When the data are derived from medicine.</a:t>
            </a:r>
          </a:p>
          <a:p>
            <a:pPr eaLnBrk="1" hangingPunct="1"/>
            <a:r>
              <a:rPr lang="en-US" altLang="zh-CN" smtClean="0"/>
              <a:t> To inference Relationship between disease and risk factors</a:t>
            </a:r>
          </a:p>
          <a:p>
            <a:pPr eaLnBrk="1" hangingPunct="1"/>
            <a:r>
              <a:rPr lang="en-US" altLang="zh-CN" smtClean="0"/>
              <a:t> Assessment of effect of drug, and other treatments,  </a:t>
            </a:r>
          </a:p>
          <a:p>
            <a:pPr eaLnBrk="1" hangingPunct="1"/>
            <a:endParaRPr lang="en-US" altLang="zh-CN"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灯片编号占位符 6"/>
          <p:cNvSpPr>
            <a:spLocks noGrp="1"/>
          </p:cNvSpPr>
          <p:nvPr>
            <p:ph type="sldNum" sz="quarter" idx="12"/>
          </p:nvPr>
        </p:nvSpPr>
        <p:spPr>
          <a:noFill/>
        </p:spPr>
        <p:txBody>
          <a:bodyPr/>
          <a:lstStyle/>
          <a:p>
            <a:fld id="{8E30055A-EC2E-4BFB-8D24-DD78283C45A2}" type="slidenum">
              <a:rPr lang="en-US" altLang="zh-CN" smtClean="0">
                <a:ea typeface="宋体" charset="-122"/>
              </a:rPr>
              <a:pPr/>
              <a:t>17</a:t>
            </a:fld>
            <a:endParaRPr lang="en-US" altLang="zh-CN" smtClean="0">
              <a:ea typeface="宋体" charset="-122"/>
            </a:endParaRPr>
          </a:p>
        </p:txBody>
      </p:sp>
      <p:sp>
        <p:nvSpPr>
          <p:cNvPr id="47106" name="Rectangle 6"/>
          <p:cNvSpPr>
            <a:spLocks noChangeArrowheads="1"/>
          </p:cNvSpPr>
          <p:nvPr/>
        </p:nvSpPr>
        <p:spPr bwMode="auto">
          <a:xfrm>
            <a:off x="0" y="-146050"/>
            <a:ext cx="9144000" cy="2924175"/>
          </a:xfrm>
          <a:prstGeom prst="rect">
            <a:avLst/>
          </a:prstGeom>
          <a:noFill/>
          <a:ln w="9525">
            <a:noFill/>
            <a:miter lim="800000"/>
            <a:headEnd/>
            <a:tailEnd/>
          </a:ln>
        </p:spPr>
        <p:txBody>
          <a:bodyPr lIns="1142640" tIns="914112" rIns="1142640" bIns="914112">
            <a:spAutoFit/>
          </a:bodyPr>
          <a:lstStyle/>
          <a:p>
            <a:endParaRPr lang="en-US" altLang="zh-CN"/>
          </a:p>
          <a:p>
            <a:pPr lvl="1" algn="just" eaLnBrk="0" hangingPunct="0">
              <a:buFontTx/>
              <a:buChar char="•"/>
            </a:pPr>
            <a:r>
              <a:rPr lang="en-US" altLang="zh-CN">
                <a:solidFill>
                  <a:srgbClr val="000000"/>
                </a:solidFill>
              </a:rPr>
              <a:t>biostatistics. </a:t>
            </a:r>
          </a:p>
          <a:p>
            <a:pPr eaLnBrk="0" hangingPunct="0"/>
            <a:endParaRPr lang="en-US" altLang="zh-CN"/>
          </a:p>
        </p:txBody>
      </p:sp>
      <p:sp>
        <p:nvSpPr>
          <p:cNvPr id="47107" name="Rectangle 7"/>
          <p:cNvSpPr>
            <a:spLocks noChangeArrowheads="1"/>
          </p:cNvSpPr>
          <p:nvPr/>
        </p:nvSpPr>
        <p:spPr bwMode="auto">
          <a:xfrm>
            <a:off x="0" y="2778125"/>
            <a:ext cx="9144000" cy="639763"/>
          </a:xfrm>
          <a:prstGeom prst="rect">
            <a:avLst/>
          </a:prstGeom>
          <a:noFill/>
          <a:ln w="9525">
            <a:noFill/>
            <a:miter lim="800000"/>
            <a:headEnd/>
            <a:tailEnd/>
          </a:ln>
        </p:spPr>
        <p:txBody>
          <a:bodyPr>
            <a:spAutoFit/>
          </a:bodyPr>
          <a:lstStyle/>
          <a:p>
            <a:r>
              <a:rPr lang="en-US" altLang="zh-CN" sz="1200">
                <a:cs typeface="Times New Roman" pitchFamily="18" charset="0"/>
              </a:rPr>
              <a:t>     </a:t>
            </a:r>
          </a:p>
          <a:p>
            <a:pPr eaLnBrk="0" hangingPunct="0"/>
            <a:endParaRPr lang="en-US" altLang="zh-CN"/>
          </a:p>
        </p:txBody>
      </p:sp>
      <p:pic>
        <p:nvPicPr>
          <p:cNvPr id="47108" name="Picture 8" descr="Graphical Semantic Thesaurus for the word, BIOSTATISTICS"/>
          <p:cNvPicPr>
            <a:picLocks noGrp="1" noChangeAspect="1" noChangeArrowheads="1"/>
          </p:cNvPicPr>
          <p:nvPr>
            <p:ph type="clipArt" sz="half" idx="2"/>
          </p:nvPr>
        </p:nvPicPr>
        <p:blipFill>
          <a:blip r:embed="rId3" r:link="rId4" cstate="print"/>
          <a:srcRect/>
          <a:stretch>
            <a:fillRect/>
          </a:stretch>
        </p:blipFill>
        <p:spPr>
          <a:xfrm>
            <a:off x="468313" y="333375"/>
            <a:ext cx="8382000" cy="60706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灯片编号占位符 5"/>
          <p:cNvSpPr>
            <a:spLocks noGrp="1"/>
          </p:cNvSpPr>
          <p:nvPr>
            <p:ph type="sldNum" sz="quarter" idx="12"/>
          </p:nvPr>
        </p:nvSpPr>
        <p:spPr>
          <a:noFill/>
        </p:spPr>
        <p:txBody>
          <a:bodyPr/>
          <a:lstStyle/>
          <a:p>
            <a:fld id="{F05FFF1E-32AA-4ED6-AAF9-530620FDF3FD}" type="slidenum">
              <a:rPr lang="en-US" altLang="zh-CN" smtClean="0">
                <a:ea typeface="宋体" charset="-122"/>
              </a:rPr>
              <a:pPr/>
              <a:t>18</a:t>
            </a:fld>
            <a:endParaRPr lang="en-US" altLang="zh-CN" smtClean="0">
              <a:ea typeface="宋体" charset="-122"/>
            </a:endParaRPr>
          </a:p>
        </p:txBody>
      </p:sp>
      <p:sp>
        <p:nvSpPr>
          <p:cNvPr id="49154" name="Rectangle 2"/>
          <p:cNvSpPr>
            <a:spLocks noGrp="1" noChangeArrowheads="1"/>
          </p:cNvSpPr>
          <p:nvPr>
            <p:ph type="title"/>
          </p:nvPr>
        </p:nvSpPr>
        <p:spPr>
          <a:xfrm>
            <a:off x="611188" y="549275"/>
            <a:ext cx="7847012" cy="1203325"/>
          </a:xfrm>
        </p:spPr>
        <p:txBody>
          <a:bodyPr/>
          <a:lstStyle/>
          <a:p>
            <a:pPr eaLnBrk="1" hangingPunct="1"/>
            <a:r>
              <a:rPr lang="en-US" altLang="zh-CN" sz="4000" smtClean="0"/>
              <a:t>Why Do medical students Need Medical Statistics?</a:t>
            </a:r>
          </a:p>
        </p:txBody>
      </p:sp>
      <p:sp>
        <p:nvSpPr>
          <p:cNvPr id="49155" name="Rectangle 3"/>
          <p:cNvSpPr>
            <a:spLocks noGrp="1" noChangeArrowheads="1"/>
          </p:cNvSpPr>
          <p:nvPr>
            <p:ph type="body" idx="1"/>
          </p:nvPr>
        </p:nvSpPr>
        <p:spPr>
          <a:xfrm>
            <a:off x="755650" y="2133600"/>
            <a:ext cx="7772400" cy="3743325"/>
          </a:xfrm>
        </p:spPr>
        <p:txBody>
          <a:bodyPr/>
          <a:lstStyle/>
          <a:p>
            <a:pPr eaLnBrk="1" hangingPunct="1"/>
            <a:r>
              <a:rPr lang="en-US" altLang="zh-CN" dirty="0" smtClean="0"/>
              <a:t>Summarizing the experience of Medicine and making prediction about some medical hypotheses.</a:t>
            </a:r>
          </a:p>
          <a:p>
            <a:pPr eaLnBrk="1" hangingPunct="1">
              <a:buFontTx/>
              <a:buNone/>
            </a:pPr>
            <a:endParaRPr lang="en-US" altLang="zh-CN" dirty="0" smtClean="0"/>
          </a:p>
          <a:p>
            <a:pPr eaLnBrk="1" hangingPunct="1"/>
            <a:r>
              <a:rPr lang="en-US" altLang="zh-CN" dirty="0" smtClean="0">
                <a:hlinkClick r:id="" action="ppaction://hlinkshowjump?jump=nextslide"/>
              </a:rPr>
              <a:t>Uncertainty existing in organism-animals and human being</a:t>
            </a:r>
            <a:r>
              <a:rPr lang="en-US" altLang="zh-CN" dirty="0"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灯片编号占位符 5"/>
          <p:cNvSpPr>
            <a:spLocks noGrp="1"/>
          </p:cNvSpPr>
          <p:nvPr>
            <p:ph type="sldNum" sz="quarter" idx="12"/>
          </p:nvPr>
        </p:nvSpPr>
        <p:spPr>
          <a:noFill/>
        </p:spPr>
        <p:txBody>
          <a:bodyPr/>
          <a:lstStyle/>
          <a:p>
            <a:fld id="{140CEF6B-0FC8-459F-894A-1DC3F53E08E0}" type="slidenum">
              <a:rPr lang="en-US" altLang="zh-CN" smtClean="0">
                <a:ea typeface="宋体" charset="-122"/>
              </a:rPr>
              <a:pPr/>
              <a:t>19</a:t>
            </a:fld>
            <a:endParaRPr lang="en-US" altLang="zh-CN" smtClean="0">
              <a:ea typeface="宋体" charset="-122"/>
            </a:endParaRPr>
          </a:p>
        </p:txBody>
      </p:sp>
      <p:sp>
        <p:nvSpPr>
          <p:cNvPr id="51202" name="Rectangle 2"/>
          <p:cNvSpPr>
            <a:spLocks noGrp="1" noChangeArrowheads="1"/>
          </p:cNvSpPr>
          <p:nvPr>
            <p:ph type="title"/>
          </p:nvPr>
        </p:nvSpPr>
        <p:spPr>
          <a:xfrm>
            <a:off x="395288" y="260350"/>
            <a:ext cx="8280400" cy="1152426"/>
          </a:xfrm>
        </p:spPr>
        <p:txBody>
          <a:bodyPr/>
          <a:lstStyle/>
          <a:p>
            <a:pPr eaLnBrk="1" hangingPunct="1"/>
            <a:r>
              <a:rPr lang="en-US" altLang="zh-CN" dirty="0" smtClean="0"/>
              <a:t> </a:t>
            </a:r>
            <a:r>
              <a:rPr lang="en-US" altLang="zh-CN" sz="3200" dirty="0" smtClean="0"/>
              <a:t>Table 1   Results Of   An Animal Experiment supposed</a:t>
            </a:r>
          </a:p>
        </p:txBody>
      </p:sp>
      <p:graphicFrame>
        <p:nvGraphicFramePr>
          <p:cNvPr id="270574" name="Group 238"/>
          <p:cNvGraphicFramePr>
            <a:graphicFrameLocks noGrp="1"/>
          </p:cNvGraphicFramePr>
          <p:nvPr>
            <p:ph idx="1"/>
          </p:nvPr>
        </p:nvGraphicFramePr>
        <p:xfrm>
          <a:off x="152400" y="1752600"/>
          <a:ext cx="8991600" cy="2072640"/>
        </p:xfrm>
        <a:graphic>
          <a:graphicData uri="http://schemas.openxmlformats.org/drawingml/2006/table">
            <a:tbl>
              <a:tblPr/>
              <a:tblGrid>
                <a:gridCol w="2889250"/>
                <a:gridCol w="1646238"/>
                <a:gridCol w="2232025"/>
                <a:gridCol w="2224087"/>
              </a:tblGrid>
              <a:tr h="350838">
                <a:tc>
                  <a:txBody>
                    <a:bodyPr/>
                    <a:lstStyle/>
                    <a:p>
                      <a:pPr marL="914400" marR="0" lvl="2"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dirty="0" smtClean="0">
                          <a:ln>
                            <a:noFill/>
                          </a:ln>
                          <a:solidFill>
                            <a:schemeClr val="accent2"/>
                          </a:solidFill>
                          <a:effectLst/>
                          <a:latin typeface="Times New Roman" pitchFamily="18" charset="0"/>
                          <a:ea typeface="宋体" pitchFamily="2" charset="-122"/>
                        </a:rPr>
                        <a:t>Treatment</a:t>
                      </a:r>
                    </a:p>
                  </a:txBody>
                  <a:tcPr horzOverflow="overflow">
                    <a:lnL cap="flat">
                      <a:noFill/>
                    </a:lnL>
                    <a:lnR>
                      <a:noFill/>
                    </a:lnR>
                    <a:lnT w="38100" cap="flat" cmpd="sng" algn="ctr">
                      <a:solidFill>
                        <a:srgbClr val="CC99FF"/>
                      </a:solidFill>
                      <a:prstDash val="solid"/>
                      <a:round/>
                      <a:headEnd type="none" w="med" len="med"/>
                      <a:tailEnd type="none" w="med" len="med"/>
                    </a:lnT>
                    <a:lnB w="28575"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1" i="0" u="none" strike="noStrike" cap="none" normalizeH="0" baseline="0" smtClean="0">
                          <a:ln>
                            <a:noFill/>
                          </a:ln>
                          <a:solidFill>
                            <a:schemeClr val="accent2"/>
                          </a:solidFill>
                          <a:effectLst/>
                          <a:latin typeface="Arial" charset="0"/>
                          <a:ea typeface="宋体" pitchFamily="2" charset="-122"/>
                        </a:rPr>
                        <a:t> Die</a:t>
                      </a:r>
                    </a:p>
                  </a:txBody>
                  <a:tcPr horzOverflow="overflow">
                    <a:lnL>
                      <a:noFill/>
                    </a:lnL>
                    <a:lnR>
                      <a:noFill/>
                    </a:lnR>
                    <a:lnT w="38100" cap="flat" cmpd="sng" algn="ctr">
                      <a:solidFill>
                        <a:srgbClr val="CC99FF"/>
                      </a:solidFill>
                      <a:prstDash val="solid"/>
                      <a:round/>
                      <a:headEnd type="none" w="med" len="med"/>
                      <a:tailEnd type="none" w="med" len="med"/>
                    </a:lnT>
                    <a:lnB w="28575"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1" i="0" u="none" strike="noStrike" cap="none" normalizeH="0" baseline="0" smtClean="0">
                          <a:ln>
                            <a:noFill/>
                          </a:ln>
                          <a:solidFill>
                            <a:schemeClr val="accent2"/>
                          </a:solidFill>
                          <a:effectLst/>
                          <a:latin typeface="Arial" charset="0"/>
                          <a:ea typeface="宋体" pitchFamily="2" charset="-122"/>
                        </a:rPr>
                        <a:t>Survive</a:t>
                      </a:r>
                    </a:p>
                  </a:txBody>
                  <a:tcPr horzOverflow="overflow">
                    <a:lnL>
                      <a:noFill/>
                    </a:lnL>
                    <a:lnR>
                      <a:noFill/>
                    </a:lnR>
                    <a:lnT w="38100" cap="flat" cmpd="sng" algn="ctr">
                      <a:solidFill>
                        <a:srgbClr val="CC99FF"/>
                      </a:solidFill>
                      <a:prstDash val="solid"/>
                      <a:round/>
                      <a:headEnd type="none" w="med" len="med"/>
                      <a:tailEnd type="none" w="med" len="med"/>
                    </a:lnT>
                    <a:lnB w="28575"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1" i="0" u="none" strike="noStrike" cap="none" normalizeH="0" baseline="0" smtClean="0">
                          <a:ln>
                            <a:noFill/>
                          </a:ln>
                          <a:solidFill>
                            <a:schemeClr val="accent2"/>
                          </a:solidFill>
                          <a:effectLst/>
                          <a:latin typeface="Arial" charset="0"/>
                          <a:ea typeface="宋体" pitchFamily="2" charset="-122"/>
                        </a:rPr>
                        <a:t>Total</a:t>
                      </a:r>
                    </a:p>
                  </a:txBody>
                  <a:tcPr horzOverflow="overflow">
                    <a:lnL>
                      <a:noFill/>
                    </a:lnL>
                    <a:lnR cap="flat">
                      <a:noFill/>
                    </a:lnR>
                    <a:lnT w="38100" cap="flat" cmpd="sng" algn="ctr">
                      <a:solidFill>
                        <a:srgbClr val="CC99FF"/>
                      </a:solidFill>
                      <a:prstDash val="solid"/>
                      <a:round/>
                      <a:headEnd type="none" w="med" len="med"/>
                      <a:tailEnd type="none" w="med" len="med"/>
                    </a:lnT>
                    <a:lnB w="28575" cap="flat" cmpd="sng" algn="ctr">
                      <a:solidFill>
                        <a:srgbClr val="CC99FF"/>
                      </a:solidFill>
                      <a:prstDash val="solid"/>
                      <a:round/>
                      <a:headEnd type="none" w="med" len="med"/>
                      <a:tailEnd type="none" w="med" len="med"/>
                    </a:lnB>
                    <a:lnTlToBr>
                      <a:noFill/>
                    </a:lnTlToBr>
                    <a:lnBlToTr>
                      <a:noFill/>
                    </a:lnBlToTr>
                    <a:noFill/>
                  </a:tcPr>
                </a:tc>
              </a:tr>
              <a:tr h="477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Drug </a:t>
                      </a:r>
                    </a:p>
                  </a:txBody>
                  <a:tcPr horzOverflow="overflow">
                    <a:lnL cap="flat">
                      <a:noFill/>
                    </a:lnL>
                    <a:lnR>
                      <a:noFill/>
                    </a:lnR>
                    <a:lnT w="28575" cap="flat" cmpd="sng" algn="ctr">
                      <a:solidFill>
                        <a:srgbClr val="CC99FF"/>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dirty="0" smtClean="0">
                          <a:ln>
                            <a:noFill/>
                          </a:ln>
                          <a:solidFill>
                            <a:schemeClr val="accent2"/>
                          </a:solidFill>
                          <a:effectLst/>
                          <a:latin typeface="Arial" charset="0"/>
                          <a:ea typeface="宋体" pitchFamily="2" charset="-122"/>
                        </a:rPr>
                        <a:t>0</a:t>
                      </a:r>
                    </a:p>
                  </a:txBody>
                  <a:tcPr horzOverflow="overflow">
                    <a:lnL>
                      <a:noFill/>
                    </a:lnL>
                    <a:lnR>
                      <a:noFill/>
                    </a:lnR>
                    <a:lnT w="28575" cap="flat" cmpd="sng" algn="ctr">
                      <a:solidFill>
                        <a:srgbClr val="CC99FF"/>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a:noFill/>
                    </a:lnR>
                    <a:lnT w="28575" cap="flat" cmpd="sng" algn="ctr">
                      <a:solidFill>
                        <a:srgbClr val="CC99FF"/>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cap="flat">
                      <a:noFill/>
                    </a:lnR>
                    <a:lnT w="28575" cap="flat" cmpd="sng" algn="ctr">
                      <a:solidFill>
                        <a:srgbClr val="CC99FF"/>
                      </a:solidFill>
                      <a:prstDash val="solid"/>
                      <a:round/>
                      <a:headEnd type="none" w="med" len="med"/>
                      <a:tailEnd type="none" w="med" len="med"/>
                    </a:lnT>
                    <a:lnB>
                      <a:noFill/>
                    </a:lnB>
                    <a:lnTlToBr>
                      <a:noFill/>
                    </a:lnTlToBr>
                    <a:lnBlToTr>
                      <a:noFill/>
                    </a:lnBlToTr>
                    <a:noFill/>
                  </a:tcPr>
                </a:tc>
              </a:tr>
              <a:tr h="479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No drug</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0</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Total</a:t>
                      </a:r>
                    </a:p>
                  </a:txBody>
                  <a:tcPr horzOverflow="overflow">
                    <a:lnL cap="flat">
                      <a:noFill/>
                    </a:lnL>
                    <a:lnR>
                      <a:noFill/>
                    </a:lnR>
                    <a:lnT>
                      <a:noFill/>
                    </a:lnT>
                    <a:lnB w="38100"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50</a:t>
                      </a:r>
                    </a:p>
                  </a:txBody>
                  <a:tcPr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CC99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800" b="1" i="0" u="none" strike="noStrike" cap="none" normalizeH="0" baseline="0" smtClean="0">
                          <a:ln>
                            <a:noFill/>
                          </a:ln>
                          <a:solidFill>
                            <a:schemeClr val="accent2"/>
                          </a:solidFill>
                          <a:effectLst/>
                          <a:latin typeface="Arial" charset="0"/>
                          <a:ea typeface="宋体" pitchFamily="2" charset="-122"/>
                        </a:rPr>
                        <a:t>100</a:t>
                      </a:r>
                    </a:p>
                  </a:txBody>
                  <a:tcPr horzOverflow="overflow">
                    <a:lnL>
                      <a:noFill/>
                    </a:lnL>
                    <a:lnR cap="flat">
                      <a:noFill/>
                    </a:lnR>
                    <a:lnT w="12700" cap="flat" cmpd="sng" algn="ctr">
                      <a:solidFill>
                        <a:schemeClr val="tx1"/>
                      </a:solidFill>
                      <a:prstDash val="solid"/>
                      <a:round/>
                      <a:headEnd type="none" w="med" len="med"/>
                      <a:tailEnd type="none" w="med" len="med"/>
                    </a:lnT>
                    <a:lnB w="38100" cap="flat" cmpd="sng" algn="ctr">
                      <a:solidFill>
                        <a:srgbClr val="CC99FF"/>
                      </a:solidFill>
                      <a:prstDash val="solid"/>
                      <a:round/>
                      <a:headEnd type="none" w="med" len="med"/>
                      <a:tailEnd type="none" w="med" len="med"/>
                    </a:lnB>
                    <a:lnTlToBr>
                      <a:noFill/>
                    </a:lnTlToBr>
                    <a:lnBlToTr>
                      <a:noFill/>
                    </a:lnBlToTr>
                    <a:noFill/>
                  </a:tcPr>
                </a:tc>
              </a:tr>
            </a:tbl>
          </a:graphicData>
        </a:graphic>
      </p:graphicFrame>
      <p:sp>
        <p:nvSpPr>
          <p:cNvPr id="51224" name="Rectangle 226"/>
          <p:cNvSpPr>
            <a:spLocks noChangeArrowheads="1"/>
          </p:cNvSpPr>
          <p:nvPr/>
        </p:nvSpPr>
        <p:spPr bwMode="auto">
          <a:xfrm>
            <a:off x="539750" y="4076700"/>
            <a:ext cx="7772400" cy="2209800"/>
          </a:xfrm>
          <a:prstGeom prst="rect">
            <a:avLst/>
          </a:prstGeom>
          <a:noFill/>
          <a:ln w="9525">
            <a:noFill/>
            <a:miter lim="800000"/>
            <a:headEnd/>
            <a:tailEnd/>
          </a:ln>
        </p:spPr>
        <p:txBody>
          <a:bodyPr/>
          <a:lstStyle/>
          <a:p>
            <a:pPr marL="342900" indent="-342900">
              <a:spcBef>
                <a:spcPct val="20000"/>
              </a:spcBef>
              <a:buFontTx/>
              <a:buChar char="•"/>
            </a:pPr>
            <a:r>
              <a:rPr lang="en-US" altLang="zh-CN" sz="3200">
                <a:latin typeface="Arial" charset="0"/>
              </a:rPr>
              <a:t>Half of rats infected by disease organism are given a dose of drug, and half placebo</a:t>
            </a:r>
          </a:p>
          <a:p>
            <a:pPr marL="342900" indent="-342900">
              <a:spcBef>
                <a:spcPct val="20000"/>
              </a:spcBef>
              <a:buFontTx/>
              <a:buChar char="•"/>
            </a:pPr>
            <a:r>
              <a:rPr lang="en-US" altLang="zh-CN" sz="3200">
                <a:latin typeface="Arial" charset="0"/>
              </a:rPr>
              <a:t>How can one  be objective and make decision in the face of uncertainty?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灯片编号占位符 5"/>
          <p:cNvSpPr>
            <a:spLocks noGrp="1"/>
          </p:cNvSpPr>
          <p:nvPr>
            <p:ph type="sldNum" sz="quarter" idx="12"/>
          </p:nvPr>
        </p:nvSpPr>
        <p:spPr>
          <a:noFill/>
        </p:spPr>
        <p:txBody>
          <a:bodyPr/>
          <a:lstStyle/>
          <a:p>
            <a:fld id="{23BCC1FC-8BAD-4F7B-8BDE-96CF850617C0}" type="slidenum">
              <a:rPr lang="en-US" altLang="zh-CN" smtClean="0">
                <a:ea typeface="宋体" charset="-122"/>
              </a:rPr>
              <a:pPr/>
              <a:t>2</a:t>
            </a:fld>
            <a:endParaRPr lang="en-US" altLang="zh-CN" smtClean="0">
              <a:ea typeface="宋体" charset="-122"/>
            </a:endParaRPr>
          </a:p>
        </p:txBody>
      </p:sp>
      <p:sp>
        <p:nvSpPr>
          <p:cNvPr id="20482" name="Rectangle 2"/>
          <p:cNvSpPr>
            <a:spLocks noGrp="1" noChangeArrowheads="1"/>
          </p:cNvSpPr>
          <p:nvPr>
            <p:ph type="title"/>
          </p:nvPr>
        </p:nvSpPr>
        <p:spPr/>
        <p:txBody>
          <a:bodyPr/>
          <a:lstStyle/>
          <a:p>
            <a:pPr eaLnBrk="1" hangingPunct="1"/>
            <a:r>
              <a:rPr lang="en-US" altLang="zh-CN" dirty="0" smtClean="0"/>
              <a:t>Syllabus(2013)</a:t>
            </a:r>
          </a:p>
        </p:txBody>
      </p:sp>
      <p:sp>
        <p:nvSpPr>
          <p:cNvPr id="20483" name="Rectangle 3"/>
          <p:cNvSpPr>
            <a:spLocks noGrp="1" noChangeArrowheads="1"/>
          </p:cNvSpPr>
          <p:nvPr>
            <p:ph type="body" idx="1"/>
          </p:nvPr>
        </p:nvSpPr>
        <p:spPr>
          <a:xfrm>
            <a:off x="683568" y="2060848"/>
            <a:ext cx="7772400" cy="2679700"/>
          </a:xfrm>
        </p:spPr>
        <p:txBody>
          <a:bodyPr/>
          <a:lstStyle/>
          <a:p>
            <a:pPr eaLnBrk="1" hangingPunct="1"/>
            <a:r>
              <a:rPr lang="en-US" altLang="zh-CN" dirty="0" smtClean="0"/>
              <a:t>11 lectures, W3-14,Tuesday3-5,</a:t>
            </a:r>
          </a:p>
          <a:p>
            <a:pPr eaLnBrk="1" hangingPunct="1"/>
            <a:r>
              <a:rPr lang="en-US" altLang="zh-CN" dirty="0" smtClean="0"/>
              <a:t>computer Lab.W10-20, Tuesday6-8,central computer lab(Floor4)</a:t>
            </a:r>
          </a:p>
          <a:p>
            <a:pPr eaLnBrk="1" hangingPunct="1"/>
            <a:r>
              <a:rPr lang="en-US" altLang="zh-CN" dirty="0" smtClean="0"/>
              <a:t>Assessment: 60% from quiz, homework and final exam; 40% from computer lab.</a:t>
            </a:r>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endParaRPr lang="en-US" altLang="zh-CN"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灯片编号占位符 5"/>
          <p:cNvSpPr>
            <a:spLocks noGrp="1"/>
          </p:cNvSpPr>
          <p:nvPr>
            <p:ph type="sldNum" sz="quarter" idx="12"/>
          </p:nvPr>
        </p:nvSpPr>
        <p:spPr>
          <a:noFill/>
        </p:spPr>
        <p:txBody>
          <a:bodyPr/>
          <a:lstStyle/>
          <a:p>
            <a:fld id="{0EC12A3B-CB78-411F-A2CF-551B00968D26}" type="slidenum">
              <a:rPr lang="en-US" altLang="zh-CN" smtClean="0">
                <a:ea typeface="宋体" charset="-122"/>
              </a:rPr>
              <a:pPr/>
              <a:t>20</a:t>
            </a:fld>
            <a:endParaRPr lang="en-US" altLang="zh-CN" smtClean="0">
              <a:ea typeface="宋体" charset="-122"/>
            </a:endParaRPr>
          </a:p>
        </p:txBody>
      </p:sp>
      <p:sp>
        <p:nvSpPr>
          <p:cNvPr id="53250" name="Rectangle 2"/>
          <p:cNvSpPr>
            <a:spLocks noGrp="1" noChangeArrowheads="1"/>
          </p:cNvSpPr>
          <p:nvPr>
            <p:ph type="title"/>
          </p:nvPr>
        </p:nvSpPr>
        <p:spPr/>
        <p:txBody>
          <a:bodyPr/>
          <a:lstStyle/>
          <a:p>
            <a:pPr eaLnBrk="1" hangingPunct="1"/>
            <a:r>
              <a:rPr lang="en-US" altLang="zh-CN" smtClean="0"/>
              <a:t>  Medicine Journals</a:t>
            </a:r>
          </a:p>
        </p:txBody>
      </p:sp>
      <p:sp>
        <p:nvSpPr>
          <p:cNvPr id="53251" name="Rectangle 3"/>
          <p:cNvSpPr>
            <a:spLocks noGrp="1" noChangeArrowheads="1"/>
          </p:cNvSpPr>
          <p:nvPr>
            <p:ph type="body" idx="1"/>
          </p:nvPr>
        </p:nvSpPr>
        <p:spPr>
          <a:xfrm>
            <a:off x="533400" y="2133600"/>
            <a:ext cx="7772400" cy="2168525"/>
          </a:xfrm>
        </p:spPr>
        <p:txBody>
          <a:bodyPr/>
          <a:lstStyle/>
          <a:p>
            <a:pPr eaLnBrk="1" hangingPunct="1"/>
            <a:r>
              <a:rPr lang="en-US" altLang="zh-CN" dirty="0" smtClean="0"/>
              <a:t>Almost every research result needs to  be presented by numerical summary and statistics tests.</a:t>
            </a:r>
          </a:p>
          <a:p>
            <a:pPr eaLnBrk="1" hangingPunct="1"/>
            <a:r>
              <a:rPr lang="en-US" altLang="zh-CN" dirty="0" smtClean="0"/>
              <a:t>As a medical worker, you need techniques to read and understand the articles in Medicine Journals.</a:t>
            </a:r>
          </a:p>
          <a:p>
            <a:pPr eaLnBrk="1" hangingPunct="1">
              <a:buFontTx/>
              <a:buNone/>
            </a:pPr>
            <a:endParaRPr lang="en-US" altLang="zh-CN"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灯片编号占位符 5"/>
          <p:cNvSpPr>
            <a:spLocks noGrp="1"/>
          </p:cNvSpPr>
          <p:nvPr>
            <p:ph type="sldNum" sz="quarter" idx="12"/>
          </p:nvPr>
        </p:nvSpPr>
        <p:spPr>
          <a:noFill/>
        </p:spPr>
        <p:txBody>
          <a:bodyPr/>
          <a:lstStyle/>
          <a:p>
            <a:fld id="{70DC6533-2549-4228-A402-78D8E4A8265C}" type="slidenum">
              <a:rPr lang="en-US" altLang="zh-CN" smtClean="0">
                <a:ea typeface="宋体" charset="-122"/>
              </a:rPr>
              <a:pPr/>
              <a:t>21</a:t>
            </a:fld>
            <a:endParaRPr lang="en-US" altLang="zh-CN" smtClean="0">
              <a:ea typeface="宋体" charset="-122"/>
            </a:endParaRPr>
          </a:p>
        </p:txBody>
      </p:sp>
      <p:sp>
        <p:nvSpPr>
          <p:cNvPr id="55298" name="Rectangle 2"/>
          <p:cNvSpPr>
            <a:spLocks noGrp="1" noChangeArrowheads="1"/>
          </p:cNvSpPr>
          <p:nvPr>
            <p:ph type="title"/>
          </p:nvPr>
        </p:nvSpPr>
        <p:spPr>
          <a:xfrm>
            <a:off x="611560" y="476672"/>
            <a:ext cx="7772400" cy="1143000"/>
          </a:xfrm>
        </p:spPr>
        <p:txBody>
          <a:bodyPr/>
          <a:lstStyle/>
          <a:p>
            <a:pPr eaLnBrk="1" hangingPunct="1"/>
            <a:r>
              <a:rPr lang="en-US" altLang="zh-CN" dirty="0" smtClean="0"/>
              <a:t>The 3rd question</a:t>
            </a:r>
          </a:p>
        </p:txBody>
      </p:sp>
      <p:sp>
        <p:nvSpPr>
          <p:cNvPr id="55299" name="Rectangle 3"/>
          <p:cNvSpPr>
            <a:spLocks noGrp="1" noChangeArrowheads="1"/>
          </p:cNvSpPr>
          <p:nvPr>
            <p:ph type="body" idx="1"/>
          </p:nvPr>
        </p:nvSpPr>
        <p:spPr>
          <a:xfrm>
            <a:off x="611560" y="1844824"/>
            <a:ext cx="7772400" cy="1952625"/>
          </a:xfrm>
        </p:spPr>
        <p:txBody>
          <a:bodyPr/>
          <a:lstStyle/>
          <a:p>
            <a:pPr eaLnBrk="1" hangingPunct="1"/>
            <a:r>
              <a:rPr lang="en-US" altLang="zh-CN" sz="4000" dirty="0" smtClean="0"/>
              <a:t>What will we learn from medical statistics</a:t>
            </a:r>
            <a:r>
              <a:rPr lang="en-US" altLang="zh-CN" dirty="0" smtClean="0"/>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灯片编号占位符 5"/>
          <p:cNvSpPr>
            <a:spLocks noGrp="1"/>
          </p:cNvSpPr>
          <p:nvPr>
            <p:ph type="sldNum" sz="quarter" idx="12"/>
          </p:nvPr>
        </p:nvSpPr>
        <p:spPr>
          <a:noFill/>
        </p:spPr>
        <p:txBody>
          <a:bodyPr/>
          <a:lstStyle/>
          <a:p>
            <a:fld id="{967A11CF-7ED7-43CE-8430-3B92A0B61FC4}" type="slidenum">
              <a:rPr lang="en-US" altLang="zh-CN" smtClean="0">
                <a:ea typeface="宋体" charset="-122"/>
              </a:rPr>
              <a:pPr/>
              <a:t>22</a:t>
            </a:fld>
            <a:endParaRPr lang="en-US" altLang="zh-CN" smtClean="0">
              <a:ea typeface="宋体" charset="-122"/>
            </a:endParaRPr>
          </a:p>
        </p:txBody>
      </p:sp>
      <p:sp>
        <p:nvSpPr>
          <p:cNvPr id="57346" name="Rectangle 2"/>
          <p:cNvSpPr>
            <a:spLocks noGrp="1" noChangeArrowheads="1"/>
          </p:cNvSpPr>
          <p:nvPr>
            <p:ph type="title"/>
          </p:nvPr>
        </p:nvSpPr>
        <p:spPr>
          <a:xfrm>
            <a:off x="468313" y="330200"/>
            <a:ext cx="8135937" cy="1443038"/>
          </a:xfrm>
        </p:spPr>
        <p:txBody>
          <a:bodyPr/>
          <a:lstStyle/>
          <a:p>
            <a:pPr eaLnBrk="1" hangingPunct="1"/>
            <a:r>
              <a:rPr lang="en-US" altLang="zh-CN" sz="3600" b="1" smtClean="0">
                <a:solidFill>
                  <a:srgbClr val="0033CC"/>
                </a:solidFill>
              </a:rPr>
              <a:t>After Studying  Medical Statistics, You Will Be Able to</a:t>
            </a:r>
          </a:p>
        </p:txBody>
      </p:sp>
      <p:sp>
        <p:nvSpPr>
          <p:cNvPr id="57347" name="Rectangle 3"/>
          <p:cNvSpPr>
            <a:spLocks noGrp="1" noChangeArrowheads="1"/>
          </p:cNvSpPr>
          <p:nvPr>
            <p:ph type="body" idx="1"/>
          </p:nvPr>
        </p:nvSpPr>
        <p:spPr>
          <a:xfrm>
            <a:off x="251520" y="1772816"/>
            <a:ext cx="8304212" cy="4752528"/>
          </a:xfrm>
        </p:spPr>
        <p:txBody>
          <a:bodyPr/>
          <a:lstStyle/>
          <a:p>
            <a:pPr marL="568325" indent="-568325" algn="just" defTabSz="623888" eaLnBrk="1" hangingPunct="1">
              <a:spcBef>
                <a:spcPct val="80000"/>
              </a:spcBef>
              <a:buFont typeface="Wingdings" pitchFamily="2" charset="2"/>
              <a:buChar char="§"/>
            </a:pPr>
            <a:r>
              <a:rPr lang="en-US" altLang="zh-CN" sz="2400" dirty="0" smtClean="0"/>
              <a:t>Understand basic procedure of medical research like an experiment, clinical trial, survey </a:t>
            </a:r>
          </a:p>
          <a:p>
            <a:pPr marL="568325" indent="-568325" algn="just" defTabSz="623888" eaLnBrk="1" hangingPunct="1">
              <a:spcBef>
                <a:spcPct val="80000"/>
              </a:spcBef>
              <a:buFont typeface="Wingdings" pitchFamily="2" charset="2"/>
              <a:buChar char="§"/>
            </a:pPr>
            <a:r>
              <a:rPr lang="en-US" altLang="zh-CN" sz="2400" dirty="0" smtClean="0"/>
              <a:t>BASIC STATISTICAL  TECHNIQUE</a:t>
            </a:r>
          </a:p>
          <a:p>
            <a:pPr marL="1190625" lvl="1" indent="-47625" algn="just" defTabSz="623888" eaLnBrk="1" hangingPunct="1">
              <a:spcBef>
                <a:spcPct val="80000"/>
              </a:spcBef>
              <a:buFont typeface="Wingdings" pitchFamily="2" charset="2"/>
              <a:buChar char="§"/>
            </a:pPr>
            <a:r>
              <a:rPr lang="en-US" altLang="zh-CN" sz="2000" dirty="0" smtClean="0"/>
              <a:t>Summarize-tables &amp; graphs</a:t>
            </a:r>
          </a:p>
          <a:p>
            <a:pPr marL="1190625" lvl="1" indent="-47625" algn="just" defTabSz="623888" eaLnBrk="1" hangingPunct="1">
              <a:spcBef>
                <a:spcPct val="80000"/>
              </a:spcBef>
              <a:buFont typeface="Wingdings" pitchFamily="2" charset="2"/>
              <a:buChar char="§"/>
            </a:pPr>
            <a:r>
              <a:rPr lang="en-US" altLang="zh-CN" sz="2000" dirty="0" smtClean="0"/>
              <a:t> Analyzing-classify, comparing &amp; correlated</a:t>
            </a:r>
          </a:p>
          <a:p>
            <a:pPr marL="1190625" lvl="1" indent="-47625" algn="just" defTabSz="623888" eaLnBrk="1" hangingPunct="1">
              <a:spcBef>
                <a:spcPct val="80000"/>
              </a:spcBef>
              <a:buFont typeface="Wingdings" pitchFamily="2" charset="2"/>
              <a:buChar char="§"/>
            </a:pPr>
            <a:r>
              <a:rPr lang="en-US" altLang="zh-CN" sz="2000" dirty="0" smtClean="0"/>
              <a:t>  Interpreting-how and why?</a:t>
            </a:r>
          </a:p>
          <a:p>
            <a:pPr marL="1190625" lvl="1" indent="-47625" algn="just" defTabSz="623888" eaLnBrk="1" hangingPunct="1">
              <a:spcBef>
                <a:spcPct val="80000"/>
              </a:spcBef>
              <a:buFont typeface="Wingdings" pitchFamily="2" charset="2"/>
              <a:buChar char="§"/>
            </a:pPr>
            <a:r>
              <a:rPr lang="en-US" altLang="zh-CN" sz="2000" dirty="0" smtClean="0"/>
              <a:t>  Presenting   - papers published on medical Journals</a:t>
            </a:r>
          </a:p>
          <a:p>
            <a:pPr marL="568325" indent="-568325" algn="just" defTabSz="623888" eaLnBrk="1" hangingPunct="1">
              <a:spcBef>
                <a:spcPct val="80000"/>
              </a:spcBef>
              <a:buFont typeface="Wingdings" pitchFamily="2" charset="2"/>
              <a:buChar char="§"/>
            </a:pPr>
            <a:r>
              <a:rPr lang="en-US" altLang="zh-CN" sz="2400" u="sng" dirty="0" smtClean="0"/>
              <a:t>Thinking in Statistics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灯片编号占位符 5"/>
          <p:cNvSpPr>
            <a:spLocks noGrp="1"/>
          </p:cNvSpPr>
          <p:nvPr>
            <p:ph type="sldNum" sz="quarter" idx="12"/>
          </p:nvPr>
        </p:nvSpPr>
        <p:spPr>
          <a:noFill/>
        </p:spPr>
        <p:txBody>
          <a:bodyPr/>
          <a:lstStyle/>
          <a:p>
            <a:fld id="{6EFBAE7C-B67B-43EB-91B8-83B96E94DB54}" type="slidenum">
              <a:rPr lang="en-US" altLang="zh-CN" smtClean="0">
                <a:ea typeface="宋体" charset="-122"/>
              </a:rPr>
              <a:pPr/>
              <a:t>23</a:t>
            </a:fld>
            <a:endParaRPr lang="en-US" altLang="zh-CN" smtClean="0">
              <a:ea typeface="宋体" charset="-122"/>
            </a:endParaRPr>
          </a:p>
        </p:txBody>
      </p:sp>
      <p:sp>
        <p:nvSpPr>
          <p:cNvPr id="59394" name="Rectangle 2"/>
          <p:cNvSpPr>
            <a:spLocks noGrp="1" noChangeArrowheads="1"/>
          </p:cNvSpPr>
          <p:nvPr>
            <p:ph type="title"/>
          </p:nvPr>
        </p:nvSpPr>
        <p:spPr>
          <a:xfrm>
            <a:off x="685800" y="620713"/>
            <a:ext cx="7772400" cy="1131887"/>
          </a:xfrm>
        </p:spPr>
        <p:txBody>
          <a:bodyPr/>
          <a:lstStyle/>
          <a:p>
            <a:pPr eaLnBrk="1" hangingPunct="1"/>
            <a:r>
              <a:rPr lang="en-US" altLang="zh-CN" dirty="0" smtClean="0"/>
              <a:t>As A Common Citizen</a:t>
            </a:r>
          </a:p>
        </p:txBody>
      </p:sp>
      <p:sp>
        <p:nvSpPr>
          <p:cNvPr id="59395" name="Rectangle 3"/>
          <p:cNvSpPr>
            <a:spLocks noGrp="1" noChangeArrowheads="1"/>
          </p:cNvSpPr>
          <p:nvPr>
            <p:ph type="body" idx="1"/>
          </p:nvPr>
        </p:nvSpPr>
        <p:spPr>
          <a:xfrm>
            <a:off x="539552" y="1844825"/>
            <a:ext cx="7772400" cy="2160240"/>
          </a:xfrm>
        </p:spPr>
        <p:txBody>
          <a:bodyPr/>
          <a:lstStyle/>
          <a:p>
            <a:pPr eaLnBrk="1" hangingPunct="1"/>
            <a:r>
              <a:rPr lang="en-US" altLang="zh-CN" dirty="0" smtClean="0"/>
              <a:t>Statistical thinking will one day be as necessary for efficient citizenship as the ability to read and write. </a:t>
            </a:r>
          </a:p>
          <a:p>
            <a:pPr eaLnBrk="1" hangingPunct="1">
              <a:buFontTx/>
              <a:buNone/>
            </a:pPr>
            <a:r>
              <a:rPr lang="en-US" altLang="zh-CN" dirty="0" smtClean="0"/>
              <a:t>                                            </a:t>
            </a:r>
            <a:r>
              <a:rPr lang="en-US" altLang="zh-CN" dirty="0" err="1" smtClean="0"/>
              <a:t>H.G.Wells</a:t>
            </a:r>
            <a:endParaRPr lang="en-US" altLang="zh-CN"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1" name="灯片编号占位符 5"/>
          <p:cNvSpPr>
            <a:spLocks noGrp="1"/>
          </p:cNvSpPr>
          <p:nvPr>
            <p:ph type="sldNum" sz="quarter" idx="12"/>
          </p:nvPr>
        </p:nvSpPr>
        <p:spPr>
          <a:noFill/>
        </p:spPr>
        <p:txBody>
          <a:bodyPr/>
          <a:lstStyle/>
          <a:p>
            <a:fld id="{2074957F-A038-4D76-B944-D9564C70E974}" type="slidenum">
              <a:rPr lang="en-US" altLang="zh-CN" smtClean="0">
                <a:ea typeface="宋体" charset="-122"/>
              </a:rPr>
              <a:pPr/>
              <a:t>24</a:t>
            </a:fld>
            <a:endParaRPr lang="en-US" altLang="zh-CN" smtClean="0">
              <a:ea typeface="宋体" charset="-122"/>
            </a:endParaRPr>
          </a:p>
        </p:txBody>
      </p:sp>
      <p:sp>
        <p:nvSpPr>
          <p:cNvPr id="61442" name="Rectangle 2"/>
          <p:cNvSpPr>
            <a:spLocks noChangeArrowheads="1"/>
          </p:cNvSpPr>
          <p:nvPr/>
        </p:nvSpPr>
        <p:spPr bwMode="auto">
          <a:xfrm>
            <a:off x="611188" y="3500438"/>
            <a:ext cx="8012112" cy="641350"/>
          </a:xfrm>
          <a:prstGeom prst="rect">
            <a:avLst/>
          </a:prstGeom>
          <a:noFill/>
          <a:ln w="9525">
            <a:noFill/>
            <a:miter lim="800000"/>
            <a:headEnd/>
            <a:tailEnd/>
          </a:ln>
        </p:spPr>
        <p:txBody>
          <a:bodyPr lIns="92075" tIns="46038" rIns="92075" bIns="46038">
            <a:spAutoFit/>
          </a:bodyPr>
          <a:lstStyle/>
          <a:p>
            <a:pPr marL="342900" indent="-342900" eaLnBrk="0" hangingPunct="0">
              <a:spcBef>
                <a:spcPct val="20000"/>
              </a:spcBef>
              <a:buClr>
                <a:schemeClr val="hlink"/>
              </a:buClr>
              <a:buSzPct val="50000"/>
              <a:buFont typeface="Arial" charset="0"/>
              <a:buNone/>
            </a:pPr>
            <a:r>
              <a:rPr kumimoji="0" lang="en-US" altLang="en-US" sz="3600" b="1" dirty="0">
                <a:solidFill>
                  <a:srgbClr val="0033CC"/>
                </a:solidFill>
                <a:latin typeface="Arial" charset="0"/>
              </a:rPr>
              <a:t> Inferential Statistics</a:t>
            </a:r>
            <a:r>
              <a:rPr kumimoji="0" lang="en-US" altLang="en-US" sz="3600" dirty="0">
                <a:solidFill>
                  <a:srgbClr val="006666"/>
                </a:solidFill>
                <a:latin typeface="Arial" charset="0"/>
              </a:rPr>
              <a:t> </a:t>
            </a:r>
            <a:endParaRPr kumimoji="0" lang="en-US" altLang="en-US" sz="3600" b="1" i="1" dirty="0">
              <a:latin typeface="Arial" charset="0"/>
            </a:endParaRPr>
          </a:p>
        </p:txBody>
      </p:sp>
      <p:sp>
        <p:nvSpPr>
          <p:cNvPr id="61443" name="Rectangle 3"/>
          <p:cNvSpPr>
            <a:spLocks noGrp="1" noChangeArrowheads="1"/>
          </p:cNvSpPr>
          <p:nvPr>
            <p:ph type="title"/>
          </p:nvPr>
        </p:nvSpPr>
        <p:spPr>
          <a:xfrm>
            <a:off x="457200" y="381000"/>
            <a:ext cx="8204200" cy="857250"/>
          </a:xfrm>
        </p:spPr>
        <p:txBody>
          <a:bodyPr lIns="92075" tIns="46038" rIns="92075" bIns="46038"/>
          <a:lstStyle/>
          <a:p>
            <a:pPr>
              <a:lnSpc>
                <a:spcPct val="70000"/>
              </a:lnSpc>
            </a:pPr>
            <a:r>
              <a:rPr lang="en-US" altLang="en-US" smtClean="0"/>
              <a:t>2 Branches of Statistics</a:t>
            </a:r>
            <a:endParaRPr lang="en-US" altLang="en-US" sz="4200" b="1" smtClean="0">
              <a:solidFill>
                <a:schemeClr val="tx1"/>
              </a:solidFill>
            </a:endParaRPr>
          </a:p>
        </p:txBody>
      </p:sp>
      <p:sp>
        <p:nvSpPr>
          <p:cNvPr id="61444" name="Rectangle 4"/>
          <p:cNvSpPr>
            <a:spLocks noGrp="1" noChangeArrowheads="1"/>
          </p:cNvSpPr>
          <p:nvPr>
            <p:ph type="body" idx="1"/>
          </p:nvPr>
        </p:nvSpPr>
        <p:spPr>
          <a:xfrm>
            <a:off x="467544" y="1484784"/>
            <a:ext cx="5867400" cy="762000"/>
          </a:xfrm>
        </p:spPr>
        <p:txBody>
          <a:bodyPr lIns="92075" tIns="46038" rIns="92075" bIns="46038"/>
          <a:lstStyle/>
          <a:p>
            <a:pPr>
              <a:buFontTx/>
              <a:buNone/>
            </a:pPr>
            <a:r>
              <a:rPr lang="en-US" altLang="en-US" sz="3600" b="1" dirty="0" smtClean="0">
                <a:solidFill>
                  <a:srgbClr val="0033CC"/>
                </a:solidFill>
              </a:rPr>
              <a:t> Descriptive Statistics</a:t>
            </a:r>
            <a:r>
              <a:rPr lang="en-US" altLang="en-US" sz="3600" dirty="0" smtClean="0"/>
              <a:t> </a:t>
            </a:r>
          </a:p>
        </p:txBody>
      </p:sp>
      <p:sp>
        <p:nvSpPr>
          <p:cNvPr id="61445" name="Text Box 5"/>
          <p:cNvSpPr txBox="1">
            <a:spLocks noChangeArrowheads="1"/>
          </p:cNvSpPr>
          <p:nvPr/>
        </p:nvSpPr>
        <p:spPr bwMode="auto">
          <a:xfrm>
            <a:off x="611560" y="2348880"/>
            <a:ext cx="7940675" cy="946150"/>
          </a:xfrm>
          <a:prstGeom prst="rect">
            <a:avLst/>
          </a:prstGeom>
          <a:noFill/>
          <a:ln w="12700">
            <a:noFill/>
            <a:miter lim="800000"/>
            <a:headEnd type="none" w="sm" len="sm"/>
            <a:tailEnd type="none" w="sm" len="sm"/>
          </a:ln>
        </p:spPr>
        <p:txBody>
          <a:bodyPr>
            <a:spAutoFit/>
          </a:bodyPr>
          <a:lstStyle/>
          <a:p>
            <a:pPr eaLnBrk="0" hangingPunct="0"/>
            <a:r>
              <a:rPr kumimoji="0" lang="en-US" altLang="en-US" sz="2800" dirty="0">
                <a:solidFill>
                  <a:srgbClr val="010000"/>
                </a:solidFill>
                <a:latin typeface="Arial" charset="0"/>
              </a:rPr>
              <a:t>Involves organizing, summarizing, and displaying data.</a:t>
            </a:r>
          </a:p>
        </p:txBody>
      </p:sp>
      <p:sp>
        <p:nvSpPr>
          <p:cNvPr id="61446" name="Text Box 6"/>
          <p:cNvSpPr txBox="1">
            <a:spLocks noChangeArrowheads="1"/>
          </p:cNvSpPr>
          <p:nvPr/>
        </p:nvSpPr>
        <p:spPr bwMode="auto">
          <a:xfrm>
            <a:off x="685800" y="4267200"/>
            <a:ext cx="7712075" cy="946150"/>
          </a:xfrm>
          <a:prstGeom prst="rect">
            <a:avLst/>
          </a:prstGeom>
          <a:noFill/>
          <a:ln w="12700">
            <a:noFill/>
            <a:miter lim="800000"/>
            <a:headEnd type="none" w="sm" len="sm"/>
            <a:tailEnd type="none" w="sm" len="sm"/>
          </a:ln>
        </p:spPr>
        <p:txBody>
          <a:bodyPr>
            <a:spAutoFit/>
          </a:bodyPr>
          <a:lstStyle/>
          <a:p>
            <a:pPr eaLnBrk="0" hangingPunct="0">
              <a:spcBef>
                <a:spcPct val="20000"/>
              </a:spcBef>
              <a:buClr>
                <a:schemeClr val="hlink"/>
              </a:buClr>
              <a:buSzPct val="50000"/>
              <a:buFont typeface="Arial" charset="0"/>
              <a:buNone/>
            </a:pPr>
            <a:r>
              <a:rPr kumimoji="0" lang="en-US" altLang="en-US" sz="2800">
                <a:solidFill>
                  <a:srgbClr val="010000"/>
                </a:solidFill>
                <a:latin typeface="Arial" charset="0"/>
              </a:rPr>
              <a:t>Involves using sample data</a:t>
            </a:r>
            <a:r>
              <a:rPr kumimoji="0" lang="en-US" altLang="en-US" sz="2800" b="1">
                <a:solidFill>
                  <a:srgbClr val="010000"/>
                </a:solidFill>
                <a:latin typeface="Arial" charset="0"/>
              </a:rPr>
              <a:t> </a:t>
            </a:r>
            <a:r>
              <a:rPr kumimoji="0" lang="en-US" altLang="en-US" sz="2800">
                <a:solidFill>
                  <a:srgbClr val="010000"/>
                </a:solidFill>
                <a:latin typeface="Arial" charset="0"/>
              </a:rPr>
              <a:t>to draw conclusions  about a population.</a:t>
            </a:r>
          </a:p>
        </p:txBody>
      </p:sp>
      <p:grpSp>
        <p:nvGrpSpPr>
          <p:cNvPr id="267271" name="Group 7"/>
          <p:cNvGrpSpPr>
            <a:grpSpLocks/>
          </p:cNvGrpSpPr>
          <p:nvPr/>
        </p:nvGrpSpPr>
        <p:grpSpPr bwMode="auto">
          <a:xfrm>
            <a:off x="6096000" y="2514600"/>
            <a:ext cx="1219200" cy="1219200"/>
            <a:chOff x="3054" y="2125"/>
            <a:chExt cx="550" cy="712"/>
          </a:xfrm>
        </p:grpSpPr>
        <p:sp>
          <p:nvSpPr>
            <p:cNvPr id="61449" name="Rectangle 8"/>
            <p:cNvSpPr>
              <a:spLocks noChangeArrowheads="1"/>
            </p:cNvSpPr>
            <p:nvPr/>
          </p:nvSpPr>
          <p:spPr bwMode="auto">
            <a:xfrm rot="600000">
              <a:off x="3054" y="2125"/>
              <a:ext cx="550" cy="712"/>
            </a:xfrm>
            <a:prstGeom prst="rect">
              <a:avLst/>
            </a:prstGeom>
            <a:solidFill>
              <a:srgbClr val="FFE5B7"/>
            </a:solidFill>
            <a:ln w="12700">
              <a:solidFill>
                <a:schemeClr val="hlink"/>
              </a:solidFill>
              <a:miter lim="800000"/>
              <a:headEnd/>
              <a:tailEnd/>
            </a:ln>
          </p:spPr>
          <p:txBody>
            <a:bodyPr wrap="none" anchor="ctr"/>
            <a:lstStyle/>
            <a:p>
              <a:pPr algn="ctr"/>
              <a:endParaRPr lang="zh-CN" altLang="en-US"/>
            </a:p>
          </p:txBody>
        </p:sp>
        <p:grpSp>
          <p:nvGrpSpPr>
            <p:cNvPr id="61450" name="Group 9"/>
            <p:cNvGrpSpPr>
              <a:grpSpLocks/>
            </p:cNvGrpSpPr>
            <p:nvPr/>
          </p:nvGrpSpPr>
          <p:grpSpPr bwMode="auto">
            <a:xfrm>
              <a:off x="3129" y="2240"/>
              <a:ext cx="442" cy="407"/>
              <a:chOff x="3129" y="2240"/>
              <a:chExt cx="442" cy="407"/>
            </a:xfrm>
          </p:grpSpPr>
          <p:sp>
            <p:nvSpPr>
              <p:cNvPr id="61451" name="Freeform 10"/>
              <p:cNvSpPr>
                <a:spLocks/>
              </p:cNvSpPr>
              <p:nvPr/>
            </p:nvSpPr>
            <p:spPr bwMode="auto">
              <a:xfrm>
                <a:off x="3391" y="2487"/>
                <a:ext cx="180" cy="160"/>
              </a:xfrm>
              <a:custGeom>
                <a:avLst/>
                <a:gdLst>
                  <a:gd name="T0" fmla="*/ 0 w 180"/>
                  <a:gd name="T1" fmla="*/ 0 h 160"/>
                  <a:gd name="T2" fmla="*/ 92 w 180"/>
                  <a:gd name="T3" fmla="*/ 159 h 160"/>
                  <a:gd name="T4" fmla="*/ 107 w 180"/>
                  <a:gd name="T5" fmla="*/ 149 h 160"/>
                  <a:gd name="T6" fmla="*/ 122 w 180"/>
                  <a:gd name="T7" fmla="*/ 138 h 160"/>
                  <a:gd name="T8" fmla="*/ 135 w 180"/>
                  <a:gd name="T9" fmla="*/ 126 h 160"/>
                  <a:gd name="T10" fmla="*/ 146 w 180"/>
                  <a:gd name="T11" fmla="*/ 112 h 160"/>
                  <a:gd name="T12" fmla="*/ 158 w 180"/>
                  <a:gd name="T13" fmla="*/ 97 h 160"/>
                  <a:gd name="T14" fmla="*/ 166 w 180"/>
                  <a:gd name="T15" fmla="*/ 82 h 160"/>
                  <a:gd name="T16" fmla="*/ 173 w 180"/>
                  <a:gd name="T17" fmla="*/ 64 h 160"/>
                  <a:gd name="T18" fmla="*/ 179 w 180"/>
                  <a:gd name="T19" fmla="*/ 47 h 160"/>
                  <a:gd name="T20" fmla="*/ 0 w 180"/>
                  <a:gd name="T21" fmla="*/ 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0"/>
                  <a:gd name="T34" fmla="*/ 0 h 160"/>
                  <a:gd name="T35" fmla="*/ 180 w 180"/>
                  <a:gd name="T36" fmla="*/ 160 h 1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0" h="160">
                    <a:moveTo>
                      <a:pt x="0" y="0"/>
                    </a:moveTo>
                    <a:lnTo>
                      <a:pt x="92" y="159"/>
                    </a:lnTo>
                    <a:lnTo>
                      <a:pt x="107" y="149"/>
                    </a:lnTo>
                    <a:lnTo>
                      <a:pt x="122" y="138"/>
                    </a:lnTo>
                    <a:lnTo>
                      <a:pt x="135" y="126"/>
                    </a:lnTo>
                    <a:lnTo>
                      <a:pt x="146" y="112"/>
                    </a:lnTo>
                    <a:lnTo>
                      <a:pt x="158" y="97"/>
                    </a:lnTo>
                    <a:lnTo>
                      <a:pt x="166" y="82"/>
                    </a:lnTo>
                    <a:lnTo>
                      <a:pt x="173" y="64"/>
                    </a:lnTo>
                    <a:lnTo>
                      <a:pt x="179" y="47"/>
                    </a:lnTo>
                    <a:lnTo>
                      <a:pt x="0" y="0"/>
                    </a:lnTo>
                  </a:path>
                </a:pathLst>
              </a:custGeom>
              <a:solidFill>
                <a:srgbClr val="6600FF"/>
              </a:solidFill>
              <a:ln w="9525" cap="rnd">
                <a:noFill/>
                <a:round/>
                <a:headEnd/>
                <a:tailEnd/>
              </a:ln>
            </p:spPr>
            <p:txBody>
              <a:bodyPr/>
              <a:lstStyle/>
              <a:p>
                <a:pPr algn="ctr"/>
                <a:endParaRPr lang="zh-CN" altLang="en-US"/>
              </a:p>
            </p:txBody>
          </p:sp>
          <p:sp>
            <p:nvSpPr>
              <p:cNvPr id="61452" name="Freeform 11"/>
              <p:cNvSpPr>
                <a:spLocks/>
              </p:cNvSpPr>
              <p:nvPr/>
            </p:nvSpPr>
            <p:spPr bwMode="auto">
              <a:xfrm>
                <a:off x="3314" y="2365"/>
                <a:ext cx="184" cy="107"/>
              </a:xfrm>
              <a:custGeom>
                <a:avLst/>
                <a:gdLst>
                  <a:gd name="T0" fmla="*/ 0 w 184"/>
                  <a:gd name="T1" fmla="*/ 60 h 107"/>
                  <a:gd name="T2" fmla="*/ 177 w 184"/>
                  <a:gd name="T3" fmla="*/ 106 h 107"/>
                  <a:gd name="T4" fmla="*/ 180 w 184"/>
                  <a:gd name="T5" fmla="*/ 94 h 107"/>
                  <a:gd name="T6" fmla="*/ 181 w 184"/>
                  <a:gd name="T7" fmla="*/ 83 h 107"/>
                  <a:gd name="T8" fmla="*/ 183 w 184"/>
                  <a:gd name="T9" fmla="*/ 71 h 107"/>
                  <a:gd name="T10" fmla="*/ 183 w 184"/>
                  <a:gd name="T11" fmla="*/ 60 h 107"/>
                  <a:gd name="T12" fmla="*/ 183 w 184"/>
                  <a:gd name="T13" fmla="*/ 44 h 107"/>
                  <a:gd name="T14" fmla="*/ 180 w 184"/>
                  <a:gd name="T15" fmla="*/ 28 h 107"/>
                  <a:gd name="T16" fmla="*/ 177 w 184"/>
                  <a:gd name="T17" fmla="*/ 14 h 107"/>
                  <a:gd name="T18" fmla="*/ 173 w 184"/>
                  <a:gd name="T19" fmla="*/ 0 h 107"/>
                  <a:gd name="T20" fmla="*/ 0 w 184"/>
                  <a:gd name="T21" fmla="*/ 60 h 1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4"/>
                  <a:gd name="T34" fmla="*/ 0 h 107"/>
                  <a:gd name="T35" fmla="*/ 184 w 184"/>
                  <a:gd name="T36" fmla="*/ 107 h 1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4" h="107">
                    <a:moveTo>
                      <a:pt x="0" y="60"/>
                    </a:moveTo>
                    <a:lnTo>
                      <a:pt x="177" y="106"/>
                    </a:lnTo>
                    <a:lnTo>
                      <a:pt x="180" y="94"/>
                    </a:lnTo>
                    <a:lnTo>
                      <a:pt x="181" y="83"/>
                    </a:lnTo>
                    <a:lnTo>
                      <a:pt x="183" y="71"/>
                    </a:lnTo>
                    <a:lnTo>
                      <a:pt x="183" y="60"/>
                    </a:lnTo>
                    <a:lnTo>
                      <a:pt x="183" y="44"/>
                    </a:lnTo>
                    <a:lnTo>
                      <a:pt x="180" y="28"/>
                    </a:lnTo>
                    <a:lnTo>
                      <a:pt x="177" y="14"/>
                    </a:lnTo>
                    <a:lnTo>
                      <a:pt x="173" y="0"/>
                    </a:lnTo>
                    <a:lnTo>
                      <a:pt x="0" y="60"/>
                    </a:lnTo>
                  </a:path>
                </a:pathLst>
              </a:custGeom>
              <a:solidFill>
                <a:srgbClr val="FFBF00"/>
              </a:solidFill>
              <a:ln w="9525" cap="rnd">
                <a:noFill/>
                <a:round/>
                <a:headEnd/>
                <a:tailEnd/>
              </a:ln>
            </p:spPr>
            <p:txBody>
              <a:bodyPr/>
              <a:lstStyle/>
              <a:p>
                <a:pPr algn="ctr"/>
                <a:endParaRPr lang="zh-CN" altLang="en-US"/>
              </a:p>
            </p:txBody>
          </p:sp>
          <p:sp>
            <p:nvSpPr>
              <p:cNvPr id="61453" name="Freeform 12"/>
              <p:cNvSpPr>
                <a:spLocks/>
              </p:cNvSpPr>
              <p:nvPr/>
            </p:nvSpPr>
            <p:spPr bwMode="auto">
              <a:xfrm>
                <a:off x="3314" y="2248"/>
                <a:ext cx="174" cy="178"/>
              </a:xfrm>
              <a:custGeom>
                <a:avLst/>
                <a:gdLst>
                  <a:gd name="T0" fmla="*/ 0 w 174"/>
                  <a:gd name="T1" fmla="*/ 177 h 178"/>
                  <a:gd name="T2" fmla="*/ 173 w 174"/>
                  <a:gd name="T3" fmla="*/ 117 h 178"/>
                  <a:gd name="T4" fmla="*/ 164 w 174"/>
                  <a:gd name="T5" fmla="*/ 97 h 178"/>
                  <a:gd name="T6" fmla="*/ 154 w 174"/>
                  <a:gd name="T7" fmla="*/ 78 h 178"/>
                  <a:gd name="T8" fmla="*/ 141 w 174"/>
                  <a:gd name="T9" fmla="*/ 59 h 178"/>
                  <a:gd name="T10" fmla="*/ 127 w 174"/>
                  <a:gd name="T11" fmla="*/ 44 h 178"/>
                  <a:gd name="T12" fmla="*/ 111 w 174"/>
                  <a:gd name="T13" fmla="*/ 31 h 178"/>
                  <a:gd name="T14" fmla="*/ 92 w 174"/>
                  <a:gd name="T15" fmla="*/ 18 h 178"/>
                  <a:gd name="T16" fmla="*/ 74 w 174"/>
                  <a:gd name="T17" fmla="*/ 8 h 178"/>
                  <a:gd name="T18" fmla="*/ 54 w 174"/>
                  <a:gd name="T19" fmla="*/ 0 h 178"/>
                  <a:gd name="T20" fmla="*/ 0 w 174"/>
                  <a:gd name="T21" fmla="*/ 177 h 1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
                  <a:gd name="T34" fmla="*/ 0 h 178"/>
                  <a:gd name="T35" fmla="*/ 174 w 174"/>
                  <a:gd name="T36" fmla="*/ 178 h 1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 h="178">
                    <a:moveTo>
                      <a:pt x="0" y="177"/>
                    </a:moveTo>
                    <a:lnTo>
                      <a:pt x="173" y="117"/>
                    </a:lnTo>
                    <a:lnTo>
                      <a:pt x="164" y="97"/>
                    </a:lnTo>
                    <a:lnTo>
                      <a:pt x="154" y="78"/>
                    </a:lnTo>
                    <a:lnTo>
                      <a:pt x="141" y="59"/>
                    </a:lnTo>
                    <a:lnTo>
                      <a:pt x="127" y="44"/>
                    </a:lnTo>
                    <a:lnTo>
                      <a:pt x="111" y="31"/>
                    </a:lnTo>
                    <a:lnTo>
                      <a:pt x="92" y="18"/>
                    </a:lnTo>
                    <a:lnTo>
                      <a:pt x="74" y="8"/>
                    </a:lnTo>
                    <a:lnTo>
                      <a:pt x="54" y="0"/>
                    </a:lnTo>
                    <a:lnTo>
                      <a:pt x="0" y="177"/>
                    </a:lnTo>
                  </a:path>
                </a:pathLst>
              </a:custGeom>
              <a:solidFill>
                <a:srgbClr val="19B200"/>
              </a:solidFill>
              <a:ln w="9525" cap="rnd">
                <a:noFill/>
                <a:round/>
                <a:headEnd/>
                <a:tailEnd/>
              </a:ln>
            </p:spPr>
            <p:txBody>
              <a:bodyPr/>
              <a:lstStyle/>
              <a:p>
                <a:pPr algn="ctr"/>
                <a:endParaRPr lang="zh-CN" altLang="en-US"/>
              </a:p>
            </p:txBody>
          </p:sp>
          <p:sp>
            <p:nvSpPr>
              <p:cNvPr id="61454" name="Freeform 13"/>
              <p:cNvSpPr>
                <a:spLocks/>
              </p:cNvSpPr>
              <p:nvPr/>
            </p:nvSpPr>
            <p:spPr bwMode="auto">
              <a:xfrm>
                <a:off x="3286" y="2240"/>
                <a:ext cx="83" cy="186"/>
              </a:xfrm>
              <a:custGeom>
                <a:avLst/>
                <a:gdLst>
                  <a:gd name="T0" fmla="*/ 28 w 83"/>
                  <a:gd name="T1" fmla="*/ 185 h 186"/>
                  <a:gd name="T2" fmla="*/ 82 w 83"/>
                  <a:gd name="T3" fmla="*/ 8 h 186"/>
                  <a:gd name="T4" fmla="*/ 74 w 83"/>
                  <a:gd name="T5" fmla="*/ 7 h 186"/>
                  <a:gd name="T6" fmla="*/ 69 w 83"/>
                  <a:gd name="T7" fmla="*/ 4 h 186"/>
                  <a:gd name="T8" fmla="*/ 61 w 83"/>
                  <a:gd name="T9" fmla="*/ 3 h 186"/>
                  <a:gd name="T10" fmla="*/ 56 w 83"/>
                  <a:gd name="T11" fmla="*/ 1 h 186"/>
                  <a:gd name="T12" fmla="*/ 48 w 83"/>
                  <a:gd name="T13" fmla="*/ 1 h 186"/>
                  <a:gd name="T14" fmla="*/ 43 w 83"/>
                  <a:gd name="T15" fmla="*/ 0 h 186"/>
                  <a:gd name="T16" fmla="*/ 36 w 83"/>
                  <a:gd name="T17" fmla="*/ 0 h 186"/>
                  <a:gd name="T18" fmla="*/ 28 w 83"/>
                  <a:gd name="T19" fmla="*/ 0 h 186"/>
                  <a:gd name="T20" fmla="*/ 21 w 83"/>
                  <a:gd name="T21" fmla="*/ 0 h 186"/>
                  <a:gd name="T22" fmla="*/ 14 w 83"/>
                  <a:gd name="T23" fmla="*/ 1 h 186"/>
                  <a:gd name="T24" fmla="*/ 7 w 83"/>
                  <a:gd name="T25" fmla="*/ 1 h 186"/>
                  <a:gd name="T26" fmla="*/ 0 w 83"/>
                  <a:gd name="T27" fmla="*/ 3 h 186"/>
                  <a:gd name="T28" fmla="*/ 28 w 83"/>
                  <a:gd name="T29" fmla="*/ 185 h 1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86"/>
                  <a:gd name="T47" fmla="*/ 83 w 83"/>
                  <a:gd name="T48" fmla="*/ 186 h 1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86">
                    <a:moveTo>
                      <a:pt x="28" y="185"/>
                    </a:moveTo>
                    <a:lnTo>
                      <a:pt x="82" y="8"/>
                    </a:lnTo>
                    <a:lnTo>
                      <a:pt x="74" y="7"/>
                    </a:lnTo>
                    <a:lnTo>
                      <a:pt x="69" y="4"/>
                    </a:lnTo>
                    <a:lnTo>
                      <a:pt x="61" y="3"/>
                    </a:lnTo>
                    <a:lnTo>
                      <a:pt x="56" y="1"/>
                    </a:lnTo>
                    <a:lnTo>
                      <a:pt x="48" y="1"/>
                    </a:lnTo>
                    <a:lnTo>
                      <a:pt x="43" y="0"/>
                    </a:lnTo>
                    <a:lnTo>
                      <a:pt x="36" y="0"/>
                    </a:lnTo>
                    <a:lnTo>
                      <a:pt x="28" y="0"/>
                    </a:lnTo>
                    <a:lnTo>
                      <a:pt x="21" y="0"/>
                    </a:lnTo>
                    <a:lnTo>
                      <a:pt x="14" y="1"/>
                    </a:lnTo>
                    <a:lnTo>
                      <a:pt x="7" y="1"/>
                    </a:lnTo>
                    <a:lnTo>
                      <a:pt x="0" y="3"/>
                    </a:lnTo>
                    <a:lnTo>
                      <a:pt x="28" y="185"/>
                    </a:lnTo>
                  </a:path>
                </a:pathLst>
              </a:custGeom>
              <a:solidFill>
                <a:srgbClr val="000000"/>
              </a:solidFill>
              <a:ln w="9525" cap="rnd">
                <a:noFill/>
                <a:round/>
                <a:headEnd/>
                <a:tailEnd/>
              </a:ln>
            </p:spPr>
            <p:txBody>
              <a:bodyPr/>
              <a:lstStyle/>
              <a:p>
                <a:pPr algn="ctr"/>
                <a:endParaRPr lang="zh-CN" altLang="en-US"/>
              </a:p>
            </p:txBody>
          </p:sp>
          <p:sp>
            <p:nvSpPr>
              <p:cNvPr id="61455" name="Freeform 14"/>
              <p:cNvSpPr>
                <a:spLocks/>
              </p:cNvSpPr>
              <p:nvPr/>
            </p:nvSpPr>
            <p:spPr bwMode="auto">
              <a:xfrm>
                <a:off x="3129" y="2243"/>
                <a:ext cx="186" cy="216"/>
              </a:xfrm>
              <a:custGeom>
                <a:avLst/>
                <a:gdLst>
                  <a:gd name="T0" fmla="*/ 185 w 186"/>
                  <a:gd name="T1" fmla="*/ 182 h 216"/>
                  <a:gd name="T2" fmla="*/ 157 w 186"/>
                  <a:gd name="T3" fmla="*/ 0 h 216"/>
                  <a:gd name="T4" fmla="*/ 125 w 186"/>
                  <a:gd name="T5" fmla="*/ 7 h 216"/>
                  <a:gd name="T6" fmla="*/ 95 w 186"/>
                  <a:gd name="T7" fmla="*/ 20 h 216"/>
                  <a:gd name="T8" fmla="*/ 67 w 186"/>
                  <a:gd name="T9" fmla="*/ 38 h 216"/>
                  <a:gd name="T10" fmla="*/ 44 w 186"/>
                  <a:gd name="T11" fmla="*/ 60 h 216"/>
                  <a:gd name="T12" fmla="*/ 26 w 186"/>
                  <a:gd name="T13" fmla="*/ 87 h 216"/>
                  <a:gd name="T14" fmla="*/ 11 w 186"/>
                  <a:gd name="T15" fmla="*/ 116 h 216"/>
                  <a:gd name="T16" fmla="*/ 3 w 186"/>
                  <a:gd name="T17" fmla="*/ 148 h 216"/>
                  <a:gd name="T18" fmla="*/ 0 w 186"/>
                  <a:gd name="T19" fmla="*/ 182 h 216"/>
                  <a:gd name="T20" fmla="*/ 0 w 186"/>
                  <a:gd name="T21" fmla="*/ 191 h 216"/>
                  <a:gd name="T22" fmla="*/ 1 w 186"/>
                  <a:gd name="T23" fmla="*/ 199 h 216"/>
                  <a:gd name="T24" fmla="*/ 1 w 186"/>
                  <a:gd name="T25" fmla="*/ 208 h 216"/>
                  <a:gd name="T26" fmla="*/ 3 w 186"/>
                  <a:gd name="T27" fmla="*/ 215 h 216"/>
                  <a:gd name="T28" fmla="*/ 185 w 186"/>
                  <a:gd name="T29" fmla="*/ 182 h 2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6"/>
                  <a:gd name="T46" fmla="*/ 0 h 216"/>
                  <a:gd name="T47" fmla="*/ 186 w 186"/>
                  <a:gd name="T48" fmla="*/ 216 h 2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6" h="216">
                    <a:moveTo>
                      <a:pt x="185" y="182"/>
                    </a:moveTo>
                    <a:lnTo>
                      <a:pt x="157" y="0"/>
                    </a:lnTo>
                    <a:lnTo>
                      <a:pt x="125" y="7"/>
                    </a:lnTo>
                    <a:lnTo>
                      <a:pt x="95" y="20"/>
                    </a:lnTo>
                    <a:lnTo>
                      <a:pt x="67" y="38"/>
                    </a:lnTo>
                    <a:lnTo>
                      <a:pt x="44" y="60"/>
                    </a:lnTo>
                    <a:lnTo>
                      <a:pt x="26" y="87"/>
                    </a:lnTo>
                    <a:lnTo>
                      <a:pt x="11" y="116"/>
                    </a:lnTo>
                    <a:lnTo>
                      <a:pt x="3" y="148"/>
                    </a:lnTo>
                    <a:lnTo>
                      <a:pt x="0" y="182"/>
                    </a:lnTo>
                    <a:lnTo>
                      <a:pt x="0" y="191"/>
                    </a:lnTo>
                    <a:lnTo>
                      <a:pt x="1" y="199"/>
                    </a:lnTo>
                    <a:lnTo>
                      <a:pt x="1" y="208"/>
                    </a:lnTo>
                    <a:lnTo>
                      <a:pt x="3" y="215"/>
                    </a:lnTo>
                    <a:lnTo>
                      <a:pt x="185" y="182"/>
                    </a:lnTo>
                  </a:path>
                </a:pathLst>
              </a:custGeom>
              <a:solidFill>
                <a:srgbClr val="840047"/>
              </a:solidFill>
              <a:ln w="9525" cap="rnd">
                <a:noFill/>
                <a:round/>
                <a:headEnd/>
                <a:tailEnd/>
              </a:ln>
            </p:spPr>
            <p:txBody>
              <a:bodyPr/>
              <a:lstStyle/>
              <a:p>
                <a:pPr algn="ctr"/>
                <a:endParaRPr lang="zh-CN" altLang="en-US"/>
              </a:p>
            </p:txBody>
          </p:sp>
          <p:sp>
            <p:nvSpPr>
              <p:cNvPr id="61456" name="Freeform 15"/>
              <p:cNvSpPr>
                <a:spLocks/>
              </p:cNvSpPr>
              <p:nvPr/>
            </p:nvSpPr>
            <p:spPr bwMode="auto">
              <a:xfrm>
                <a:off x="3132" y="2425"/>
                <a:ext cx="183" cy="170"/>
              </a:xfrm>
              <a:custGeom>
                <a:avLst/>
                <a:gdLst>
                  <a:gd name="T0" fmla="*/ 182 w 183"/>
                  <a:gd name="T1" fmla="*/ 0 h 170"/>
                  <a:gd name="T2" fmla="*/ 0 w 183"/>
                  <a:gd name="T3" fmla="*/ 33 h 170"/>
                  <a:gd name="T4" fmla="*/ 6 w 183"/>
                  <a:gd name="T5" fmla="*/ 56 h 170"/>
                  <a:gd name="T6" fmla="*/ 14 w 183"/>
                  <a:gd name="T7" fmla="*/ 78 h 170"/>
                  <a:gd name="T8" fmla="*/ 26 w 183"/>
                  <a:gd name="T9" fmla="*/ 98 h 170"/>
                  <a:gd name="T10" fmla="*/ 39 w 183"/>
                  <a:gd name="T11" fmla="*/ 116 h 170"/>
                  <a:gd name="T12" fmla="*/ 54 w 183"/>
                  <a:gd name="T13" fmla="*/ 133 h 170"/>
                  <a:gd name="T14" fmla="*/ 72 w 183"/>
                  <a:gd name="T15" fmla="*/ 148 h 170"/>
                  <a:gd name="T16" fmla="*/ 90 w 183"/>
                  <a:gd name="T17" fmla="*/ 159 h 170"/>
                  <a:gd name="T18" fmla="*/ 112 w 183"/>
                  <a:gd name="T19" fmla="*/ 169 h 170"/>
                  <a:gd name="T20" fmla="*/ 182 w 183"/>
                  <a:gd name="T21" fmla="*/ 0 h 17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3"/>
                  <a:gd name="T34" fmla="*/ 0 h 170"/>
                  <a:gd name="T35" fmla="*/ 183 w 183"/>
                  <a:gd name="T36" fmla="*/ 170 h 17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3" h="170">
                    <a:moveTo>
                      <a:pt x="182" y="0"/>
                    </a:moveTo>
                    <a:lnTo>
                      <a:pt x="0" y="33"/>
                    </a:lnTo>
                    <a:lnTo>
                      <a:pt x="6" y="56"/>
                    </a:lnTo>
                    <a:lnTo>
                      <a:pt x="14" y="78"/>
                    </a:lnTo>
                    <a:lnTo>
                      <a:pt x="26" y="98"/>
                    </a:lnTo>
                    <a:lnTo>
                      <a:pt x="39" y="116"/>
                    </a:lnTo>
                    <a:lnTo>
                      <a:pt x="54" y="133"/>
                    </a:lnTo>
                    <a:lnTo>
                      <a:pt x="72" y="148"/>
                    </a:lnTo>
                    <a:lnTo>
                      <a:pt x="90" y="159"/>
                    </a:lnTo>
                    <a:lnTo>
                      <a:pt x="112" y="169"/>
                    </a:lnTo>
                    <a:lnTo>
                      <a:pt x="182" y="0"/>
                    </a:lnTo>
                  </a:path>
                </a:pathLst>
              </a:custGeom>
              <a:solidFill>
                <a:srgbClr val="1EEAEA"/>
              </a:solidFill>
              <a:ln w="9525" cap="rnd">
                <a:noFill/>
                <a:round/>
                <a:headEnd/>
                <a:tailEnd/>
              </a:ln>
            </p:spPr>
            <p:txBody>
              <a:bodyPr/>
              <a:lstStyle/>
              <a:p>
                <a:pPr algn="ctr"/>
                <a:endParaRPr lang="zh-CN" altLang="en-US"/>
              </a:p>
            </p:txBody>
          </p:sp>
          <p:sp>
            <p:nvSpPr>
              <p:cNvPr id="61457" name="Freeform 16"/>
              <p:cNvSpPr>
                <a:spLocks/>
              </p:cNvSpPr>
              <p:nvPr/>
            </p:nvSpPr>
            <p:spPr bwMode="auto">
              <a:xfrm>
                <a:off x="3244" y="2425"/>
                <a:ext cx="71" cy="185"/>
              </a:xfrm>
              <a:custGeom>
                <a:avLst/>
                <a:gdLst>
                  <a:gd name="T0" fmla="*/ 70 w 71"/>
                  <a:gd name="T1" fmla="*/ 0 h 185"/>
                  <a:gd name="T2" fmla="*/ 0 w 71"/>
                  <a:gd name="T3" fmla="*/ 169 h 185"/>
                  <a:gd name="T4" fmla="*/ 9 w 71"/>
                  <a:gd name="T5" fmla="*/ 172 h 185"/>
                  <a:gd name="T6" fmla="*/ 16 w 71"/>
                  <a:gd name="T7" fmla="*/ 175 h 185"/>
                  <a:gd name="T8" fmla="*/ 24 w 71"/>
                  <a:gd name="T9" fmla="*/ 178 h 185"/>
                  <a:gd name="T10" fmla="*/ 33 w 71"/>
                  <a:gd name="T11" fmla="*/ 179 h 185"/>
                  <a:gd name="T12" fmla="*/ 43 w 71"/>
                  <a:gd name="T13" fmla="*/ 181 h 185"/>
                  <a:gd name="T14" fmla="*/ 52 w 71"/>
                  <a:gd name="T15" fmla="*/ 182 h 185"/>
                  <a:gd name="T16" fmla="*/ 60 w 71"/>
                  <a:gd name="T17" fmla="*/ 184 h 185"/>
                  <a:gd name="T18" fmla="*/ 70 w 71"/>
                  <a:gd name="T19" fmla="*/ 184 h 185"/>
                  <a:gd name="T20" fmla="*/ 70 w 71"/>
                  <a:gd name="T21" fmla="*/ 0 h 1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185"/>
                  <a:gd name="T35" fmla="*/ 71 w 71"/>
                  <a:gd name="T36" fmla="*/ 185 h 1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185">
                    <a:moveTo>
                      <a:pt x="70" y="0"/>
                    </a:moveTo>
                    <a:lnTo>
                      <a:pt x="0" y="169"/>
                    </a:lnTo>
                    <a:lnTo>
                      <a:pt x="9" y="172"/>
                    </a:lnTo>
                    <a:lnTo>
                      <a:pt x="16" y="175"/>
                    </a:lnTo>
                    <a:lnTo>
                      <a:pt x="24" y="178"/>
                    </a:lnTo>
                    <a:lnTo>
                      <a:pt x="33" y="179"/>
                    </a:lnTo>
                    <a:lnTo>
                      <a:pt x="43" y="181"/>
                    </a:lnTo>
                    <a:lnTo>
                      <a:pt x="52" y="182"/>
                    </a:lnTo>
                    <a:lnTo>
                      <a:pt x="60" y="184"/>
                    </a:lnTo>
                    <a:lnTo>
                      <a:pt x="70" y="184"/>
                    </a:lnTo>
                    <a:lnTo>
                      <a:pt x="70" y="0"/>
                    </a:lnTo>
                  </a:path>
                </a:pathLst>
              </a:custGeom>
              <a:solidFill>
                <a:srgbClr val="004CB2"/>
              </a:solidFill>
              <a:ln w="9525" cap="rnd">
                <a:noFill/>
                <a:round/>
                <a:headEnd/>
                <a:tailEnd/>
              </a:ln>
            </p:spPr>
            <p:txBody>
              <a:bodyPr/>
              <a:lstStyle/>
              <a:p>
                <a:pPr algn="ctr"/>
                <a:endParaRPr lang="zh-CN" altLang="en-US"/>
              </a:p>
            </p:txBody>
          </p:sp>
          <p:sp>
            <p:nvSpPr>
              <p:cNvPr id="61458" name="Freeform 17"/>
              <p:cNvSpPr>
                <a:spLocks/>
              </p:cNvSpPr>
              <p:nvPr/>
            </p:nvSpPr>
            <p:spPr bwMode="auto">
              <a:xfrm>
                <a:off x="3314" y="2425"/>
                <a:ext cx="92" cy="185"/>
              </a:xfrm>
              <a:custGeom>
                <a:avLst/>
                <a:gdLst>
                  <a:gd name="T0" fmla="*/ 0 w 92"/>
                  <a:gd name="T1" fmla="*/ 0 h 185"/>
                  <a:gd name="T2" fmla="*/ 0 w 92"/>
                  <a:gd name="T3" fmla="*/ 184 h 185"/>
                  <a:gd name="T4" fmla="*/ 13 w 92"/>
                  <a:gd name="T5" fmla="*/ 184 h 185"/>
                  <a:gd name="T6" fmla="*/ 25 w 92"/>
                  <a:gd name="T7" fmla="*/ 182 h 185"/>
                  <a:gd name="T8" fmla="*/ 36 w 92"/>
                  <a:gd name="T9" fmla="*/ 179 h 185"/>
                  <a:gd name="T10" fmla="*/ 48 w 92"/>
                  <a:gd name="T11" fmla="*/ 177 h 185"/>
                  <a:gd name="T12" fmla="*/ 59 w 92"/>
                  <a:gd name="T13" fmla="*/ 174 h 185"/>
                  <a:gd name="T14" fmla="*/ 69 w 92"/>
                  <a:gd name="T15" fmla="*/ 169 h 185"/>
                  <a:gd name="T16" fmla="*/ 81 w 92"/>
                  <a:gd name="T17" fmla="*/ 165 h 185"/>
                  <a:gd name="T18" fmla="*/ 91 w 92"/>
                  <a:gd name="T19" fmla="*/ 161 h 185"/>
                  <a:gd name="T20" fmla="*/ 0 w 92"/>
                  <a:gd name="T21" fmla="*/ 0 h 1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185"/>
                  <a:gd name="T35" fmla="*/ 92 w 92"/>
                  <a:gd name="T36" fmla="*/ 185 h 1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185">
                    <a:moveTo>
                      <a:pt x="0" y="0"/>
                    </a:moveTo>
                    <a:lnTo>
                      <a:pt x="0" y="184"/>
                    </a:lnTo>
                    <a:lnTo>
                      <a:pt x="13" y="184"/>
                    </a:lnTo>
                    <a:lnTo>
                      <a:pt x="25" y="182"/>
                    </a:lnTo>
                    <a:lnTo>
                      <a:pt x="36" y="179"/>
                    </a:lnTo>
                    <a:lnTo>
                      <a:pt x="48" y="177"/>
                    </a:lnTo>
                    <a:lnTo>
                      <a:pt x="59" y="174"/>
                    </a:lnTo>
                    <a:lnTo>
                      <a:pt x="69" y="169"/>
                    </a:lnTo>
                    <a:lnTo>
                      <a:pt x="81" y="165"/>
                    </a:lnTo>
                    <a:lnTo>
                      <a:pt x="91" y="161"/>
                    </a:lnTo>
                    <a:lnTo>
                      <a:pt x="0" y="0"/>
                    </a:lnTo>
                  </a:path>
                </a:pathLst>
              </a:custGeom>
              <a:solidFill>
                <a:srgbClr val="FF4C00"/>
              </a:solidFill>
              <a:ln w="9525" cap="rnd">
                <a:noFill/>
                <a:round/>
                <a:headEnd/>
                <a:tailEnd/>
              </a:ln>
            </p:spPr>
            <p:txBody>
              <a:bodyPr/>
              <a:lstStyle/>
              <a:p>
                <a:pPr algn="ctr"/>
                <a:endParaRPr lang="zh-CN" altLang="en-US"/>
              </a:p>
            </p:txBody>
          </p:sp>
        </p:grpSp>
      </p:grpSp>
      <p:pic>
        <p:nvPicPr>
          <p:cNvPr id="61448" name="Picture 18" descr="AG00021_"/>
          <p:cNvPicPr>
            <a:picLocks noChangeAspect="1" noChangeArrowheads="1" noCrop="1"/>
          </p:cNvPicPr>
          <p:nvPr/>
        </p:nvPicPr>
        <p:blipFill>
          <a:blip r:embed="rId3" cstate="print"/>
          <a:srcRect/>
          <a:stretch>
            <a:fillRect/>
          </a:stretch>
        </p:blipFill>
        <p:spPr bwMode="auto">
          <a:xfrm>
            <a:off x="7543800" y="2286000"/>
            <a:ext cx="1246188" cy="1714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500"/>
                                  </p:stCondLst>
                                  <p:childTnLst>
                                    <p:set>
                                      <p:cBhvr>
                                        <p:cTn id="6" dur="1" fill="hold">
                                          <p:stCondLst>
                                            <p:cond delay="0"/>
                                          </p:stCondLst>
                                        </p:cTn>
                                        <p:tgtEl>
                                          <p:spTgt spid="267271"/>
                                        </p:tgtEl>
                                        <p:attrNameLst>
                                          <p:attrName>style.visibility</p:attrName>
                                        </p:attrNameLst>
                                      </p:cBhvr>
                                      <p:to>
                                        <p:strVal val="visible"/>
                                      </p:to>
                                    </p:set>
                                    <p:animEffect transition="in" filter="checkerboard(down)">
                                      <p:cBhvr>
                                        <p:cTn id="7" dur="500"/>
                                        <p:tgtEl>
                                          <p:spTgt spid="267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s1.mm.bing.net/th?&amp;id=HN.608050189796903437&amp;w=300&amp;h=300&amp;c=0&amp;pid=1.9&amp;rs=0&amp;p=0"/>
          <p:cNvPicPr>
            <a:picLocks noChangeAspect="1" noChangeArrowheads="1"/>
          </p:cNvPicPr>
          <p:nvPr/>
        </p:nvPicPr>
        <p:blipFill>
          <a:blip r:embed="rId3" cstate="print"/>
          <a:srcRect/>
          <a:stretch>
            <a:fillRect/>
          </a:stretch>
        </p:blipFill>
        <p:spPr bwMode="auto">
          <a:xfrm>
            <a:off x="0" y="1"/>
            <a:ext cx="2555776" cy="2521700"/>
          </a:xfrm>
          <a:prstGeom prst="rect">
            <a:avLst/>
          </a:prstGeom>
          <a:noFill/>
        </p:spPr>
      </p:pic>
      <p:sp>
        <p:nvSpPr>
          <p:cNvPr id="63489" name="灯片编号占位符 5"/>
          <p:cNvSpPr>
            <a:spLocks noGrp="1"/>
          </p:cNvSpPr>
          <p:nvPr>
            <p:ph type="sldNum" sz="quarter" idx="12"/>
          </p:nvPr>
        </p:nvSpPr>
        <p:spPr>
          <a:noFill/>
        </p:spPr>
        <p:txBody>
          <a:bodyPr/>
          <a:lstStyle/>
          <a:p>
            <a:fld id="{6B4C1390-9C34-4495-A026-2F2470CED81B}" type="slidenum">
              <a:rPr lang="en-US" altLang="zh-CN" smtClean="0">
                <a:ea typeface="宋体" charset="-122"/>
              </a:rPr>
              <a:pPr/>
              <a:t>25</a:t>
            </a:fld>
            <a:endParaRPr lang="en-US" altLang="zh-CN" smtClean="0">
              <a:ea typeface="宋体" charset="-122"/>
            </a:endParaRPr>
          </a:p>
        </p:txBody>
      </p:sp>
      <p:sp>
        <p:nvSpPr>
          <p:cNvPr id="63490" name="Rectangle 2"/>
          <p:cNvSpPr>
            <a:spLocks noGrp="1" noChangeArrowheads="1"/>
          </p:cNvSpPr>
          <p:nvPr>
            <p:ph type="ctrTitle"/>
          </p:nvPr>
        </p:nvSpPr>
        <p:spPr>
          <a:xfrm>
            <a:off x="1547664" y="476672"/>
            <a:ext cx="7772400" cy="1143000"/>
          </a:xfrm>
        </p:spPr>
        <p:txBody>
          <a:bodyPr/>
          <a:lstStyle/>
          <a:p>
            <a:pPr eaLnBrk="1" hangingPunct="1"/>
            <a:r>
              <a:rPr lang="en-US" altLang="zh-CN" sz="3600" dirty="0" smtClean="0"/>
              <a:t>1.2 key words in Statistics</a:t>
            </a:r>
          </a:p>
        </p:txBody>
      </p:sp>
      <p:sp>
        <p:nvSpPr>
          <p:cNvPr id="63491" name="Rectangle 3"/>
          <p:cNvSpPr>
            <a:spLocks noGrp="1" noChangeArrowheads="1"/>
          </p:cNvSpPr>
          <p:nvPr>
            <p:ph type="subTitle" idx="1"/>
          </p:nvPr>
        </p:nvSpPr>
        <p:spPr>
          <a:xfrm>
            <a:off x="1043608" y="2492896"/>
            <a:ext cx="6400800" cy="3505200"/>
          </a:xfrm>
        </p:spPr>
        <p:txBody>
          <a:bodyPr/>
          <a:lstStyle/>
          <a:p>
            <a:pPr algn="l" eaLnBrk="1" hangingPunct="1">
              <a:buFont typeface="Wingdings" pitchFamily="2" charset="2"/>
              <a:buChar char="§"/>
            </a:pPr>
            <a:r>
              <a:rPr lang="en-US" altLang="zh-CN" dirty="0" smtClean="0">
                <a:solidFill>
                  <a:schemeClr val="bg2"/>
                </a:solidFill>
              </a:rPr>
              <a:t>Population(individual) &amp; sample</a:t>
            </a:r>
          </a:p>
          <a:p>
            <a:pPr algn="l" eaLnBrk="1" hangingPunct="1">
              <a:buFont typeface="Wingdings" pitchFamily="2" charset="2"/>
              <a:buChar char="§"/>
            </a:pPr>
            <a:r>
              <a:rPr lang="en-US" altLang="zh-CN" dirty="0" smtClean="0">
                <a:solidFill>
                  <a:schemeClr val="bg2"/>
                </a:solidFill>
                <a:hlinkClick r:id="rId4" action="ppaction://hlinksldjump"/>
              </a:rPr>
              <a:t>Variation &amp; random variable</a:t>
            </a:r>
            <a:endParaRPr lang="en-US" altLang="zh-CN" dirty="0" smtClean="0">
              <a:solidFill>
                <a:schemeClr val="bg2"/>
              </a:solidFill>
            </a:endParaRPr>
          </a:p>
          <a:p>
            <a:pPr algn="l" eaLnBrk="1" hangingPunct="1">
              <a:buFont typeface="Wingdings" pitchFamily="2" charset="2"/>
              <a:buChar char="§"/>
            </a:pPr>
            <a:r>
              <a:rPr lang="en-US" altLang="zh-CN" dirty="0" smtClean="0"/>
              <a:t> types of data</a:t>
            </a:r>
            <a:endParaRPr lang="en-US" altLang="zh-CN" dirty="0" smtClean="0"/>
          </a:p>
          <a:p>
            <a:pPr algn="l" eaLnBrk="1" hangingPunct="1">
              <a:buFont typeface="Wingdings" pitchFamily="2" charset="2"/>
              <a:buChar char="§"/>
            </a:pPr>
            <a:r>
              <a:rPr lang="en-US" altLang="zh-CN" dirty="0" smtClean="0"/>
              <a:t>Statistic &amp; parameter</a:t>
            </a:r>
          </a:p>
          <a:p>
            <a:pPr algn="l" eaLnBrk="1" hangingPunct="1">
              <a:buFont typeface="Wingdings" pitchFamily="2" charset="2"/>
              <a:buChar char="§"/>
            </a:pPr>
            <a:r>
              <a:rPr lang="en-US" altLang="zh-CN" dirty="0" smtClean="0"/>
              <a:t>Sampling error</a:t>
            </a:r>
          </a:p>
          <a:p>
            <a:pPr algn="l" eaLnBrk="1" hangingPunct="1">
              <a:buFont typeface="Wingdings" pitchFamily="2" charset="2"/>
              <a:buChar char="§"/>
            </a:pPr>
            <a:r>
              <a:rPr lang="en-US" altLang="zh-CN" dirty="0" smtClean="0"/>
              <a:t>Probability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灯片编号占位符 5"/>
          <p:cNvSpPr>
            <a:spLocks noGrp="1"/>
          </p:cNvSpPr>
          <p:nvPr>
            <p:ph type="sldNum" sz="quarter" idx="12"/>
          </p:nvPr>
        </p:nvSpPr>
        <p:spPr>
          <a:noFill/>
        </p:spPr>
        <p:txBody>
          <a:bodyPr/>
          <a:lstStyle/>
          <a:p>
            <a:fld id="{984985EC-2598-4591-9CF2-4B7CB98B34F0}" type="slidenum">
              <a:rPr lang="en-US" altLang="zh-CN" smtClean="0">
                <a:ea typeface="宋体" charset="-122"/>
              </a:rPr>
              <a:pPr/>
              <a:t>26</a:t>
            </a:fld>
            <a:endParaRPr lang="en-US" altLang="zh-CN" smtClean="0">
              <a:ea typeface="宋体" charset="-122"/>
            </a:endParaRPr>
          </a:p>
        </p:txBody>
      </p:sp>
      <p:sp>
        <p:nvSpPr>
          <p:cNvPr id="65538" name="Rectangle 4"/>
          <p:cNvSpPr>
            <a:spLocks noChangeArrowheads="1"/>
          </p:cNvSpPr>
          <p:nvPr/>
        </p:nvSpPr>
        <p:spPr bwMode="auto">
          <a:xfrm>
            <a:off x="683568" y="1700809"/>
            <a:ext cx="7721600" cy="2616743"/>
          </a:xfrm>
          <a:prstGeom prst="rect">
            <a:avLst/>
          </a:prstGeom>
          <a:noFill/>
          <a:ln w="9525">
            <a:noFill/>
            <a:miter lim="800000"/>
            <a:headEnd/>
            <a:tailEnd/>
          </a:ln>
        </p:spPr>
        <p:txBody>
          <a:bodyPr wrap="square" lIns="92075" tIns="46038" rIns="92075" bIns="46038">
            <a:spAutoFit/>
          </a:bodyPr>
          <a:lstStyle/>
          <a:p>
            <a:pPr eaLnBrk="0" hangingPunct="0">
              <a:buFont typeface="Wingdings" pitchFamily="2" charset="2"/>
              <a:buChar char="Ø"/>
            </a:pPr>
            <a:r>
              <a:rPr kumimoji="0" lang="en-US" altLang="en-US" dirty="0">
                <a:solidFill>
                  <a:srgbClr val="C00000"/>
                </a:solidFill>
                <a:latin typeface="Arial" charset="0"/>
              </a:rPr>
              <a:t>The entire group or the measurements of the entire group that researchers are of interest</a:t>
            </a:r>
            <a:r>
              <a:rPr kumimoji="0" lang="en-US" altLang="en-US" sz="2800" dirty="0">
                <a:solidFill>
                  <a:schemeClr val="bg2"/>
                </a:solidFill>
                <a:latin typeface="Arial" charset="0"/>
              </a:rPr>
              <a:t>. </a:t>
            </a:r>
          </a:p>
          <a:p>
            <a:pPr eaLnBrk="0" hangingPunct="0"/>
            <a:endParaRPr kumimoji="0" lang="en-US" altLang="zh-CN" sz="2800" dirty="0">
              <a:solidFill>
                <a:schemeClr val="bg2"/>
              </a:solidFill>
              <a:latin typeface="Arial" charset="0"/>
            </a:endParaRPr>
          </a:p>
          <a:p>
            <a:pPr eaLnBrk="0" hangingPunct="0">
              <a:buFont typeface="Wingdings" pitchFamily="2" charset="2"/>
              <a:buChar char="Ø"/>
            </a:pPr>
            <a:r>
              <a:rPr kumimoji="0" lang="en-US" altLang="en-US" sz="2800" dirty="0" smtClean="0">
                <a:solidFill>
                  <a:srgbClr val="C00000"/>
                </a:solidFill>
                <a:latin typeface="Arial" charset="0"/>
              </a:rPr>
              <a:t>A </a:t>
            </a:r>
            <a:r>
              <a:rPr kumimoji="0" lang="en-US" altLang="en-US" sz="2800" dirty="0">
                <a:solidFill>
                  <a:srgbClr val="C00000"/>
                </a:solidFill>
                <a:latin typeface="Arial" charset="0"/>
              </a:rPr>
              <a:t>portion or subset of the population that we use for inferring population.</a:t>
            </a:r>
          </a:p>
          <a:p>
            <a:pPr eaLnBrk="0" hangingPunct="0"/>
            <a:endParaRPr kumimoji="0" lang="en-US" altLang="en-US" sz="2800" dirty="0">
              <a:solidFill>
                <a:schemeClr val="bg2"/>
              </a:solidFill>
              <a:latin typeface="Arial" charset="0"/>
            </a:endParaRPr>
          </a:p>
        </p:txBody>
      </p:sp>
      <p:sp>
        <p:nvSpPr>
          <p:cNvPr id="65539" name="Rectangle 6"/>
          <p:cNvSpPr>
            <a:spLocks noChangeArrowheads="1"/>
          </p:cNvSpPr>
          <p:nvPr/>
        </p:nvSpPr>
        <p:spPr bwMode="auto">
          <a:xfrm>
            <a:off x="539552" y="4221088"/>
            <a:ext cx="7696200" cy="2327433"/>
          </a:xfrm>
          <a:prstGeom prst="rect">
            <a:avLst/>
          </a:prstGeom>
          <a:noFill/>
          <a:ln w="9525">
            <a:noFill/>
            <a:miter lim="800000"/>
            <a:headEnd/>
            <a:tailEnd/>
          </a:ln>
        </p:spPr>
        <p:txBody>
          <a:bodyPr lIns="92075" tIns="46038" rIns="92075" bIns="46038">
            <a:spAutoFit/>
          </a:bodyPr>
          <a:lstStyle/>
          <a:p>
            <a:pPr eaLnBrk="0" hangingPunct="0"/>
            <a:r>
              <a:rPr kumimoji="0" lang="en-US" altLang="zh-CN" sz="2800" dirty="0">
                <a:solidFill>
                  <a:srgbClr val="0033CC"/>
                </a:solidFill>
                <a:latin typeface="Arial Black" pitchFamily="34" charset="0"/>
              </a:rPr>
              <a:t>Sample Size </a:t>
            </a:r>
            <a:r>
              <a:rPr kumimoji="0" lang="en-US" altLang="zh-CN" sz="2800" i="1" dirty="0">
                <a:solidFill>
                  <a:srgbClr val="0033CC"/>
                </a:solidFill>
                <a:latin typeface="Arial" charset="0"/>
              </a:rPr>
              <a:t>n</a:t>
            </a:r>
          </a:p>
          <a:p>
            <a:pPr>
              <a:lnSpc>
                <a:spcPct val="90000"/>
              </a:lnSpc>
              <a:spcBef>
                <a:spcPct val="20000"/>
              </a:spcBef>
              <a:buClr>
                <a:schemeClr val="hlink"/>
              </a:buClr>
              <a:buSzPct val="50000"/>
            </a:pPr>
            <a:r>
              <a:rPr kumimoji="0" lang="en-US" altLang="zh-CN" sz="2800" dirty="0">
                <a:solidFill>
                  <a:schemeClr val="bg2"/>
                </a:solidFill>
                <a:latin typeface="Arial" charset="0"/>
              </a:rPr>
              <a:t>The number of individuals to be included in a sample</a:t>
            </a:r>
            <a:r>
              <a:rPr kumimoji="0" lang="en-US" altLang="zh-CN" sz="2800" dirty="0" smtClean="0">
                <a:solidFill>
                  <a:schemeClr val="bg2"/>
                </a:solidFill>
                <a:latin typeface="Arial" charset="0"/>
              </a:rPr>
              <a:t>.</a:t>
            </a:r>
          </a:p>
          <a:p>
            <a:pPr>
              <a:lnSpc>
                <a:spcPct val="90000"/>
              </a:lnSpc>
              <a:spcBef>
                <a:spcPct val="20000"/>
              </a:spcBef>
              <a:buClr>
                <a:schemeClr val="hlink"/>
              </a:buClr>
              <a:buSzPct val="50000"/>
            </a:pPr>
            <a:r>
              <a:rPr kumimoji="0" lang="en-US" altLang="zh-CN" sz="2800" dirty="0" smtClean="0">
                <a:solidFill>
                  <a:schemeClr val="accent6"/>
                </a:solidFill>
                <a:latin typeface="+mj-lt"/>
                <a:ea typeface="黑体" pitchFamily="2" charset="-122"/>
              </a:rPr>
              <a:t>Individual:</a:t>
            </a:r>
            <a:r>
              <a:rPr lang="en-US" altLang="zh-CN" dirty="0" smtClean="0">
                <a:solidFill>
                  <a:srgbClr val="333333"/>
                </a:solidFill>
                <a:latin typeface="Comic Sans MS" pitchFamily="66" charset="0"/>
                <a:ea typeface="黑体" pitchFamily="2" charset="-122"/>
              </a:rPr>
              <a:t>  An unit in population</a:t>
            </a:r>
            <a:endParaRPr kumimoji="0" lang="en-US" altLang="en-US" sz="2000" dirty="0" smtClean="0">
              <a:solidFill>
                <a:schemeClr val="bg2"/>
              </a:solidFill>
              <a:latin typeface="Arial" charset="0"/>
            </a:endParaRPr>
          </a:p>
          <a:p>
            <a:pPr>
              <a:lnSpc>
                <a:spcPct val="90000"/>
              </a:lnSpc>
              <a:spcBef>
                <a:spcPct val="20000"/>
              </a:spcBef>
              <a:buClr>
                <a:schemeClr val="hlink"/>
              </a:buClr>
              <a:buSzPct val="50000"/>
              <a:buFont typeface="Arial" charset="0"/>
              <a:buNone/>
            </a:pPr>
            <a:endParaRPr kumimoji="0" lang="en-US" altLang="en-US" dirty="0">
              <a:solidFill>
                <a:schemeClr val="bg2"/>
              </a:solidFill>
              <a:latin typeface="Arial" charset="0"/>
            </a:endParaRPr>
          </a:p>
        </p:txBody>
      </p:sp>
      <p:sp>
        <p:nvSpPr>
          <p:cNvPr id="65540" name="Rectangle 7"/>
          <p:cNvSpPr>
            <a:spLocks noGrp="1" noChangeArrowheads="1"/>
          </p:cNvSpPr>
          <p:nvPr>
            <p:ph type="title"/>
          </p:nvPr>
        </p:nvSpPr>
        <p:spPr>
          <a:xfrm>
            <a:off x="539750" y="404813"/>
            <a:ext cx="7772400" cy="1143000"/>
          </a:xfrm>
        </p:spPr>
        <p:txBody>
          <a:bodyPr/>
          <a:lstStyle/>
          <a:p>
            <a:pPr eaLnBrk="1" hangingPunct="1"/>
            <a:r>
              <a:rPr kumimoji="0" lang="en-US" altLang="en-US" b="1" dirty="0" smtClean="0">
                <a:solidFill>
                  <a:srgbClr val="0033CC"/>
                </a:solidFill>
              </a:rPr>
              <a:t>Population &amp; </a:t>
            </a:r>
            <a:r>
              <a:rPr kumimoji="0" lang="en-US" altLang="en-US" sz="3600" b="1" dirty="0" smtClean="0">
                <a:solidFill>
                  <a:srgbClr val="0033CC"/>
                </a:solidFill>
              </a:rPr>
              <a:t>Sample</a:t>
            </a:r>
            <a:endParaRPr kumimoji="0" lang="en-US" altLang="zh-CN" sz="3600" b="1" i="1" dirty="0" smtClean="0">
              <a:solidFill>
                <a:srgbClr val="003399"/>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标题 1"/>
          <p:cNvSpPr>
            <a:spLocks noGrp="1"/>
          </p:cNvSpPr>
          <p:nvPr>
            <p:ph type="title"/>
          </p:nvPr>
        </p:nvSpPr>
        <p:spPr/>
        <p:txBody>
          <a:bodyPr/>
          <a:lstStyle/>
          <a:p>
            <a:r>
              <a:rPr lang="en-US" altLang="zh-CN" sz="4000" dirty="0" smtClean="0">
                <a:solidFill>
                  <a:schemeClr val="accent6"/>
                </a:solidFill>
              </a:rPr>
              <a:t>Why sampling?</a:t>
            </a:r>
            <a:endParaRPr lang="zh-CN" altLang="en-US" sz="4000" dirty="0" smtClean="0">
              <a:solidFill>
                <a:schemeClr val="accent6"/>
              </a:solidFill>
            </a:endParaRPr>
          </a:p>
        </p:txBody>
      </p:sp>
      <p:sp>
        <p:nvSpPr>
          <p:cNvPr id="67586" name="内容占位符 2"/>
          <p:cNvSpPr>
            <a:spLocks noGrp="1"/>
          </p:cNvSpPr>
          <p:nvPr>
            <p:ph idx="1"/>
          </p:nvPr>
        </p:nvSpPr>
        <p:spPr>
          <a:xfrm>
            <a:off x="611560" y="2204864"/>
            <a:ext cx="7772400" cy="1735138"/>
          </a:xfrm>
        </p:spPr>
        <p:txBody>
          <a:bodyPr/>
          <a:lstStyle/>
          <a:p>
            <a:r>
              <a:rPr lang="en-US" altLang="zh-CN" dirty="0" smtClean="0"/>
              <a:t>you don’t have to drink out the whole pot of soup before you know It is delicious or not?</a:t>
            </a:r>
            <a:endParaRPr lang="zh-CN" altLang="en-US" dirty="0" smtClean="0"/>
          </a:p>
        </p:txBody>
      </p:sp>
      <p:sp>
        <p:nvSpPr>
          <p:cNvPr id="67587" name="灯片编号占位符 3"/>
          <p:cNvSpPr>
            <a:spLocks noGrp="1"/>
          </p:cNvSpPr>
          <p:nvPr>
            <p:ph type="sldNum" sz="quarter" idx="12"/>
          </p:nvPr>
        </p:nvSpPr>
        <p:spPr>
          <a:noFill/>
        </p:spPr>
        <p:txBody>
          <a:bodyPr/>
          <a:lstStyle/>
          <a:p>
            <a:fld id="{DF939F09-7C2B-491E-8CC9-1E50F394937C}" type="slidenum">
              <a:rPr lang="en-US" altLang="zh-CN" smtClean="0">
                <a:ea typeface="宋体" charset="-122"/>
              </a:rPr>
              <a:pPr/>
              <a:t>27</a:t>
            </a:fld>
            <a:endParaRPr lang="en-US" altLang="zh-CN" smtClean="0">
              <a:ea typeface="宋体"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灯片编号占位符 5"/>
          <p:cNvSpPr>
            <a:spLocks noGrp="1"/>
          </p:cNvSpPr>
          <p:nvPr>
            <p:ph type="sldNum" sz="quarter" idx="12"/>
          </p:nvPr>
        </p:nvSpPr>
        <p:spPr>
          <a:noFill/>
        </p:spPr>
        <p:txBody>
          <a:bodyPr/>
          <a:lstStyle/>
          <a:p>
            <a:fld id="{8BDD52DC-C295-4328-8276-6EE221EC663E}" type="slidenum">
              <a:rPr lang="en-US" altLang="zh-CN" smtClean="0">
                <a:ea typeface="宋体" charset="-122"/>
              </a:rPr>
              <a:pPr/>
              <a:t>28</a:t>
            </a:fld>
            <a:endParaRPr lang="en-US" altLang="zh-CN" smtClean="0">
              <a:ea typeface="宋体" charset="-122"/>
            </a:endParaRPr>
          </a:p>
        </p:txBody>
      </p:sp>
      <p:sp>
        <p:nvSpPr>
          <p:cNvPr id="68610" name="Rectangle 2"/>
          <p:cNvSpPr>
            <a:spLocks noGrp="1" noChangeArrowheads="1"/>
          </p:cNvSpPr>
          <p:nvPr>
            <p:ph type="title"/>
          </p:nvPr>
        </p:nvSpPr>
        <p:spPr/>
        <p:txBody>
          <a:bodyPr/>
          <a:lstStyle/>
          <a:p>
            <a:pPr eaLnBrk="1" hangingPunct="1"/>
            <a:r>
              <a:rPr lang="en-US" altLang="zh-CN" sz="4000" dirty="0" smtClean="0"/>
              <a:t>Characteristic of Population</a:t>
            </a:r>
          </a:p>
        </p:txBody>
      </p:sp>
      <p:sp>
        <p:nvSpPr>
          <p:cNvPr id="68611" name="Rectangle 3"/>
          <p:cNvSpPr>
            <a:spLocks noGrp="1" noChangeArrowheads="1"/>
          </p:cNvSpPr>
          <p:nvPr>
            <p:ph type="body" idx="1"/>
          </p:nvPr>
        </p:nvSpPr>
        <p:spPr/>
        <p:txBody>
          <a:bodyPr/>
          <a:lstStyle/>
          <a:p>
            <a:pPr eaLnBrk="1" hangingPunct="1"/>
            <a:r>
              <a:rPr lang="en-US" altLang="zh-CN" dirty="0" smtClean="0"/>
              <a:t>Usually the population is </a:t>
            </a:r>
            <a:r>
              <a:rPr lang="en-US" altLang="zh-CN" dirty="0" smtClean="0">
                <a:solidFill>
                  <a:srgbClr val="FF0000"/>
                </a:solidFill>
              </a:rPr>
              <a:t>too</a:t>
            </a:r>
            <a:r>
              <a:rPr lang="en-US" altLang="zh-CN" dirty="0" smtClean="0"/>
              <a:t> </a:t>
            </a:r>
            <a:r>
              <a:rPr lang="en-US" altLang="zh-CN" dirty="0" smtClean="0">
                <a:solidFill>
                  <a:schemeClr val="accent6"/>
                </a:solidFill>
              </a:rPr>
              <a:t>big or difficult</a:t>
            </a:r>
            <a:r>
              <a:rPr lang="en-US" altLang="zh-CN" dirty="0" smtClean="0"/>
              <a:t> to be observed or measured completely.</a:t>
            </a:r>
          </a:p>
          <a:p>
            <a:pPr eaLnBrk="1" hangingPunct="1"/>
            <a:endParaRPr lang="en-US" altLang="zh-CN" dirty="0" smtClean="0"/>
          </a:p>
          <a:p>
            <a:pPr eaLnBrk="1" hangingPunct="1"/>
            <a:r>
              <a:rPr lang="en-US" altLang="zh-CN" dirty="0" smtClean="0"/>
              <a:t>The heights of all of the boys of aged 7.</a:t>
            </a:r>
          </a:p>
          <a:p>
            <a:pPr eaLnBrk="1" hangingPunct="1"/>
            <a:r>
              <a:rPr lang="en-US" altLang="zh-CN" dirty="0" smtClean="0"/>
              <a:t>100 heights of 100 boys of aged 7.</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灯片编号占位符 5"/>
          <p:cNvSpPr>
            <a:spLocks noGrp="1"/>
          </p:cNvSpPr>
          <p:nvPr>
            <p:ph type="sldNum" sz="quarter" idx="12"/>
          </p:nvPr>
        </p:nvSpPr>
        <p:spPr>
          <a:noFill/>
        </p:spPr>
        <p:txBody>
          <a:bodyPr/>
          <a:lstStyle/>
          <a:p>
            <a:fld id="{EA8931D3-7B28-44C4-9EA0-88D9C0322F04}" type="slidenum">
              <a:rPr lang="en-US" altLang="zh-CN" smtClean="0">
                <a:ea typeface="宋体" charset="-122"/>
              </a:rPr>
              <a:pPr/>
              <a:t>29</a:t>
            </a:fld>
            <a:endParaRPr lang="en-US" altLang="zh-CN" smtClean="0">
              <a:ea typeface="宋体" charset="-122"/>
            </a:endParaRPr>
          </a:p>
        </p:txBody>
      </p:sp>
      <p:sp>
        <p:nvSpPr>
          <p:cNvPr id="70658" name="Rectangle 2"/>
          <p:cNvSpPr>
            <a:spLocks noGrp="1" noChangeArrowheads="1"/>
          </p:cNvSpPr>
          <p:nvPr>
            <p:ph type="title"/>
          </p:nvPr>
        </p:nvSpPr>
        <p:spPr/>
        <p:txBody>
          <a:bodyPr/>
          <a:lstStyle/>
          <a:p>
            <a:pPr eaLnBrk="1" hangingPunct="1"/>
            <a:r>
              <a:rPr lang="en-US" altLang="zh-CN" u="sng" smtClean="0">
                <a:solidFill>
                  <a:srgbClr val="CC3399"/>
                </a:solidFill>
              </a:rPr>
              <a:t>Random</a:t>
            </a:r>
            <a:r>
              <a:rPr lang="en-US" altLang="zh-CN" smtClean="0"/>
              <a:t> Sample </a:t>
            </a:r>
          </a:p>
        </p:txBody>
      </p:sp>
      <p:sp>
        <p:nvSpPr>
          <p:cNvPr id="70659" name="Rectangle 3"/>
          <p:cNvSpPr>
            <a:spLocks noGrp="1" noChangeArrowheads="1"/>
          </p:cNvSpPr>
          <p:nvPr>
            <p:ph type="body" idx="1"/>
          </p:nvPr>
        </p:nvSpPr>
        <p:spPr>
          <a:xfrm>
            <a:off x="533400" y="1773238"/>
            <a:ext cx="8215313" cy="3560762"/>
          </a:xfrm>
        </p:spPr>
        <p:txBody>
          <a:bodyPr/>
          <a:lstStyle/>
          <a:p>
            <a:pPr eaLnBrk="1" hangingPunct="1">
              <a:lnSpc>
                <a:spcPct val="90000"/>
              </a:lnSpc>
            </a:pPr>
            <a:r>
              <a:rPr lang="en-US" altLang="zh-CN" sz="2800" dirty="0" smtClean="0">
                <a:solidFill>
                  <a:srgbClr val="CC3399"/>
                </a:solidFill>
              </a:rPr>
              <a:t>The individuals in the population have the same chance to be drawn as one of the sample</a:t>
            </a:r>
          </a:p>
          <a:p>
            <a:pPr eaLnBrk="1" hangingPunct="1">
              <a:lnSpc>
                <a:spcPct val="90000"/>
              </a:lnSpc>
            </a:pPr>
            <a:r>
              <a:rPr lang="en-US" altLang="zh-CN" sz="2800" dirty="0" smtClean="0">
                <a:solidFill>
                  <a:srgbClr val="CC3399"/>
                </a:solidFill>
              </a:rPr>
              <a:t>The individuals are drawn independently</a:t>
            </a:r>
            <a:r>
              <a:rPr lang="en-US" altLang="zh-CN" sz="2800" dirty="0" smtClean="0"/>
              <a:t>.</a:t>
            </a:r>
          </a:p>
          <a:p>
            <a:pPr eaLnBrk="1" hangingPunct="1">
              <a:lnSpc>
                <a:spcPct val="90000"/>
              </a:lnSpc>
            </a:pPr>
            <a:endParaRPr lang="en-US" altLang="zh-CN" sz="2800" dirty="0" smtClean="0"/>
          </a:p>
        </p:txBody>
      </p:sp>
      <p:pic>
        <p:nvPicPr>
          <p:cNvPr id="28674" name="Picture 2" descr="http://ts1.mm.bing.net/th?&amp;id=HN.607998903589144801&amp;w=300&amp;h=300&amp;c=0&amp;pid=1.9&amp;rs=0&amp;p=0"/>
          <p:cNvPicPr>
            <a:picLocks noChangeAspect="1" noChangeArrowheads="1"/>
          </p:cNvPicPr>
          <p:nvPr/>
        </p:nvPicPr>
        <p:blipFill>
          <a:blip r:embed="rId3" cstate="print"/>
          <a:srcRect/>
          <a:stretch>
            <a:fillRect/>
          </a:stretch>
        </p:blipFill>
        <p:spPr bwMode="auto">
          <a:xfrm>
            <a:off x="755576" y="3717032"/>
            <a:ext cx="2200275" cy="1771651"/>
          </a:xfrm>
          <a:prstGeom prst="rect">
            <a:avLst/>
          </a:prstGeom>
          <a:noFill/>
        </p:spPr>
      </p:pic>
      <p:pic>
        <p:nvPicPr>
          <p:cNvPr id="28676" name="Picture 4" descr="c:\users\yuxj\appdata\local\360CHR~1\Chrome\USERDA~1\Temp\2007-1~1.GIF"/>
          <p:cNvPicPr>
            <a:picLocks noChangeAspect="1" noChangeArrowheads="1"/>
          </p:cNvPicPr>
          <p:nvPr/>
        </p:nvPicPr>
        <p:blipFill>
          <a:blip r:embed="rId4" cstate="print"/>
          <a:srcRect/>
          <a:stretch>
            <a:fillRect/>
          </a:stretch>
        </p:blipFill>
        <p:spPr bwMode="auto">
          <a:xfrm>
            <a:off x="3779912" y="3356992"/>
            <a:ext cx="3781425" cy="2590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Syllabus(2011)</a:t>
            </a:r>
            <a:endParaRPr lang="zh-CN" altLang="en-US" dirty="0"/>
          </a:p>
        </p:txBody>
      </p:sp>
      <p:sp>
        <p:nvSpPr>
          <p:cNvPr id="3" name="内容占位符 2"/>
          <p:cNvSpPr>
            <a:spLocks noGrp="1"/>
          </p:cNvSpPr>
          <p:nvPr>
            <p:ph idx="1"/>
          </p:nvPr>
        </p:nvSpPr>
        <p:spPr/>
        <p:txBody>
          <a:bodyPr/>
          <a:lstStyle/>
          <a:p>
            <a:pPr eaLnBrk="1" hangingPunct="1"/>
            <a:r>
              <a:rPr lang="en-US" altLang="zh-CN" dirty="0" smtClean="0"/>
              <a:t>11 lectures, W3-14,Friday1-3,</a:t>
            </a:r>
          </a:p>
          <a:p>
            <a:pPr eaLnBrk="1" hangingPunct="1"/>
            <a:r>
              <a:rPr lang="en-US" altLang="zh-CN" dirty="0" smtClean="0"/>
              <a:t>computer Lab.W10-20, Wedn.6-8,public Health build, Room604</a:t>
            </a:r>
          </a:p>
          <a:p>
            <a:pPr eaLnBrk="1" hangingPunct="1"/>
            <a:r>
              <a:rPr lang="en-US" altLang="zh-CN" dirty="0" smtClean="0"/>
              <a:t>Assessment: 60% from quiz, homework and final exam; 40% from computer lab.</a:t>
            </a:r>
          </a:p>
          <a:p>
            <a:endParaRPr lang="zh-CN" altLang="en-US" dirty="0"/>
          </a:p>
        </p:txBody>
      </p:sp>
      <p:sp>
        <p:nvSpPr>
          <p:cNvPr id="4" name="灯片编号占位符 3"/>
          <p:cNvSpPr>
            <a:spLocks noGrp="1"/>
          </p:cNvSpPr>
          <p:nvPr>
            <p:ph type="sldNum" sz="quarter" idx="12"/>
          </p:nvPr>
        </p:nvSpPr>
        <p:spPr/>
        <p:txBody>
          <a:bodyPr/>
          <a:lstStyle/>
          <a:p>
            <a:pPr>
              <a:defRPr/>
            </a:pPr>
            <a:fld id="{D04489A4-7E1E-42A2-80B7-D0C2C74F313E}" type="slidenum">
              <a:rPr lang="en-US" altLang="zh-CN" smtClean="0"/>
              <a:pPr>
                <a:defRPr/>
              </a:pPr>
              <a:t>3</a:t>
            </a:fld>
            <a:endParaRPr lang="en-US" altLang="zh-CN"/>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灯片编号占位符 5"/>
          <p:cNvSpPr>
            <a:spLocks noGrp="1"/>
          </p:cNvSpPr>
          <p:nvPr>
            <p:ph type="sldNum" sz="quarter" idx="12"/>
          </p:nvPr>
        </p:nvSpPr>
        <p:spPr>
          <a:noFill/>
        </p:spPr>
        <p:txBody>
          <a:bodyPr/>
          <a:lstStyle/>
          <a:p>
            <a:fld id="{7A2C0DA9-DA88-408D-BC40-ABE199BBB9E2}" type="slidenum">
              <a:rPr lang="en-US" altLang="zh-CN" smtClean="0">
                <a:ea typeface="宋体" charset="-122"/>
              </a:rPr>
              <a:pPr/>
              <a:t>30</a:t>
            </a:fld>
            <a:endParaRPr lang="en-US" altLang="zh-CN" smtClean="0">
              <a:ea typeface="宋体" charset="-122"/>
            </a:endParaRPr>
          </a:p>
        </p:txBody>
      </p:sp>
      <p:graphicFrame>
        <p:nvGraphicFramePr>
          <p:cNvPr id="26628" name="Object 4"/>
          <p:cNvGraphicFramePr>
            <a:graphicFrameLocks noChangeAspect="1"/>
          </p:cNvGraphicFramePr>
          <p:nvPr>
            <p:ph idx="1"/>
          </p:nvPr>
        </p:nvGraphicFramePr>
        <p:xfrm>
          <a:off x="611188" y="620713"/>
          <a:ext cx="7920037" cy="5676900"/>
        </p:xfrm>
        <a:graphic>
          <a:graphicData uri="http://schemas.openxmlformats.org/presentationml/2006/ole">
            <p:oleObj spid="_x0000_s26628" name="位图图像" r:id="rId4" imgW="4742857" imgH="3400900" progId="PBrush">
              <p:embed/>
            </p:oleObj>
          </a:graphicData>
        </a:graphic>
      </p:graphicFrame>
      <p:sp>
        <p:nvSpPr>
          <p:cNvPr id="4" name="矩形 3"/>
          <p:cNvSpPr/>
          <p:nvPr/>
        </p:nvSpPr>
        <p:spPr>
          <a:xfrm>
            <a:off x="1043608" y="332656"/>
            <a:ext cx="4572000" cy="757130"/>
          </a:xfrm>
          <a:prstGeom prst="rect">
            <a:avLst/>
          </a:prstGeom>
        </p:spPr>
        <p:txBody>
          <a:bodyPr>
            <a:spAutoFit/>
          </a:bodyPr>
          <a:lstStyle/>
          <a:p>
            <a:pPr eaLnBrk="1" hangingPunct="1">
              <a:lnSpc>
                <a:spcPct val="90000"/>
              </a:lnSpc>
            </a:pPr>
            <a:r>
              <a:rPr lang="en-US" altLang="zh-CN" dirty="0" smtClean="0"/>
              <a:t>The bigger the samples, the more representative to population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灯片编号占位符 5"/>
          <p:cNvSpPr>
            <a:spLocks noGrp="1"/>
          </p:cNvSpPr>
          <p:nvPr>
            <p:ph type="sldNum" sz="quarter" idx="12"/>
          </p:nvPr>
        </p:nvSpPr>
        <p:spPr>
          <a:noFill/>
        </p:spPr>
        <p:txBody>
          <a:bodyPr/>
          <a:lstStyle/>
          <a:p>
            <a:fld id="{4D745E1C-1099-4DA1-A97D-60D8B9A746A2}" type="slidenum">
              <a:rPr lang="en-US" altLang="zh-CN" smtClean="0">
                <a:ea typeface="宋体" charset="-122"/>
              </a:rPr>
              <a:pPr/>
              <a:t>31</a:t>
            </a:fld>
            <a:endParaRPr lang="en-US" altLang="zh-CN" smtClean="0">
              <a:ea typeface="宋体" charset="-122"/>
            </a:endParaRPr>
          </a:p>
        </p:txBody>
      </p:sp>
      <p:sp>
        <p:nvSpPr>
          <p:cNvPr id="75778" name="Rectangle 2"/>
          <p:cNvSpPr>
            <a:spLocks noGrp="1" noChangeArrowheads="1"/>
          </p:cNvSpPr>
          <p:nvPr>
            <p:ph type="title"/>
          </p:nvPr>
        </p:nvSpPr>
        <p:spPr/>
        <p:txBody>
          <a:bodyPr/>
          <a:lstStyle/>
          <a:p>
            <a:pPr eaLnBrk="1" hangingPunct="1"/>
            <a:r>
              <a:rPr lang="en-US" altLang="zh-CN" dirty="0" smtClean="0"/>
              <a:t>An </a:t>
            </a:r>
            <a:r>
              <a:rPr lang="en-US" altLang="zh-CN" dirty="0" smtClean="0"/>
              <a:t>Example</a:t>
            </a:r>
            <a:endParaRPr lang="en-US" altLang="zh-CN" dirty="0" smtClean="0"/>
          </a:p>
        </p:txBody>
      </p:sp>
      <p:sp>
        <p:nvSpPr>
          <p:cNvPr id="75779" name="Rectangle 3"/>
          <p:cNvSpPr>
            <a:spLocks noGrp="1" noChangeArrowheads="1"/>
          </p:cNvSpPr>
          <p:nvPr>
            <p:ph type="body" idx="1"/>
          </p:nvPr>
        </p:nvSpPr>
        <p:spPr>
          <a:xfrm>
            <a:off x="683568" y="1844824"/>
            <a:ext cx="7772400" cy="4114800"/>
          </a:xfrm>
        </p:spPr>
        <p:txBody>
          <a:bodyPr/>
          <a:lstStyle/>
          <a:p>
            <a:pPr eaLnBrk="1" hangingPunct="1"/>
            <a:r>
              <a:rPr lang="en-US" altLang="zh-CN" dirty="0" smtClean="0"/>
              <a:t>A new drug for hypertensions</a:t>
            </a:r>
          </a:p>
          <a:p>
            <a:pPr lvl="1" eaLnBrk="1" hangingPunct="1"/>
            <a:r>
              <a:rPr lang="en-US" altLang="zh-CN" dirty="0" smtClean="0"/>
              <a:t>Individual? </a:t>
            </a:r>
          </a:p>
          <a:p>
            <a:pPr lvl="1" eaLnBrk="1" hangingPunct="1"/>
            <a:r>
              <a:rPr lang="en-US" altLang="zh-CN" dirty="0" smtClean="0"/>
              <a:t>Population?       </a:t>
            </a:r>
            <a:r>
              <a:rPr lang="en-US" altLang="zh-CN" i="1" dirty="0" smtClean="0">
                <a:solidFill>
                  <a:srgbClr val="0000CC"/>
                </a:solidFill>
                <a:latin typeface="Times New Roman" pitchFamily="18" charset="0"/>
              </a:rPr>
              <a:t>infinite or finite</a:t>
            </a:r>
            <a:r>
              <a:rPr lang="en-US" altLang="zh-CN" dirty="0" smtClean="0">
                <a:solidFill>
                  <a:srgbClr val="0000CC"/>
                </a:solidFill>
                <a:latin typeface="Times New Roman" pitchFamily="18" charset="0"/>
              </a:rPr>
              <a:t>?</a:t>
            </a:r>
          </a:p>
          <a:p>
            <a:pPr lvl="1" eaLnBrk="1" hangingPunct="1"/>
            <a:r>
              <a:rPr lang="en-US" altLang="zh-CN" dirty="0" smtClean="0"/>
              <a:t>Sample?</a:t>
            </a:r>
          </a:p>
          <a:p>
            <a:pPr lvl="1" eaLnBrk="1" hangingPunct="1"/>
            <a:r>
              <a:rPr lang="en-US" altLang="zh-CN" dirty="0" smtClean="0"/>
              <a:t>Result?</a:t>
            </a:r>
          </a:p>
          <a:p>
            <a:pPr lvl="1" eaLnBrk="1" hangingPunct="1"/>
            <a:r>
              <a:rPr lang="en-US" altLang="zh-CN" dirty="0" smtClean="0"/>
              <a:t>Conclusion?</a:t>
            </a:r>
          </a:p>
          <a:p>
            <a:pPr eaLnBrk="1" hangingPunct="1"/>
            <a:endParaRPr lang="en-US" altLang="zh-CN"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灯片编号占位符 5"/>
          <p:cNvSpPr>
            <a:spLocks noGrp="1"/>
          </p:cNvSpPr>
          <p:nvPr>
            <p:ph type="sldNum" sz="quarter" idx="12"/>
          </p:nvPr>
        </p:nvSpPr>
        <p:spPr>
          <a:noFill/>
        </p:spPr>
        <p:txBody>
          <a:bodyPr/>
          <a:lstStyle/>
          <a:p>
            <a:fld id="{B5E3D498-390E-4391-A0F0-3E5A41642277}" type="slidenum">
              <a:rPr lang="en-US" altLang="zh-CN" smtClean="0">
                <a:ea typeface="宋体" charset="-122"/>
              </a:rPr>
              <a:pPr/>
              <a:t>32</a:t>
            </a:fld>
            <a:endParaRPr lang="en-US" altLang="zh-CN" smtClean="0">
              <a:ea typeface="宋体" charset="-122"/>
            </a:endParaRPr>
          </a:p>
        </p:txBody>
      </p:sp>
      <p:sp>
        <p:nvSpPr>
          <p:cNvPr id="77826" name="Rectangle 2"/>
          <p:cNvSpPr>
            <a:spLocks noGrp="1" noChangeArrowheads="1"/>
          </p:cNvSpPr>
          <p:nvPr>
            <p:ph type="title"/>
          </p:nvPr>
        </p:nvSpPr>
        <p:spPr/>
        <p:txBody>
          <a:bodyPr/>
          <a:lstStyle/>
          <a:p>
            <a:pPr eaLnBrk="1" hangingPunct="1"/>
            <a:r>
              <a:rPr lang="en-US" altLang="zh-CN" sz="4800" smtClean="0"/>
              <a:t>Variation &amp; Random variable</a:t>
            </a:r>
          </a:p>
        </p:txBody>
      </p:sp>
      <p:sp>
        <p:nvSpPr>
          <p:cNvPr id="77827" name="Rectangle 3"/>
          <p:cNvSpPr>
            <a:spLocks noGrp="1" noChangeArrowheads="1"/>
          </p:cNvSpPr>
          <p:nvPr>
            <p:ph type="body" idx="1"/>
          </p:nvPr>
        </p:nvSpPr>
        <p:spPr/>
        <p:txBody>
          <a:bodyPr/>
          <a:lstStyle/>
          <a:p>
            <a:pPr eaLnBrk="1" hangingPunct="1">
              <a:lnSpc>
                <a:spcPct val="90000"/>
              </a:lnSpc>
            </a:pPr>
            <a:r>
              <a:rPr lang="en-US" altLang="zh-CN" sz="2800" dirty="0" smtClean="0"/>
              <a:t> Certain characteristics of the population are of particular interest</a:t>
            </a:r>
            <a:r>
              <a:rPr lang="en-US" altLang="zh-CN" sz="2800" dirty="0" smtClean="0">
                <a:solidFill>
                  <a:schemeClr val="accent6"/>
                </a:solidFill>
              </a:rPr>
              <a:t>( systolic/diastolic blood pressure, weight, resting body temperature</a:t>
            </a:r>
            <a:r>
              <a:rPr lang="en-US" altLang="zh-CN" sz="2800" dirty="0" smtClean="0"/>
              <a:t>). The value of these characteristics will vary from individual to individual with the population. </a:t>
            </a:r>
          </a:p>
          <a:p>
            <a:pPr eaLnBrk="1" hangingPunct="1">
              <a:lnSpc>
                <a:spcPct val="90000"/>
              </a:lnSpc>
            </a:pPr>
            <a:r>
              <a:rPr lang="en-US" altLang="zh-CN" sz="2800" dirty="0" smtClean="0"/>
              <a:t>These characteristics are called </a:t>
            </a:r>
            <a:r>
              <a:rPr lang="en-US" altLang="zh-CN" sz="2800" u="sng" dirty="0" smtClean="0">
                <a:solidFill>
                  <a:srgbClr val="CC3399"/>
                </a:solidFill>
              </a:rPr>
              <a:t>random variable or variable;</a:t>
            </a:r>
          </a:p>
          <a:p>
            <a:pPr eaLnBrk="1" hangingPunct="1">
              <a:lnSpc>
                <a:spcPct val="90000"/>
              </a:lnSpc>
            </a:pPr>
            <a:r>
              <a:rPr lang="en-US" altLang="zh-CN" sz="2800" u="sng" dirty="0" smtClean="0"/>
              <a:t>The varying between individuals are called </a:t>
            </a:r>
            <a:r>
              <a:rPr lang="en-US" altLang="zh-CN" sz="2800" u="sng" dirty="0" smtClean="0">
                <a:solidFill>
                  <a:srgbClr val="CC3399"/>
                </a:solidFill>
              </a:rPr>
              <a:t>variation</a:t>
            </a:r>
            <a:r>
              <a:rPr lang="en-US" altLang="zh-CN" sz="2800" u="sng" dirty="0" smtClean="0"/>
              <a:t>.</a:t>
            </a:r>
          </a:p>
          <a:p>
            <a:pPr eaLnBrk="1" hangingPunct="1">
              <a:lnSpc>
                <a:spcPct val="90000"/>
              </a:lnSpc>
            </a:pPr>
            <a:endParaRPr lang="en-US" altLang="zh-CN" sz="28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灯片编号占位符 5"/>
          <p:cNvSpPr>
            <a:spLocks noGrp="1"/>
          </p:cNvSpPr>
          <p:nvPr>
            <p:ph type="sldNum" sz="quarter" idx="12"/>
          </p:nvPr>
        </p:nvSpPr>
        <p:spPr>
          <a:noFill/>
        </p:spPr>
        <p:txBody>
          <a:bodyPr/>
          <a:lstStyle/>
          <a:p>
            <a:fld id="{6DA20051-0D83-43B8-99BD-4B38AEF95B1D}" type="slidenum">
              <a:rPr lang="en-US" altLang="zh-CN" smtClean="0">
                <a:ea typeface="宋体" charset="-122"/>
              </a:rPr>
              <a:pPr/>
              <a:t>33</a:t>
            </a:fld>
            <a:endParaRPr lang="en-US" altLang="zh-CN" smtClean="0">
              <a:ea typeface="宋体" charset="-122"/>
            </a:endParaRPr>
          </a:p>
        </p:txBody>
      </p:sp>
      <p:sp>
        <p:nvSpPr>
          <p:cNvPr id="79874" name="Rectangle 2"/>
          <p:cNvSpPr>
            <a:spLocks noGrp="1" noChangeArrowheads="1"/>
          </p:cNvSpPr>
          <p:nvPr>
            <p:ph type="title"/>
          </p:nvPr>
        </p:nvSpPr>
        <p:spPr>
          <a:xfrm>
            <a:off x="539552" y="260648"/>
            <a:ext cx="7772400" cy="1143000"/>
          </a:xfrm>
        </p:spPr>
        <p:txBody>
          <a:bodyPr/>
          <a:lstStyle/>
          <a:p>
            <a:pPr eaLnBrk="1" hangingPunct="1"/>
            <a:r>
              <a:rPr lang="en-US" altLang="zh-CN" dirty="0" smtClean="0"/>
              <a:t>Variation in Medicine</a:t>
            </a:r>
          </a:p>
        </p:txBody>
      </p:sp>
      <p:sp>
        <p:nvSpPr>
          <p:cNvPr id="79875" name="Rectangle 3"/>
          <p:cNvSpPr>
            <a:spLocks noGrp="1" noChangeArrowheads="1"/>
          </p:cNvSpPr>
          <p:nvPr>
            <p:ph type="body" idx="1"/>
          </p:nvPr>
        </p:nvSpPr>
        <p:spPr>
          <a:xfrm>
            <a:off x="395536" y="1484784"/>
            <a:ext cx="7056784" cy="2520280"/>
          </a:xfrm>
        </p:spPr>
        <p:txBody>
          <a:bodyPr/>
          <a:lstStyle/>
          <a:p>
            <a:pPr eaLnBrk="1" hangingPunct="1"/>
            <a:r>
              <a:rPr lang="en-US" altLang="zh-CN" sz="2400" dirty="0" smtClean="0"/>
              <a:t>Humans differ in response to treatment</a:t>
            </a:r>
          </a:p>
          <a:p>
            <a:pPr eaLnBrk="1" hangingPunct="1"/>
            <a:r>
              <a:rPr lang="en-US" altLang="zh-CN" sz="2400" dirty="0" smtClean="0"/>
              <a:t>Humans differ in disease symptoms</a:t>
            </a:r>
          </a:p>
          <a:p>
            <a:pPr eaLnBrk="1" hangingPunct="1"/>
            <a:r>
              <a:rPr lang="en-US" altLang="zh-CN" sz="2400" dirty="0" smtClean="0"/>
              <a:t>Diagnosis and treatment is often probabilistically based</a:t>
            </a:r>
          </a:p>
          <a:p>
            <a:pPr eaLnBrk="1" hangingPunct="1"/>
            <a:endParaRPr lang="en-US" altLang="zh-CN" dirty="0" smtClean="0"/>
          </a:p>
          <a:p>
            <a:pPr eaLnBrk="1" hangingPunct="1"/>
            <a:endParaRPr lang="en-US" altLang="zh-CN" dirty="0" smtClean="0"/>
          </a:p>
          <a:p>
            <a:pPr eaLnBrk="1" hangingPunct="1"/>
            <a:endParaRPr lang="en-US" altLang="zh-CN" dirty="0" smtClean="0"/>
          </a:p>
        </p:txBody>
      </p:sp>
      <p:pic>
        <p:nvPicPr>
          <p:cNvPr id="101378" name="Picture 2" descr="http://images.sciencedaily.com/2010/09/100901132201-large.jpg"/>
          <p:cNvPicPr>
            <a:picLocks noChangeAspect="1" noChangeArrowheads="1"/>
          </p:cNvPicPr>
          <p:nvPr/>
        </p:nvPicPr>
        <p:blipFill>
          <a:blip r:embed="rId3" cstate="print"/>
          <a:srcRect/>
          <a:stretch>
            <a:fillRect/>
          </a:stretch>
        </p:blipFill>
        <p:spPr bwMode="auto">
          <a:xfrm>
            <a:off x="251520" y="3356992"/>
            <a:ext cx="1905399" cy="1916832"/>
          </a:xfrm>
          <a:prstGeom prst="rect">
            <a:avLst/>
          </a:prstGeom>
          <a:noFill/>
        </p:spPr>
      </p:pic>
      <p:pic>
        <p:nvPicPr>
          <p:cNvPr id="101380" name="Picture 4" descr="http://ts1.mm.bing.net/th?&amp;id=HN.608043266309227167&amp;w=300&amp;h=300&amp;c=0&amp;pid=1.9&amp;rs=0&amp;p=0"/>
          <p:cNvPicPr>
            <a:picLocks noChangeAspect="1" noChangeArrowheads="1"/>
          </p:cNvPicPr>
          <p:nvPr/>
        </p:nvPicPr>
        <p:blipFill>
          <a:blip r:embed="rId4" cstate="print"/>
          <a:srcRect/>
          <a:stretch>
            <a:fillRect/>
          </a:stretch>
        </p:blipFill>
        <p:spPr bwMode="auto">
          <a:xfrm>
            <a:off x="2555776" y="4725144"/>
            <a:ext cx="1545729" cy="1832880"/>
          </a:xfrm>
          <a:prstGeom prst="rect">
            <a:avLst/>
          </a:prstGeom>
          <a:noFill/>
        </p:spPr>
      </p:pic>
      <p:pic>
        <p:nvPicPr>
          <p:cNvPr id="101382" name="Picture 6" descr="http://ts1.mm.bing.net/th?&amp;id=HN.608019579562821566&amp;w=300&amp;h=300&amp;c=0&amp;pid=1.9&amp;rs=0&amp;p=0"/>
          <p:cNvPicPr>
            <a:picLocks noChangeAspect="1" noChangeArrowheads="1"/>
          </p:cNvPicPr>
          <p:nvPr/>
        </p:nvPicPr>
        <p:blipFill>
          <a:blip r:embed="rId5" cstate="print"/>
          <a:srcRect/>
          <a:stretch>
            <a:fillRect/>
          </a:stretch>
        </p:blipFill>
        <p:spPr bwMode="auto">
          <a:xfrm>
            <a:off x="6732240" y="1268760"/>
            <a:ext cx="1547664" cy="964711"/>
          </a:xfrm>
          <a:prstGeom prst="rect">
            <a:avLst/>
          </a:prstGeom>
          <a:noFill/>
        </p:spPr>
      </p:pic>
      <p:pic>
        <p:nvPicPr>
          <p:cNvPr id="101384" name="Picture 8" descr="c:\users\yuxj\appdata\local\360CHR~1\Chrome\USERDA~1\Temp\HISTOG~1.GIF"/>
          <p:cNvPicPr>
            <a:picLocks noChangeAspect="1" noChangeArrowheads="1"/>
          </p:cNvPicPr>
          <p:nvPr/>
        </p:nvPicPr>
        <p:blipFill>
          <a:blip r:embed="rId6" cstate="print"/>
          <a:srcRect/>
          <a:stretch>
            <a:fillRect/>
          </a:stretch>
        </p:blipFill>
        <p:spPr bwMode="auto">
          <a:xfrm>
            <a:off x="4283968" y="3573016"/>
            <a:ext cx="3429000" cy="2133601"/>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灯片编号占位符 5"/>
          <p:cNvSpPr>
            <a:spLocks noGrp="1"/>
          </p:cNvSpPr>
          <p:nvPr>
            <p:ph type="sldNum" sz="quarter" idx="12"/>
          </p:nvPr>
        </p:nvSpPr>
        <p:spPr>
          <a:noFill/>
        </p:spPr>
        <p:txBody>
          <a:bodyPr/>
          <a:lstStyle/>
          <a:p>
            <a:fld id="{B92F6D08-4D55-498F-80D7-E9B84F2AF0B8}" type="slidenum">
              <a:rPr lang="en-US" altLang="zh-CN" smtClean="0">
                <a:ea typeface="宋体" charset="-122"/>
              </a:rPr>
              <a:pPr/>
              <a:t>34</a:t>
            </a:fld>
            <a:endParaRPr lang="en-US" altLang="zh-CN" smtClean="0">
              <a:ea typeface="宋体" charset="-122"/>
            </a:endParaRPr>
          </a:p>
        </p:txBody>
      </p:sp>
      <p:sp>
        <p:nvSpPr>
          <p:cNvPr id="81922" name="Rectangle 2"/>
          <p:cNvSpPr>
            <a:spLocks noGrp="1" noChangeArrowheads="1"/>
          </p:cNvSpPr>
          <p:nvPr>
            <p:ph type="title"/>
          </p:nvPr>
        </p:nvSpPr>
        <p:spPr>
          <a:xfrm>
            <a:off x="685800" y="609600"/>
            <a:ext cx="7772400" cy="596900"/>
          </a:xfrm>
        </p:spPr>
        <p:txBody>
          <a:bodyPr/>
          <a:lstStyle/>
          <a:p>
            <a:pPr eaLnBrk="1" hangingPunct="1"/>
            <a:r>
              <a:rPr lang="en-US" altLang="zh-CN" sz="4800" dirty="0" smtClean="0"/>
              <a:t>Properties of</a:t>
            </a:r>
            <a:r>
              <a:rPr lang="en-US" altLang="zh-CN" dirty="0" smtClean="0"/>
              <a:t> </a:t>
            </a:r>
            <a:r>
              <a:rPr lang="en-US" altLang="zh-CN" sz="4800" dirty="0" smtClean="0"/>
              <a:t>Variation</a:t>
            </a:r>
            <a:endParaRPr lang="en-US" altLang="zh-CN" dirty="0" smtClean="0"/>
          </a:p>
        </p:txBody>
      </p:sp>
      <p:sp>
        <p:nvSpPr>
          <p:cNvPr id="81923" name="Rectangle 3"/>
          <p:cNvSpPr>
            <a:spLocks noGrp="1" noChangeArrowheads="1"/>
          </p:cNvSpPr>
          <p:nvPr>
            <p:ph type="body" idx="1"/>
          </p:nvPr>
        </p:nvSpPr>
        <p:spPr>
          <a:xfrm>
            <a:off x="611560" y="1556792"/>
            <a:ext cx="8054975" cy="4114800"/>
          </a:xfrm>
        </p:spPr>
        <p:txBody>
          <a:bodyPr/>
          <a:lstStyle/>
          <a:p>
            <a:pPr lvl="1" eaLnBrk="1" hangingPunct="1">
              <a:buFont typeface="Wingdings" pitchFamily="2" charset="2"/>
              <a:buChar char="§"/>
            </a:pPr>
            <a:r>
              <a:rPr lang="en-US" altLang="zh-CN" sz="2400" dirty="0" smtClean="0"/>
              <a:t>A property that individuals are different. (dissimilar)</a:t>
            </a:r>
          </a:p>
          <a:p>
            <a:pPr lvl="1" eaLnBrk="1" hangingPunct="1">
              <a:buFont typeface="Wingdings" pitchFamily="2" charset="2"/>
              <a:buChar char="§"/>
            </a:pPr>
            <a:r>
              <a:rPr lang="en-US" altLang="zh-CN" sz="2400" dirty="0" smtClean="0"/>
              <a:t>Cause by incontrollable factors (known or unknown)</a:t>
            </a:r>
          </a:p>
          <a:p>
            <a:pPr lvl="1" eaLnBrk="1" hangingPunct="1">
              <a:buFont typeface="Wingdings" pitchFamily="2" charset="2"/>
              <a:buChar char="§"/>
            </a:pPr>
            <a:r>
              <a:rPr lang="en-US" altLang="zh-CN" sz="2400" dirty="0" smtClean="0"/>
              <a:t>random (cannot predict exactly)</a:t>
            </a:r>
          </a:p>
          <a:p>
            <a:pPr lvl="1" eaLnBrk="1" hangingPunct="1">
              <a:buFont typeface="Wingdings" pitchFamily="2" charset="2"/>
              <a:buChar char="§"/>
            </a:pPr>
            <a:r>
              <a:rPr lang="en-US" altLang="zh-CN" sz="2400" dirty="0" smtClean="0"/>
              <a:t>ubiquitous(</a:t>
            </a:r>
            <a:r>
              <a:rPr lang="zh-CN" altLang="en-US" sz="2400" dirty="0" smtClean="0"/>
              <a:t>普遍存在的</a:t>
            </a:r>
            <a:r>
              <a:rPr lang="en-US" altLang="zh-CN" sz="2400" dirty="0" smtClean="0"/>
              <a:t>) </a:t>
            </a:r>
          </a:p>
          <a:p>
            <a:pPr lvl="1" eaLnBrk="1" hangingPunct="1">
              <a:buFont typeface="Wingdings" pitchFamily="2" charset="2"/>
              <a:buChar char="§"/>
            </a:pPr>
            <a:r>
              <a:rPr lang="en-US" altLang="zh-CN" sz="2400" dirty="0" smtClean="0"/>
              <a:t>Individual variation has it’s own distribution.</a:t>
            </a:r>
          </a:p>
          <a:p>
            <a:pPr eaLnBrk="1" hangingPunct="1">
              <a:buFont typeface="Wingdings" pitchFamily="2" charset="2"/>
              <a:buChar char="§"/>
            </a:pPr>
            <a:r>
              <a:rPr lang="en-US" altLang="zh-CN" sz="2800" b="1" dirty="0" smtClean="0">
                <a:solidFill>
                  <a:srgbClr val="FF0000"/>
                </a:solidFill>
                <a:latin typeface="Times New Roman" pitchFamily="18" charset="0"/>
              </a:rPr>
              <a:t>No individual variation, No statistics!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灯片编号占位符 4"/>
          <p:cNvSpPr>
            <a:spLocks noGrp="1"/>
          </p:cNvSpPr>
          <p:nvPr>
            <p:ph type="sldNum" sz="quarter" idx="12"/>
          </p:nvPr>
        </p:nvSpPr>
        <p:spPr>
          <a:noFill/>
        </p:spPr>
        <p:txBody>
          <a:bodyPr/>
          <a:lstStyle/>
          <a:p>
            <a:fld id="{36C9E89B-9857-4E6E-8A62-1A945ADC054C}" type="slidenum">
              <a:rPr lang="en-US" altLang="zh-CN" smtClean="0">
                <a:ea typeface="宋体" charset="-122"/>
              </a:rPr>
              <a:pPr/>
              <a:t>35</a:t>
            </a:fld>
            <a:endParaRPr lang="en-US" altLang="zh-CN" smtClean="0">
              <a:ea typeface="宋体" charset="-122"/>
            </a:endParaRPr>
          </a:p>
        </p:txBody>
      </p:sp>
      <p:pic>
        <p:nvPicPr>
          <p:cNvPr id="83970" name="Picture 2" descr="snp"/>
          <p:cNvPicPr>
            <a:picLocks noChangeAspect="1" noChangeArrowheads="1"/>
          </p:cNvPicPr>
          <p:nvPr/>
        </p:nvPicPr>
        <p:blipFill>
          <a:blip r:embed="rId3" cstate="print"/>
          <a:srcRect/>
          <a:stretch>
            <a:fillRect/>
          </a:stretch>
        </p:blipFill>
        <p:spPr bwMode="auto">
          <a:xfrm>
            <a:off x="0" y="0"/>
            <a:ext cx="9144000" cy="5876925"/>
          </a:xfrm>
          <a:prstGeom prst="rect">
            <a:avLst/>
          </a:prstGeom>
          <a:noFill/>
          <a:ln w="9525">
            <a:noFill/>
            <a:miter lim="800000"/>
            <a:headEnd/>
            <a:tailEnd/>
          </a:ln>
        </p:spPr>
      </p:pic>
      <p:sp>
        <p:nvSpPr>
          <p:cNvPr id="83971" name="Rectangle 6"/>
          <p:cNvSpPr>
            <a:spLocks noGrp="1" noChangeArrowheads="1"/>
          </p:cNvSpPr>
          <p:nvPr>
            <p:ph type="title"/>
          </p:nvPr>
        </p:nvSpPr>
        <p:spPr>
          <a:xfrm>
            <a:off x="755650" y="6021388"/>
            <a:ext cx="7488238" cy="620712"/>
          </a:xfrm>
        </p:spPr>
        <p:txBody>
          <a:bodyPr/>
          <a:lstStyle/>
          <a:p>
            <a:pPr eaLnBrk="1" hangingPunct="1"/>
            <a:r>
              <a:rPr lang="en-US" altLang="zh-CN" sz="4000" smtClean="0">
                <a:solidFill>
                  <a:srgbClr val="FF0000"/>
                </a:solidFill>
              </a:rPr>
              <a:t>individual variation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6" name="Picture 4" descr="http://ts1.mm.bing.net/th?&amp;id=HN.607993105394763474&amp;w=300&amp;h=300&amp;c=0&amp;pid=1.9&amp;rs=0&amp;p=0"/>
          <p:cNvPicPr>
            <a:picLocks noChangeAspect="1" noChangeArrowheads="1"/>
          </p:cNvPicPr>
          <p:nvPr/>
        </p:nvPicPr>
        <p:blipFill>
          <a:blip r:embed="rId3" cstate="print"/>
          <a:srcRect/>
          <a:stretch>
            <a:fillRect/>
          </a:stretch>
        </p:blipFill>
        <p:spPr bwMode="auto">
          <a:xfrm>
            <a:off x="467544" y="207530"/>
            <a:ext cx="8208912" cy="6156684"/>
          </a:xfrm>
          <a:prstGeom prst="rect">
            <a:avLst/>
          </a:prstGeom>
          <a:noFill/>
        </p:spPr>
      </p:pic>
      <p:sp>
        <p:nvSpPr>
          <p:cNvPr id="86017" name="灯片编号占位符 5"/>
          <p:cNvSpPr>
            <a:spLocks noGrp="1"/>
          </p:cNvSpPr>
          <p:nvPr>
            <p:ph type="sldNum" sz="quarter" idx="12"/>
          </p:nvPr>
        </p:nvSpPr>
        <p:spPr>
          <a:noFill/>
        </p:spPr>
        <p:txBody>
          <a:bodyPr/>
          <a:lstStyle/>
          <a:p>
            <a:fld id="{F09155C1-ABAF-4C45-B2F0-3FC7723CAC3E}" type="slidenum">
              <a:rPr lang="en-US" altLang="zh-CN" smtClean="0">
                <a:ea typeface="宋体" charset="-122"/>
              </a:rPr>
              <a:pPr/>
              <a:t>36</a:t>
            </a:fld>
            <a:endParaRPr lang="en-US" altLang="zh-CN" smtClean="0">
              <a:ea typeface="宋体" charset="-122"/>
            </a:endParaRPr>
          </a:p>
        </p:txBody>
      </p:sp>
      <p:sp>
        <p:nvSpPr>
          <p:cNvPr id="86018" name="Rectangle 2"/>
          <p:cNvSpPr>
            <a:spLocks noGrp="1" noChangeArrowheads="1"/>
          </p:cNvSpPr>
          <p:nvPr>
            <p:ph type="title"/>
          </p:nvPr>
        </p:nvSpPr>
        <p:spPr>
          <a:xfrm>
            <a:off x="533400" y="457200"/>
            <a:ext cx="7850188" cy="1149350"/>
          </a:xfrm>
        </p:spPr>
        <p:txBody>
          <a:bodyPr/>
          <a:lstStyle/>
          <a:p>
            <a:pPr eaLnBrk="1" hangingPunct="1"/>
            <a:r>
              <a:rPr lang="en-US" altLang="zh-CN" dirty="0" smtClean="0"/>
              <a:t> </a:t>
            </a:r>
            <a:r>
              <a:rPr lang="en-US" altLang="zh-CN" dirty="0" smtClean="0">
                <a:solidFill>
                  <a:srgbClr val="FFFF00"/>
                </a:solidFill>
              </a:rPr>
              <a:t>Data-Values of  Variable</a:t>
            </a:r>
          </a:p>
        </p:txBody>
      </p:sp>
      <p:sp>
        <p:nvSpPr>
          <p:cNvPr id="86019" name="Rectangle 3"/>
          <p:cNvSpPr>
            <a:spLocks noGrp="1" noChangeArrowheads="1"/>
          </p:cNvSpPr>
          <p:nvPr>
            <p:ph type="body" idx="1"/>
          </p:nvPr>
        </p:nvSpPr>
        <p:spPr>
          <a:xfrm>
            <a:off x="395536" y="1772816"/>
            <a:ext cx="8229600" cy="2376264"/>
          </a:xfrm>
        </p:spPr>
        <p:txBody>
          <a:bodyPr/>
          <a:lstStyle/>
          <a:p>
            <a:pPr eaLnBrk="1" hangingPunct="1">
              <a:lnSpc>
                <a:spcPct val="90000"/>
              </a:lnSpc>
            </a:pPr>
            <a:r>
              <a:rPr lang="en-US" altLang="zh-CN" sz="2400" dirty="0" smtClean="0">
                <a:solidFill>
                  <a:schemeClr val="accent5">
                    <a:lumMod val="20000"/>
                    <a:lumOff val="80000"/>
                  </a:schemeClr>
                </a:solidFill>
              </a:rPr>
              <a:t>Variables are characteristics of observation, for example , height, weight, sex and so on </a:t>
            </a:r>
          </a:p>
          <a:p>
            <a:pPr eaLnBrk="1" hangingPunct="1">
              <a:lnSpc>
                <a:spcPct val="90000"/>
              </a:lnSpc>
            </a:pPr>
            <a:r>
              <a:rPr lang="en-US" altLang="zh-CN" sz="2400" dirty="0" smtClean="0">
                <a:solidFill>
                  <a:srgbClr val="FF66FF"/>
                </a:solidFill>
              </a:rPr>
              <a:t>Data are values of variables that are obtained by observing or measuring</a:t>
            </a:r>
          </a:p>
          <a:p>
            <a:pPr eaLnBrk="1" hangingPunct="1">
              <a:lnSpc>
                <a:spcPct val="90000"/>
              </a:lnSpc>
            </a:pPr>
            <a:r>
              <a:rPr lang="en-US" altLang="zh-CN" sz="2400" dirty="0" smtClean="0">
                <a:solidFill>
                  <a:schemeClr val="accent5">
                    <a:lumMod val="20000"/>
                    <a:lumOff val="80000"/>
                  </a:schemeClr>
                </a:solidFill>
              </a:rPr>
              <a:t>Data consist of information coming from observations, counts, measurements, or responses</a:t>
            </a:r>
            <a:r>
              <a:rPr lang="en-US" altLang="zh-CN" sz="2400" dirty="0" smtClean="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灯片编号占位符 5"/>
          <p:cNvSpPr>
            <a:spLocks noGrp="1"/>
          </p:cNvSpPr>
          <p:nvPr>
            <p:ph type="sldNum" sz="quarter" idx="12"/>
          </p:nvPr>
        </p:nvSpPr>
        <p:spPr>
          <a:noFill/>
        </p:spPr>
        <p:txBody>
          <a:bodyPr/>
          <a:lstStyle/>
          <a:p>
            <a:fld id="{D77B355C-2743-4431-9F92-A9B0A52FFFDC}" type="slidenum">
              <a:rPr lang="en-US" altLang="zh-CN" smtClean="0">
                <a:ea typeface="宋体" charset="-122"/>
              </a:rPr>
              <a:pPr/>
              <a:t>37</a:t>
            </a:fld>
            <a:endParaRPr lang="en-US" altLang="zh-CN" smtClean="0">
              <a:ea typeface="宋体" charset="-122"/>
            </a:endParaRPr>
          </a:p>
        </p:txBody>
      </p:sp>
      <p:sp>
        <p:nvSpPr>
          <p:cNvPr id="32775" name="Rectangle 2"/>
          <p:cNvSpPr>
            <a:spLocks noChangeArrowheads="1"/>
          </p:cNvSpPr>
          <p:nvPr/>
        </p:nvSpPr>
        <p:spPr bwMode="auto">
          <a:xfrm>
            <a:off x="0" y="0"/>
            <a:ext cx="9144000" cy="1600200"/>
          </a:xfrm>
          <a:prstGeom prst="rect">
            <a:avLst/>
          </a:prstGeom>
          <a:solidFill>
            <a:srgbClr val="6699FF"/>
          </a:solidFill>
          <a:ln w="12700">
            <a:noFill/>
            <a:miter lim="800000"/>
            <a:headEnd type="none" w="sm" len="sm"/>
            <a:tailEnd type="none" w="sm" len="sm"/>
          </a:ln>
        </p:spPr>
        <p:txBody>
          <a:bodyPr wrap="none" anchor="ctr"/>
          <a:lstStyle/>
          <a:p>
            <a:pPr algn="ctr"/>
            <a:endParaRPr kumimoji="0" lang="en-US" altLang="en-US" sz="4400" b="1">
              <a:solidFill>
                <a:schemeClr val="bg1"/>
              </a:solidFill>
              <a:latin typeface="Arial" charset="0"/>
            </a:endParaRPr>
          </a:p>
        </p:txBody>
      </p:sp>
      <p:sp>
        <p:nvSpPr>
          <p:cNvPr id="32776" name="Text Box 3"/>
          <p:cNvSpPr txBox="1">
            <a:spLocks noChangeArrowheads="1"/>
          </p:cNvSpPr>
          <p:nvPr/>
        </p:nvSpPr>
        <p:spPr bwMode="auto">
          <a:xfrm>
            <a:off x="1828800" y="2590800"/>
            <a:ext cx="4757738" cy="1190625"/>
          </a:xfrm>
          <a:prstGeom prst="rect">
            <a:avLst/>
          </a:prstGeom>
          <a:noFill/>
          <a:ln w="9525">
            <a:noFill/>
            <a:miter lim="800000"/>
            <a:headEnd/>
            <a:tailEnd/>
          </a:ln>
        </p:spPr>
        <p:txBody>
          <a:bodyPr>
            <a:spAutoFit/>
          </a:bodyPr>
          <a:lstStyle/>
          <a:p>
            <a:pPr algn="ctr"/>
            <a:endParaRPr kumimoji="0" lang="en-US" altLang="en-US" sz="3600" b="1">
              <a:solidFill>
                <a:srgbClr val="0033CC"/>
              </a:solidFill>
              <a:latin typeface="Arial" charset="0"/>
            </a:endParaRPr>
          </a:p>
          <a:p>
            <a:pPr algn="ctr"/>
            <a:r>
              <a:rPr kumimoji="0" lang="en-US" altLang="en-US" sz="3600" b="1">
                <a:solidFill>
                  <a:srgbClr val="0033CC"/>
                </a:solidFill>
                <a:latin typeface="Arial" charset="0"/>
              </a:rPr>
              <a:t> </a:t>
            </a:r>
            <a:endParaRPr lang="en-US" altLang="en-US" sz="3200">
              <a:solidFill>
                <a:srgbClr val="000000"/>
              </a:solidFill>
              <a:latin typeface="Arial Black" pitchFamily="34" charset="0"/>
              <a:ea typeface="黑体" pitchFamily="2" charset="-122"/>
            </a:endParaRPr>
          </a:p>
        </p:txBody>
      </p:sp>
      <p:sp>
        <p:nvSpPr>
          <p:cNvPr id="32777" name="Rectangle 4"/>
          <p:cNvSpPr>
            <a:spLocks noGrp="1" noChangeArrowheads="1"/>
          </p:cNvSpPr>
          <p:nvPr>
            <p:ph type="title"/>
          </p:nvPr>
        </p:nvSpPr>
        <p:spPr>
          <a:xfrm>
            <a:off x="683568" y="404664"/>
            <a:ext cx="7772400" cy="1143000"/>
          </a:xfrm>
        </p:spPr>
        <p:txBody>
          <a:bodyPr/>
          <a:lstStyle/>
          <a:p>
            <a:pPr eaLnBrk="1" hangingPunct="1"/>
            <a:r>
              <a:rPr lang="en-US" altLang="zh-CN" sz="4000" dirty="0" smtClean="0">
                <a:solidFill>
                  <a:srgbClr val="0033CC"/>
                </a:solidFill>
              </a:rPr>
              <a:t>Type   OF DATA</a:t>
            </a:r>
            <a:endParaRPr lang="en-US" altLang="en-US" sz="3600" dirty="0" smtClean="0">
              <a:solidFill>
                <a:srgbClr val="0033CC"/>
              </a:solidFill>
            </a:endParaRPr>
          </a:p>
        </p:txBody>
      </p:sp>
      <p:graphicFrame>
        <p:nvGraphicFramePr>
          <p:cNvPr id="32773" name="Object 5"/>
          <p:cNvGraphicFramePr>
            <a:graphicFrameLocks/>
          </p:cNvGraphicFramePr>
          <p:nvPr/>
        </p:nvGraphicFramePr>
        <p:xfrm>
          <a:off x="8244408" y="4005064"/>
          <a:ext cx="677863" cy="2324100"/>
        </p:xfrm>
        <a:graphic>
          <a:graphicData uri="http://schemas.openxmlformats.org/presentationml/2006/ole">
            <p:oleObj spid="_x0000_s32773" name="Clip" r:id="rId5" imgW="725400" imgH="2630160" progId="">
              <p:embed/>
            </p:oleObj>
          </a:graphicData>
        </a:graphic>
      </p:graphicFrame>
      <p:graphicFrame>
        <p:nvGraphicFramePr>
          <p:cNvPr id="32846" name="Group 78"/>
          <p:cNvGraphicFramePr>
            <a:graphicFrameLocks noGrp="1"/>
          </p:cNvGraphicFramePr>
          <p:nvPr/>
        </p:nvGraphicFramePr>
        <p:xfrm>
          <a:off x="467544" y="1752600"/>
          <a:ext cx="7344816" cy="4268026"/>
        </p:xfrm>
        <a:graphic>
          <a:graphicData uri="http://schemas.openxmlformats.org/drawingml/2006/table">
            <a:tbl>
              <a:tblPr/>
              <a:tblGrid>
                <a:gridCol w="3625921"/>
                <a:gridCol w="3718895"/>
              </a:tblGrid>
              <a:tr h="677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dirty="0" smtClean="0">
                          <a:ln>
                            <a:noFill/>
                          </a:ln>
                          <a:solidFill>
                            <a:schemeClr val="tx1"/>
                          </a:solidFill>
                          <a:effectLst/>
                          <a:latin typeface="+mj-lt"/>
                          <a:ea typeface="宋体" pitchFamily="2" charset="-122"/>
                        </a:rPr>
                        <a:t>TYPE OF DATA</a:t>
                      </a:r>
                    </a:p>
                  </a:txBody>
                  <a:tcPr horzOverflow="overflow">
                    <a:lnL cap="flat">
                      <a:noFill/>
                    </a:lnL>
                    <a:lnR>
                      <a:noFill/>
                    </a:lnR>
                    <a:lnT w="38100" cap="flat" cmpd="sng" algn="ctr">
                      <a:solidFill>
                        <a:srgbClr val="CC3399"/>
                      </a:solidFill>
                      <a:prstDash val="solid"/>
                      <a:round/>
                      <a:headEnd type="none" w="med" len="med"/>
                      <a:tailEnd type="none" w="med" len="med"/>
                    </a:lnT>
                    <a:lnB w="12700" cap="flat" cmpd="sng" algn="ctr">
                      <a:solidFill>
                        <a:srgbClr val="FF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dirty="0" smtClean="0">
                          <a:ln>
                            <a:noFill/>
                          </a:ln>
                          <a:solidFill>
                            <a:schemeClr val="tx1"/>
                          </a:solidFill>
                          <a:effectLst/>
                          <a:latin typeface="+mj-lt"/>
                          <a:ea typeface="宋体" pitchFamily="2" charset="-122"/>
                        </a:rPr>
                        <a:t>EXAMPLE</a:t>
                      </a:r>
                    </a:p>
                  </a:txBody>
                  <a:tcPr horzOverflow="overflow">
                    <a:lnL>
                      <a:noFill/>
                    </a:lnL>
                    <a:lnR cap="flat">
                      <a:noFill/>
                    </a:lnR>
                    <a:lnT w="38100" cap="flat" cmpd="sng" algn="ctr">
                      <a:solidFill>
                        <a:srgbClr val="CC3399"/>
                      </a:solidFill>
                      <a:prstDash val="solid"/>
                      <a:round/>
                      <a:headEnd type="none" w="med" len="med"/>
                      <a:tailEnd type="none" w="med" len="med"/>
                    </a:lnT>
                    <a:lnB w="12700" cap="flat" cmpd="sng" algn="ctr">
                      <a:solidFill>
                        <a:srgbClr val="FF66FF"/>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Char char="§"/>
                        <a:tabLst/>
                      </a:pPr>
                      <a:r>
                        <a:rPr kumimoji="1" lang="en-US" altLang="zh-CN" sz="2800" b="0" i="0" u="none" strike="noStrike" cap="none" normalizeH="0" baseline="0" smtClean="0">
                          <a:ln>
                            <a:noFill/>
                          </a:ln>
                          <a:solidFill>
                            <a:srgbClr val="000000"/>
                          </a:solidFill>
                          <a:effectLst/>
                          <a:latin typeface="Arial" charset="0"/>
                          <a:ea typeface="黑体" pitchFamily="2" charset="-122"/>
                        </a:rPr>
                        <a:t>quantitative data</a:t>
                      </a:r>
                    </a:p>
                  </a:txBody>
                  <a:tcPr horzOverflow="overflow">
                    <a:lnL cap="flat">
                      <a:noFill/>
                    </a:lnL>
                    <a:lnR>
                      <a:noFill/>
                    </a:lnR>
                    <a:lnT w="12700" cap="flat" cmpd="sng" algn="ctr">
                      <a:solidFill>
                        <a:srgbClr val="FF66FF"/>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Char char="Ø"/>
                        <a:tabLst/>
                      </a:pPr>
                      <a:r>
                        <a:rPr kumimoji="1" lang="en-US" altLang="zh-CN" sz="2800" b="0" i="0" u="none" strike="noStrike" cap="none" normalizeH="0" baseline="0" smtClean="0">
                          <a:ln>
                            <a:noFill/>
                          </a:ln>
                          <a:solidFill>
                            <a:srgbClr val="000000"/>
                          </a:solidFill>
                          <a:effectLst/>
                          <a:latin typeface="Arial" charset="0"/>
                          <a:ea typeface="黑体" pitchFamily="2" charset="-122"/>
                        </a:rPr>
                        <a:t>height,weight</a:t>
                      </a:r>
                    </a:p>
                  </a:txBody>
                  <a:tcPr horzOverflow="overflow">
                    <a:lnL>
                      <a:noFill/>
                    </a:lnL>
                    <a:lnR cap="flat">
                      <a:noFill/>
                    </a:lnR>
                    <a:lnT w="12700" cap="flat" cmpd="sng" algn="ctr">
                      <a:solidFill>
                        <a:srgbClr val="FF66FF"/>
                      </a:solidFill>
                      <a:prstDash val="solid"/>
                      <a:round/>
                      <a:headEnd type="none" w="med" len="med"/>
                      <a:tailEnd type="none" w="med" len="med"/>
                    </a:lnT>
                    <a:lnB>
                      <a:noFill/>
                    </a:lnB>
                    <a:lnTlToBr>
                      <a:noFill/>
                    </a:lnTlToBr>
                    <a:lnBlToTr>
                      <a:noFill/>
                    </a:lnBlToTr>
                    <a:noFill/>
                  </a:tcPr>
                </a:tc>
              </a:tr>
              <a:tr h="18462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1" lang="en-US" altLang="zh-CN" sz="2800" b="0" i="0" u="none" strike="noStrike" cap="none" normalizeH="0" baseline="0" dirty="0" smtClean="0">
                          <a:ln>
                            <a:noFill/>
                          </a:ln>
                          <a:solidFill>
                            <a:srgbClr val="000000"/>
                          </a:solidFill>
                          <a:effectLst/>
                          <a:latin typeface="Arial" charset="0"/>
                          <a:ea typeface="黑体" pitchFamily="2" charset="-122"/>
                        </a:rPr>
                        <a:t>ranked (ordinal) data</a:t>
                      </a:r>
                      <a:endParaRPr kumimoji="1"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zh-CN" sz="2800" b="0" i="0" u="none" strike="noStrike" cap="none" normalizeH="0" baseline="0" dirty="0" smtClean="0">
                        <a:ln>
                          <a:noFill/>
                        </a:ln>
                        <a:solidFill>
                          <a:schemeClr val="tx1"/>
                        </a:solidFill>
                        <a:effectLst/>
                        <a:latin typeface="Arial" charset="0"/>
                        <a:ea typeface="宋体" pitchFamily="2" charset="-122"/>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zh-CN" sz="2800" b="0" i="0" u="none" strike="noStrike" cap="none" normalizeH="0" baseline="0" dirty="0" smtClean="0">
                        <a:ln>
                          <a:noFill/>
                        </a:ln>
                        <a:solidFill>
                          <a:schemeClr val="tx1"/>
                        </a:solidFill>
                        <a:effectLst/>
                        <a:latin typeface="Arial" charset="0"/>
                        <a:ea typeface="宋体" pitchFamily="2" charset="-122"/>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Char char="Ø"/>
                        <a:tabLst/>
                      </a:pPr>
                      <a:r>
                        <a:rPr kumimoji="1" lang="en-US" altLang="zh-CN" sz="2800" b="0" i="0" u="none" strike="noStrike" cap="none" normalizeH="0" baseline="0" dirty="0" smtClean="0">
                          <a:ln>
                            <a:noFill/>
                          </a:ln>
                          <a:solidFill>
                            <a:srgbClr val="000000"/>
                          </a:solidFill>
                          <a:effectLst/>
                          <a:latin typeface="Arial" charset="0"/>
                          <a:ea typeface="黑体" pitchFamily="2" charset="-122"/>
                        </a:rPr>
                        <a:t>Medical test outcome, scores of ache; scores of ache</a:t>
                      </a:r>
                      <a:endParaRPr kumimoji="1" lang="en-US" altLang="zh-CN" sz="2800" b="0" i="0" u="none" strike="noStrike" cap="none" normalizeH="0" baseline="0" dirty="0" smtClean="0">
                        <a:ln>
                          <a:noFill/>
                        </a:ln>
                        <a:solidFill>
                          <a:schemeClr val="tx1"/>
                        </a:solidFill>
                        <a:effectLst/>
                        <a:latin typeface="Arial" charset="0"/>
                        <a:ea typeface="宋体" pitchFamily="2" charset="-122"/>
                      </a:endParaRPr>
                    </a:p>
                  </a:txBody>
                  <a:tcPr horzOverflow="overflow">
                    <a:lnL>
                      <a:noFill/>
                    </a:lnL>
                    <a:lnR cap="flat">
                      <a:noFill/>
                    </a:lnR>
                    <a:lnT>
                      <a:noFill/>
                    </a:lnT>
                    <a:lnB>
                      <a:noFill/>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Char char="§"/>
                        <a:tabLst/>
                      </a:pPr>
                      <a:r>
                        <a:rPr kumimoji="1" lang="en-US" altLang="zh-CN" sz="2800" b="0" i="0" u="none" strike="noStrike" cap="none" normalizeH="0" baseline="0" dirty="0" smtClean="0">
                          <a:ln>
                            <a:noFill/>
                          </a:ln>
                          <a:solidFill>
                            <a:srgbClr val="000000"/>
                          </a:solidFill>
                          <a:effectLst/>
                          <a:latin typeface="Arial" charset="0"/>
                          <a:ea typeface="黑体" pitchFamily="2" charset="-122"/>
                        </a:rPr>
                        <a:t>qualitative data</a:t>
                      </a:r>
                    </a:p>
                  </a:txBody>
                  <a:tcPr horzOverflow="overflow">
                    <a:lnL cap="flat">
                      <a:noFill/>
                    </a:lnL>
                    <a:lnR>
                      <a:noFill/>
                    </a:lnR>
                    <a:lnT>
                      <a:noFill/>
                    </a:lnT>
                    <a:lnB w="38100" cap="flat" cmpd="sng" algn="ctr">
                      <a:solidFill>
                        <a:srgbClr val="CC33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Char char="Ø"/>
                        <a:tabLst/>
                      </a:pPr>
                      <a:r>
                        <a:rPr kumimoji="1" lang="en-US" altLang="zh-CN" sz="2800" b="0" i="0" u="none" strike="noStrike" cap="none" normalizeH="0" baseline="0" dirty="0" smtClean="0">
                          <a:ln>
                            <a:noFill/>
                          </a:ln>
                          <a:solidFill>
                            <a:srgbClr val="000000"/>
                          </a:solidFill>
                          <a:effectLst/>
                          <a:latin typeface="Arial" charset="0"/>
                          <a:ea typeface="黑体" pitchFamily="2" charset="-122"/>
                        </a:rPr>
                        <a:t>sex, type of </a:t>
                      </a:r>
                      <a:r>
                        <a:rPr kumimoji="1" lang="en-US" altLang="zh-CN" sz="2800" b="0" i="0" u="none" strike="noStrike" cap="none" normalizeH="0" baseline="0" dirty="0" err="1" smtClean="0">
                          <a:ln>
                            <a:noFill/>
                          </a:ln>
                          <a:solidFill>
                            <a:srgbClr val="000000"/>
                          </a:solidFill>
                          <a:effectLst/>
                          <a:latin typeface="Arial" charset="0"/>
                          <a:ea typeface="黑体" pitchFamily="2" charset="-122"/>
                        </a:rPr>
                        <a:t>blood,marital</a:t>
                      </a:r>
                      <a:r>
                        <a:rPr kumimoji="1" lang="en-US" altLang="zh-CN" sz="2800" b="0" i="0" u="none" strike="noStrike" cap="none" normalizeH="0" baseline="0" dirty="0" smtClean="0">
                          <a:ln>
                            <a:noFill/>
                          </a:ln>
                          <a:solidFill>
                            <a:srgbClr val="000000"/>
                          </a:solidFill>
                          <a:effectLst/>
                          <a:latin typeface="Arial" charset="0"/>
                          <a:ea typeface="黑体" pitchFamily="2" charset="-122"/>
                        </a:rPr>
                        <a:t> status</a:t>
                      </a:r>
                    </a:p>
                  </a:txBody>
                  <a:tcPr horzOverflow="overflow">
                    <a:lnL>
                      <a:noFill/>
                    </a:lnL>
                    <a:lnR cap="flat">
                      <a:noFill/>
                    </a:lnR>
                    <a:lnT>
                      <a:noFill/>
                    </a:lnT>
                    <a:lnB w="38100" cap="flat" cmpd="sng" algn="ctr">
                      <a:solidFill>
                        <a:srgbClr val="CC3399"/>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1000"/>
                                  </p:stCondLst>
                                  <p:childTnLst>
                                    <p:set>
                                      <p:cBhvr>
                                        <p:cTn id="6" dur="1" fill="hold">
                                          <p:stCondLst>
                                            <p:cond delay="0"/>
                                          </p:stCondLst>
                                        </p:cTn>
                                        <p:tgtEl>
                                          <p:spTgt spid="32773"/>
                                        </p:tgtEl>
                                        <p:attrNameLst>
                                          <p:attrName>style.visibility</p:attrName>
                                        </p:attrNameLst>
                                      </p:cBhvr>
                                      <p:to>
                                        <p:strVal val="visible"/>
                                      </p:to>
                                    </p:set>
                                    <p:animEffect transition="in" filter="wipe(down)">
                                      <p:cBhvr>
                                        <p:cTn id="7" dur="500"/>
                                        <p:tgtEl>
                                          <p:spTgt spid="32773"/>
                                        </p:tgtEl>
                                      </p:cBhvr>
                                    </p:animEffect>
                                  </p:childTnLst>
                                  <p:subTnLst>
                                    <p:audio>
                                      <p:cMediaNode>
                                        <p:cTn display="0" masterRel="sameClick">
                                          <p:stCondLst>
                                            <p:cond evt="begin" delay="0">
                                              <p:tn val="5"/>
                                            </p:cond>
                                          </p:stCondLst>
                                          <p:endCondLst>
                                            <p:cond evt="onStopAudio" delay="0">
                                              <p:tgtEl>
                                                <p:sldTgt/>
                                              </p:tgtEl>
                                            </p:cond>
                                          </p:endCondLst>
                                        </p:cTn>
                                        <p:tgtEl>
                                          <p:sndTgt r:embed="rId4" name="WHISTL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灯片编号占位符 5"/>
          <p:cNvSpPr>
            <a:spLocks noGrp="1"/>
          </p:cNvSpPr>
          <p:nvPr>
            <p:ph type="sldNum" sz="quarter" idx="12"/>
          </p:nvPr>
        </p:nvSpPr>
        <p:spPr>
          <a:noFill/>
        </p:spPr>
        <p:txBody>
          <a:bodyPr/>
          <a:lstStyle/>
          <a:p>
            <a:fld id="{D19A0424-5FC9-4F5E-9C3B-BD8ADEA60520}" type="slidenum">
              <a:rPr lang="en-US" altLang="zh-CN" smtClean="0">
                <a:ea typeface="宋体" charset="-122"/>
              </a:rPr>
              <a:pPr/>
              <a:t>38</a:t>
            </a:fld>
            <a:endParaRPr lang="en-US" altLang="zh-CN" smtClean="0">
              <a:ea typeface="宋体" charset="-122"/>
            </a:endParaRPr>
          </a:p>
        </p:txBody>
      </p:sp>
      <p:sp>
        <p:nvSpPr>
          <p:cNvPr id="91138" name="Rectangle 2"/>
          <p:cNvSpPr>
            <a:spLocks noGrp="1" noChangeArrowheads="1"/>
          </p:cNvSpPr>
          <p:nvPr>
            <p:ph type="title"/>
          </p:nvPr>
        </p:nvSpPr>
        <p:spPr>
          <a:xfrm>
            <a:off x="685800" y="533400"/>
            <a:ext cx="7772400" cy="623888"/>
          </a:xfrm>
        </p:spPr>
        <p:txBody>
          <a:bodyPr/>
          <a:lstStyle/>
          <a:p>
            <a:pPr eaLnBrk="1" hangingPunct="1"/>
            <a:r>
              <a:rPr lang="en-US" altLang="zh-CN" smtClean="0"/>
              <a:t>Data Table</a:t>
            </a:r>
          </a:p>
        </p:txBody>
      </p:sp>
      <p:graphicFrame>
        <p:nvGraphicFramePr>
          <p:cNvPr id="39068" name="Group 156"/>
          <p:cNvGraphicFramePr>
            <a:graphicFrameLocks noGrp="1"/>
          </p:cNvGraphicFramePr>
          <p:nvPr>
            <p:ph type="body" idx="1"/>
          </p:nvPr>
        </p:nvGraphicFramePr>
        <p:xfrm>
          <a:off x="0" y="1219200"/>
          <a:ext cx="8969375" cy="5184021"/>
        </p:xfrm>
        <a:graphic>
          <a:graphicData uri="http://schemas.openxmlformats.org/drawingml/2006/table">
            <a:tbl>
              <a:tblPr/>
              <a:tblGrid>
                <a:gridCol w="304800"/>
                <a:gridCol w="1066800"/>
                <a:gridCol w="914400"/>
                <a:gridCol w="833438"/>
                <a:gridCol w="1055687"/>
                <a:gridCol w="912813"/>
                <a:gridCol w="1592262"/>
                <a:gridCol w="787400"/>
                <a:gridCol w="1501775"/>
              </a:tblGrid>
              <a:tr h="769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600" b="0" i="0" u="none" strike="noStrike" cap="none" normalizeH="0" baseline="0" smtClean="0">
                          <a:ln>
                            <a:noFill/>
                          </a:ln>
                          <a:solidFill>
                            <a:srgbClr val="000000"/>
                          </a:solidFill>
                          <a:effectLst/>
                          <a:latin typeface="Arial" charset="0"/>
                          <a:ea typeface="宋体" pitchFamily="2" charset="-122"/>
                        </a:rPr>
                        <a:t>No</a:t>
                      </a:r>
                    </a:p>
                  </a:txBody>
                  <a:tcPr marL="18000" marR="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Profession</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Age</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(year)</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rgbClr val="000000"/>
                          </a:solidFill>
                          <a:effectLst/>
                          <a:latin typeface="Arial" charset="0"/>
                          <a:ea typeface="宋体" pitchFamily="2" charset="-122"/>
                        </a:rPr>
                        <a:t>Gender</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rgbClr val="000000"/>
                          </a:solidFill>
                          <a:effectLst/>
                          <a:latin typeface="Arial" charset="0"/>
                          <a:ea typeface="宋体" pitchFamily="2" charset="-122"/>
                        </a:rPr>
                        <a:t>Height</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rgbClr val="000000"/>
                          </a:solidFill>
                          <a:effectLst/>
                          <a:latin typeface="Arial" charset="0"/>
                          <a:ea typeface="宋体" pitchFamily="2" charset="-122"/>
                        </a:rPr>
                        <a:t>(cm)</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Blood types</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rgbClr val="000000"/>
                          </a:solidFill>
                          <a:effectLst/>
                          <a:latin typeface="Arial" charset="0"/>
                          <a:ea typeface="宋体" pitchFamily="2" charset="-122"/>
                        </a:rPr>
                        <a:t>Cardiogram</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WBC in urine</a:t>
                      </a:r>
                    </a:p>
                  </a:txBody>
                  <a:tcPr marL="18000" marR="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RBC</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rgbClr val="000000"/>
                          </a:solidFill>
                          <a:effectLst/>
                          <a:latin typeface="Arial" charset="0"/>
                          <a:ea typeface="宋体" pitchFamily="2" charset="-122"/>
                        </a:rPr>
                        <a:t>10</a:t>
                      </a:r>
                      <a:r>
                        <a:rPr kumimoji="1" lang="en-US" altLang="zh-CN" sz="1800" b="0" i="0" u="none" strike="noStrike" cap="none" normalizeH="0" baseline="30000" smtClean="0">
                          <a:ln>
                            <a:noFill/>
                          </a:ln>
                          <a:solidFill>
                            <a:srgbClr val="000000"/>
                          </a:solidFill>
                          <a:effectLst/>
                          <a:latin typeface="Arial" charset="0"/>
                          <a:ea typeface="宋体" pitchFamily="2" charset="-122"/>
                        </a:rPr>
                        <a:t>12</a:t>
                      </a:r>
                      <a:r>
                        <a:rPr kumimoji="1" lang="en-US" altLang="zh-CN" sz="1800" b="0" i="0" u="none" strike="noStrike" cap="none" normalizeH="0" baseline="0" smtClean="0">
                          <a:ln>
                            <a:noFill/>
                          </a:ln>
                          <a:solidFill>
                            <a:srgbClr val="000000"/>
                          </a:solidFill>
                          <a:effectLst/>
                          <a:latin typeface="Arial" charset="0"/>
                          <a:ea typeface="宋体" pitchFamily="2" charset="-122"/>
                        </a:rPr>
                        <a:t>/L</a:t>
                      </a:r>
                    </a:p>
                  </a:txBody>
                  <a:tcPr marL="18000" marR="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1</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Teacher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Arial" charset="0"/>
                          <a:ea typeface="宋体" pitchFamily="2" charset="-122"/>
                        </a:rPr>
                        <a:t>35</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1.65</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4.67</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2</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worker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44</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M</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1.74</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B</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5.21</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3</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 clerk</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26</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1.80</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O</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4.10</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4</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Farmer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25</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1.61</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AB</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3.92</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5</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worker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41</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M</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1.71</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Abnormal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3.49</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9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6</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worker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45</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1.58</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B</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5.48</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7</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farmer</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50</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1.60</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O</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Abnormal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6.78</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8</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clerk</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28</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M</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1.76</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AB</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Abnormal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7.10</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8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2400" b="0" i="0" u="none" strike="noStrike" cap="none" normalizeH="0" baseline="0" smtClean="0">
                          <a:ln>
                            <a:noFill/>
                          </a:ln>
                          <a:solidFill>
                            <a:schemeClr val="tx1"/>
                          </a:solidFill>
                          <a:effectLst/>
                          <a:latin typeface="Arial" charset="0"/>
                          <a:ea typeface="宋体" pitchFamily="2" charset="-122"/>
                        </a:rPr>
                        <a:t>9</a:t>
                      </a:r>
                    </a:p>
                  </a:txBody>
                  <a:tcPr marL="18000" marR="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armyman</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31</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F</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1.62</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O</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Arial" charset="0"/>
                          <a:ea typeface="宋体" pitchFamily="2" charset="-122"/>
                        </a:rPr>
                        <a:t>Mormal</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800" b="0" i="0" u="none" strike="noStrike" cap="none" normalizeH="0" baseline="0" smtClean="0">
                          <a:ln>
                            <a:noFill/>
                          </a:ln>
                          <a:solidFill>
                            <a:schemeClr val="tx1"/>
                          </a:solidFill>
                          <a:effectLst/>
                          <a:latin typeface="Arial" charset="0"/>
                          <a:ea typeface="宋体" pitchFamily="2" charset="-122"/>
                        </a:rPr>
                        <a:t>＋</a:t>
                      </a:r>
                    </a:p>
                  </a:txBody>
                  <a:tcPr marL="18000" marR="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Arial" charset="0"/>
                          <a:ea typeface="宋体" pitchFamily="2" charset="-122"/>
                        </a:rPr>
                        <a:t>5.24</a:t>
                      </a:r>
                    </a:p>
                  </a:txBody>
                  <a:tcPr marL="18000" marR="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5" name="灯片编号占位符 5"/>
          <p:cNvSpPr>
            <a:spLocks noGrp="1"/>
          </p:cNvSpPr>
          <p:nvPr>
            <p:ph type="sldNum" sz="quarter" idx="12"/>
          </p:nvPr>
        </p:nvSpPr>
        <p:spPr>
          <a:noFill/>
        </p:spPr>
        <p:txBody>
          <a:bodyPr/>
          <a:lstStyle/>
          <a:p>
            <a:fld id="{89D57A88-C915-43D2-A0E4-B7401A5EAAC8}" type="slidenum">
              <a:rPr lang="en-US" altLang="zh-CN" smtClean="0">
                <a:ea typeface="宋体" charset="-122"/>
              </a:rPr>
              <a:pPr/>
              <a:t>39</a:t>
            </a:fld>
            <a:endParaRPr lang="en-US" altLang="zh-CN" smtClean="0">
              <a:ea typeface="宋体" charset="-122"/>
            </a:endParaRPr>
          </a:p>
        </p:txBody>
      </p:sp>
      <p:sp>
        <p:nvSpPr>
          <p:cNvPr id="93186" name="Rectangle 2"/>
          <p:cNvSpPr>
            <a:spLocks noGrp="1" noChangeArrowheads="1"/>
          </p:cNvSpPr>
          <p:nvPr>
            <p:ph type="title"/>
          </p:nvPr>
        </p:nvSpPr>
        <p:spPr>
          <a:xfrm>
            <a:off x="683568" y="404664"/>
            <a:ext cx="7772400" cy="1143000"/>
          </a:xfrm>
        </p:spPr>
        <p:txBody>
          <a:bodyPr/>
          <a:lstStyle/>
          <a:p>
            <a:pPr eaLnBrk="1" hangingPunct="1"/>
            <a:r>
              <a:rPr lang="en-US" altLang="zh-CN" dirty="0" smtClean="0"/>
              <a:t>Another Classification</a:t>
            </a:r>
          </a:p>
        </p:txBody>
      </p:sp>
      <p:sp>
        <p:nvSpPr>
          <p:cNvPr id="93187" name="Rectangle 3"/>
          <p:cNvSpPr>
            <a:spLocks noGrp="1" noChangeArrowheads="1"/>
          </p:cNvSpPr>
          <p:nvPr>
            <p:ph type="body" idx="1"/>
          </p:nvPr>
        </p:nvSpPr>
        <p:spPr>
          <a:xfrm>
            <a:off x="549275" y="1728788"/>
            <a:ext cx="7405688" cy="1800225"/>
          </a:xfrm>
        </p:spPr>
        <p:txBody>
          <a:bodyPr/>
          <a:lstStyle/>
          <a:p>
            <a:pPr eaLnBrk="1" hangingPunct="1">
              <a:buFontTx/>
              <a:buNone/>
            </a:pPr>
            <a:r>
              <a:rPr lang="en-US" altLang="zh-CN" sz="3000" dirty="0" smtClean="0"/>
              <a:t>    numerical variable</a:t>
            </a:r>
          </a:p>
          <a:p>
            <a:pPr eaLnBrk="1" hangingPunct="1">
              <a:lnSpc>
                <a:spcPct val="120000"/>
              </a:lnSpc>
              <a:buFontTx/>
              <a:buNone/>
            </a:pPr>
            <a:r>
              <a:rPr lang="en-US" altLang="zh-CN" sz="3000" dirty="0" smtClean="0"/>
              <a:t>    categorical variable</a:t>
            </a:r>
            <a:r>
              <a:rPr lang="en-US" altLang="zh-CN" dirty="0" smtClean="0"/>
              <a:t> </a:t>
            </a:r>
          </a:p>
        </p:txBody>
      </p:sp>
      <p:sp>
        <p:nvSpPr>
          <p:cNvPr id="93188" name="AutoShape 4"/>
          <p:cNvSpPr>
            <a:spLocks/>
          </p:cNvSpPr>
          <p:nvPr/>
        </p:nvSpPr>
        <p:spPr bwMode="auto">
          <a:xfrm>
            <a:off x="739775" y="1946275"/>
            <a:ext cx="201613" cy="814388"/>
          </a:xfrm>
          <a:prstGeom prst="leftBrace">
            <a:avLst>
              <a:gd name="adj1" fmla="val 33661"/>
              <a:gd name="adj2" fmla="val 50000"/>
            </a:avLst>
          </a:prstGeom>
          <a:noFill/>
          <a:ln w="28575">
            <a:solidFill>
              <a:schemeClr val="tx1"/>
            </a:solidFill>
            <a:round/>
            <a:headEnd/>
            <a:tailEnd/>
          </a:ln>
        </p:spPr>
        <p:txBody>
          <a:bodyPr wrap="none" anchor="ctr"/>
          <a:lstStyle/>
          <a:p>
            <a:pPr algn="ctr"/>
            <a:endParaRPr lang="zh-CN" altLang="en-US"/>
          </a:p>
        </p:txBody>
      </p:sp>
      <p:sp>
        <p:nvSpPr>
          <p:cNvPr id="93189" name="Rectangle 5"/>
          <p:cNvSpPr>
            <a:spLocks noChangeArrowheads="1"/>
          </p:cNvSpPr>
          <p:nvPr/>
        </p:nvSpPr>
        <p:spPr bwMode="auto">
          <a:xfrm>
            <a:off x="2609850" y="3214688"/>
            <a:ext cx="5989638" cy="1368425"/>
          </a:xfrm>
          <a:prstGeom prst="rect">
            <a:avLst/>
          </a:prstGeom>
          <a:noFill/>
          <a:ln w="9525">
            <a:noFill/>
            <a:miter lim="800000"/>
            <a:headEnd/>
            <a:tailEnd/>
          </a:ln>
        </p:spPr>
        <p:txBody>
          <a:bodyPr/>
          <a:lstStyle/>
          <a:p>
            <a:pPr>
              <a:lnSpc>
                <a:spcPct val="80000"/>
              </a:lnSpc>
            </a:pPr>
            <a:r>
              <a:rPr kumimoji="0" lang="en-US" altLang="zh-CN" sz="2800" dirty="0">
                <a:latin typeface="Arial" charset="0"/>
              </a:rPr>
              <a:t> </a:t>
            </a:r>
            <a:r>
              <a:rPr kumimoji="0" lang="en-US" altLang="zh-CN" sz="2800" dirty="0">
                <a:solidFill>
                  <a:srgbClr val="000066"/>
                </a:solidFill>
                <a:latin typeface="Arial" charset="0"/>
              </a:rPr>
              <a:t>binary variable/ dichotomous</a:t>
            </a:r>
          </a:p>
          <a:p>
            <a:endParaRPr kumimoji="0" lang="en-US" altLang="zh-CN" sz="2800" dirty="0">
              <a:solidFill>
                <a:srgbClr val="000066"/>
              </a:solidFill>
              <a:latin typeface="Arial" charset="0"/>
            </a:endParaRPr>
          </a:p>
          <a:p>
            <a:pPr>
              <a:lnSpc>
                <a:spcPct val="80000"/>
              </a:lnSpc>
            </a:pPr>
            <a:r>
              <a:rPr kumimoji="0" lang="en-US" altLang="zh-CN" sz="2800" dirty="0">
                <a:solidFill>
                  <a:srgbClr val="000066"/>
                </a:solidFill>
                <a:latin typeface="Arial" charset="0"/>
                <a:ea typeface="华文新魏" pitchFamily="2" charset="-122"/>
              </a:rPr>
              <a:t> </a:t>
            </a:r>
            <a:r>
              <a:rPr kumimoji="0" lang="en-US" altLang="zh-CN" sz="2800" dirty="0" err="1">
                <a:solidFill>
                  <a:srgbClr val="000066"/>
                </a:solidFill>
                <a:latin typeface="Arial" charset="0"/>
                <a:ea typeface="华文新魏" pitchFamily="2" charset="-122"/>
              </a:rPr>
              <a:t>poly</a:t>
            </a:r>
            <a:r>
              <a:rPr kumimoji="0" lang="en-US" altLang="zh-CN" sz="2800" u="sng" dirty="0" err="1">
                <a:solidFill>
                  <a:srgbClr val="000066"/>
                </a:solidFill>
                <a:latin typeface="Arial" charset="0"/>
                <a:ea typeface="华文新魏" pitchFamily="2" charset="-122"/>
              </a:rPr>
              <a:t>tomous</a:t>
            </a:r>
            <a:r>
              <a:rPr kumimoji="0" lang="en-US" altLang="zh-CN" sz="2800" dirty="0">
                <a:solidFill>
                  <a:srgbClr val="000066"/>
                </a:solidFill>
                <a:latin typeface="Arial" charset="0"/>
                <a:ea typeface="华文新魏" pitchFamily="2" charset="-122"/>
              </a:rPr>
              <a:t> variable</a:t>
            </a:r>
            <a:r>
              <a:rPr kumimoji="0" lang="en-US" altLang="zh-CN" dirty="0">
                <a:solidFill>
                  <a:srgbClr val="000066"/>
                </a:solidFill>
                <a:latin typeface="Arial" charset="0"/>
                <a:ea typeface="华文新魏" pitchFamily="2" charset="-122"/>
              </a:rPr>
              <a:t> </a:t>
            </a:r>
          </a:p>
        </p:txBody>
      </p:sp>
      <p:sp>
        <p:nvSpPr>
          <p:cNvPr id="93190" name="Rectangle 6"/>
          <p:cNvSpPr>
            <a:spLocks noChangeArrowheads="1"/>
          </p:cNvSpPr>
          <p:nvPr/>
        </p:nvSpPr>
        <p:spPr bwMode="auto">
          <a:xfrm>
            <a:off x="4454525" y="4610100"/>
            <a:ext cx="4005263" cy="1655763"/>
          </a:xfrm>
          <a:prstGeom prst="rect">
            <a:avLst/>
          </a:prstGeom>
          <a:noFill/>
          <a:ln w="9525">
            <a:noFill/>
            <a:miter lim="800000"/>
            <a:headEnd/>
            <a:tailEnd/>
          </a:ln>
        </p:spPr>
        <p:txBody>
          <a:bodyPr/>
          <a:lstStyle/>
          <a:p>
            <a:r>
              <a:rPr kumimoji="0" lang="en-US" altLang="zh-CN" sz="2800" dirty="0">
                <a:solidFill>
                  <a:srgbClr val="006600"/>
                </a:solidFill>
                <a:latin typeface="Arial" charset="0"/>
                <a:ea typeface="华文新魏" pitchFamily="2" charset="-122"/>
              </a:rPr>
              <a:t>multinomial</a:t>
            </a:r>
          </a:p>
          <a:p>
            <a:endParaRPr kumimoji="0" lang="en-US" altLang="zh-CN" sz="2800" dirty="0">
              <a:solidFill>
                <a:srgbClr val="006600"/>
              </a:solidFill>
              <a:latin typeface="Arial" charset="0"/>
              <a:ea typeface="华文新魏" pitchFamily="2" charset="-122"/>
            </a:endParaRPr>
          </a:p>
          <a:p>
            <a:r>
              <a:rPr kumimoji="0" lang="en-US" altLang="zh-CN" sz="2800" dirty="0">
                <a:solidFill>
                  <a:srgbClr val="006600"/>
                </a:solidFill>
                <a:latin typeface="Arial" charset="0"/>
                <a:ea typeface="华文新魏" pitchFamily="2" charset="-122"/>
              </a:rPr>
              <a:t>Ordinal (or ranked data)</a:t>
            </a:r>
          </a:p>
        </p:txBody>
      </p:sp>
      <p:grpSp>
        <p:nvGrpSpPr>
          <p:cNvPr id="93191" name="Group 7"/>
          <p:cNvGrpSpPr>
            <a:grpSpLocks/>
          </p:cNvGrpSpPr>
          <p:nvPr/>
        </p:nvGrpSpPr>
        <p:grpSpPr bwMode="auto">
          <a:xfrm>
            <a:off x="1906588" y="2952750"/>
            <a:ext cx="792162" cy="1223963"/>
            <a:chOff x="1383" y="1933"/>
            <a:chExt cx="499" cy="771"/>
          </a:xfrm>
        </p:grpSpPr>
        <p:sp>
          <p:nvSpPr>
            <p:cNvPr id="93196" name="Line 8"/>
            <p:cNvSpPr>
              <a:spLocks noChangeShapeType="1"/>
            </p:cNvSpPr>
            <p:nvPr/>
          </p:nvSpPr>
          <p:spPr bwMode="auto">
            <a:xfrm>
              <a:off x="1383" y="1933"/>
              <a:ext cx="0" cy="771"/>
            </a:xfrm>
            <a:prstGeom prst="line">
              <a:avLst/>
            </a:prstGeom>
            <a:noFill/>
            <a:ln w="28575">
              <a:solidFill>
                <a:srgbClr val="175BD5"/>
              </a:solidFill>
              <a:round/>
              <a:headEnd/>
              <a:tailEnd/>
            </a:ln>
          </p:spPr>
          <p:txBody>
            <a:bodyPr wrap="none"/>
            <a:lstStyle/>
            <a:p>
              <a:endParaRPr lang="zh-CN" altLang="en-US"/>
            </a:p>
          </p:txBody>
        </p:sp>
        <p:sp>
          <p:nvSpPr>
            <p:cNvPr id="93197" name="Line 9"/>
            <p:cNvSpPr>
              <a:spLocks noChangeShapeType="1"/>
            </p:cNvSpPr>
            <p:nvPr/>
          </p:nvSpPr>
          <p:spPr bwMode="auto">
            <a:xfrm>
              <a:off x="1383" y="2251"/>
              <a:ext cx="499" cy="0"/>
            </a:xfrm>
            <a:prstGeom prst="line">
              <a:avLst/>
            </a:prstGeom>
            <a:noFill/>
            <a:ln w="28575">
              <a:solidFill>
                <a:srgbClr val="175BD5"/>
              </a:solidFill>
              <a:round/>
              <a:headEnd/>
              <a:tailEnd/>
            </a:ln>
          </p:spPr>
          <p:txBody>
            <a:bodyPr wrap="none"/>
            <a:lstStyle/>
            <a:p>
              <a:endParaRPr lang="zh-CN" altLang="en-US"/>
            </a:p>
          </p:txBody>
        </p:sp>
        <p:sp>
          <p:nvSpPr>
            <p:cNvPr id="93198" name="Line 10"/>
            <p:cNvSpPr>
              <a:spLocks noChangeShapeType="1"/>
            </p:cNvSpPr>
            <p:nvPr/>
          </p:nvSpPr>
          <p:spPr bwMode="auto">
            <a:xfrm>
              <a:off x="1383" y="2704"/>
              <a:ext cx="499" cy="0"/>
            </a:xfrm>
            <a:prstGeom prst="line">
              <a:avLst/>
            </a:prstGeom>
            <a:noFill/>
            <a:ln w="28575">
              <a:solidFill>
                <a:srgbClr val="175BD5"/>
              </a:solidFill>
              <a:round/>
              <a:headEnd/>
              <a:tailEnd/>
            </a:ln>
          </p:spPr>
          <p:txBody>
            <a:bodyPr wrap="none"/>
            <a:lstStyle/>
            <a:p>
              <a:endParaRPr lang="zh-CN" altLang="en-US"/>
            </a:p>
          </p:txBody>
        </p:sp>
      </p:grpSp>
      <p:grpSp>
        <p:nvGrpSpPr>
          <p:cNvPr id="93192" name="Group 11"/>
          <p:cNvGrpSpPr>
            <a:grpSpLocks/>
          </p:cNvGrpSpPr>
          <p:nvPr/>
        </p:nvGrpSpPr>
        <p:grpSpPr bwMode="auto">
          <a:xfrm>
            <a:off x="3589338" y="4465638"/>
            <a:ext cx="792162" cy="1223962"/>
            <a:chOff x="1383" y="1933"/>
            <a:chExt cx="499" cy="771"/>
          </a:xfrm>
        </p:grpSpPr>
        <p:sp>
          <p:nvSpPr>
            <p:cNvPr id="93193" name="Line 12"/>
            <p:cNvSpPr>
              <a:spLocks noChangeShapeType="1"/>
            </p:cNvSpPr>
            <p:nvPr/>
          </p:nvSpPr>
          <p:spPr bwMode="auto">
            <a:xfrm>
              <a:off x="1383" y="1933"/>
              <a:ext cx="0" cy="771"/>
            </a:xfrm>
            <a:prstGeom prst="line">
              <a:avLst/>
            </a:prstGeom>
            <a:noFill/>
            <a:ln w="28575">
              <a:solidFill>
                <a:srgbClr val="006600"/>
              </a:solidFill>
              <a:round/>
              <a:headEnd/>
              <a:tailEnd/>
            </a:ln>
          </p:spPr>
          <p:txBody>
            <a:bodyPr wrap="none"/>
            <a:lstStyle/>
            <a:p>
              <a:endParaRPr lang="zh-CN" altLang="en-US"/>
            </a:p>
          </p:txBody>
        </p:sp>
        <p:sp>
          <p:nvSpPr>
            <p:cNvPr id="93194" name="Line 13"/>
            <p:cNvSpPr>
              <a:spLocks noChangeShapeType="1"/>
            </p:cNvSpPr>
            <p:nvPr/>
          </p:nvSpPr>
          <p:spPr bwMode="auto">
            <a:xfrm>
              <a:off x="1383" y="2251"/>
              <a:ext cx="499" cy="0"/>
            </a:xfrm>
            <a:prstGeom prst="line">
              <a:avLst/>
            </a:prstGeom>
            <a:noFill/>
            <a:ln w="28575">
              <a:solidFill>
                <a:srgbClr val="006600"/>
              </a:solidFill>
              <a:round/>
              <a:headEnd/>
              <a:tailEnd/>
            </a:ln>
          </p:spPr>
          <p:txBody>
            <a:bodyPr wrap="none"/>
            <a:lstStyle/>
            <a:p>
              <a:endParaRPr lang="zh-CN" altLang="en-US"/>
            </a:p>
          </p:txBody>
        </p:sp>
        <p:sp>
          <p:nvSpPr>
            <p:cNvPr id="93195" name="Line 14"/>
            <p:cNvSpPr>
              <a:spLocks noChangeShapeType="1"/>
            </p:cNvSpPr>
            <p:nvPr/>
          </p:nvSpPr>
          <p:spPr bwMode="auto">
            <a:xfrm>
              <a:off x="1383" y="2704"/>
              <a:ext cx="499" cy="0"/>
            </a:xfrm>
            <a:prstGeom prst="line">
              <a:avLst/>
            </a:prstGeom>
            <a:noFill/>
            <a:ln w="28575">
              <a:solidFill>
                <a:srgbClr val="006600"/>
              </a:solidFill>
              <a:round/>
              <a:headEnd/>
              <a:tailEnd/>
            </a:ln>
          </p:spPr>
          <p:txBody>
            <a:bodyPr wrap="none"/>
            <a:lstStyle/>
            <a:p>
              <a:endParaRPr lang="zh-CN" altLang="en-US"/>
            </a:p>
          </p:txBody>
        </p:sp>
      </p:grpSp>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灯片编号占位符 5"/>
          <p:cNvSpPr>
            <a:spLocks noGrp="1"/>
          </p:cNvSpPr>
          <p:nvPr>
            <p:ph type="sldNum" sz="quarter" idx="12"/>
          </p:nvPr>
        </p:nvSpPr>
        <p:spPr>
          <a:noFill/>
        </p:spPr>
        <p:txBody>
          <a:bodyPr/>
          <a:lstStyle/>
          <a:p>
            <a:fld id="{F490AA64-5B77-40A5-BC73-05846E459FDB}" type="slidenum">
              <a:rPr lang="en-US" altLang="zh-CN" smtClean="0">
                <a:ea typeface="宋体" charset="-122"/>
              </a:rPr>
              <a:pPr/>
              <a:t>4</a:t>
            </a:fld>
            <a:endParaRPr lang="en-US" altLang="zh-CN" smtClean="0">
              <a:ea typeface="宋体" charset="-122"/>
            </a:endParaRPr>
          </a:p>
        </p:txBody>
      </p:sp>
      <p:sp>
        <p:nvSpPr>
          <p:cNvPr id="22530" name="Rectangle 2"/>
          <p:cNvSpPr>
            <a:spLocks noGrp="1" noChangeArrowheads="1"/>
          </p:cNvSpPr>
          <p:nvPr>
            <p:ph type="title"/>
          </p:nvPr>
        </p:nvSpPr>
        <p:spPr>
          <a:xfrm>
            <a:off x="179388" y="476250"/>
            <a:ext cx="7772400" cy="865188"/>
          </a:xfrm>
        </p:spPr>
        <p:txBody>
          <a:bodyPr/>
          <a:lstStyle/>
          <a:p>
            <a:pPr eaLnBrk="1" hangingPunct="1"/>
            <a:r>
              <a:rPr lang="en-US" altLang="zh-CN" smtClean="0"/>
              <a:t>Contents</a:t>
            </a:r>
          </a:p>
        </p:txBody>
      </p:sp>
      <p:sp>
        <p:nvSpPr>
          <p:cNvPr id="22531" name="Rectangle 3"/>
          <p:cNvSpPr>
            <a:spLocks noGrp="1" noChangeArrowheads="1"/>
          </p:cNvSpPr>
          <p:nvPr>
            <p:ph type="body" idx="1"/>
          </p:nvPr>
        </p:nvSpPr>
        <p:spPr>
          <a:xfrm>
            <a:off x="611560" y="2060848"/>
            <a:ext cx="7777162" cy="1728217"/>
          </a:xfrm>
        </p:spPr>
        <p:txBody>
          <a:bodyPr/>
          <a:lstStyle/>
          <a:p>
            <a:pPr marL="609600" indent="-609600" eaLnBrk="1" hangingPunct="1">
              <a:lnSpc>
                <a:spcPct val="80000"/>
              </a:lnSpc>
              <a:buFontTx/>
              <a:buAutoNum type="arabicPeriod"/>
            </a:pPr>
            <a:r>
              <a:rPr lang="en-US" altLang="zh-CN" sz="2400" dirty="0" smtClean="0"/>
              <a:t>Introduction to medical statistics-relevant terms</a:t>
            </a:r>
          </a:p>
          <a:p>
            <a:pPr marL="609600" indent="-609600" eaLnBrk="1" hangingPunct="1">
              <a:lnSpc>
                <a:spcPct val="80000"/>
              </a:lnSpc>
              <a:buFontTx/>
              <a:buAutoNum type="arabicPeriod"/>
            </a:pPr>
            <a:r>
              <a:rPr lang="en-US" altLang="zh-CN" sz="2400" dirty="0" smtClean="0"/>
              <a:t>Statistical description(1) </a:t>
            </a:r>
          </a:p>
          <a:p>
            <a:pPr marL="609600" indent="-609600" eaLnBrk="1" hangingPunct="1">
              <a:lnSpc>
                <a:spcPct val="80000"/>
              </a:lnSpc>
              <a:buFontTx/>
              <a:buAutoNum type="arabicPeriod"/>
            </a:pPr>
            <a:r>
              <a:rPr lang="en-US" altLang="zh-CN" sz="2400" dirty="0" smtClean="0"/>
              <a:t>Statistical description(2)-graph and table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4" name="Picture 4" descr="https://matthiasgiesen.files.wordpress.com/2012/09/statisticians.jpg"/>
          <p:cNvPicPr>
            <a:picLocks noChangeAspect="1" noChangeArrowheads="1"/>
          </p:cNvPicPr>
          <p:nvPr/>
        </p:nvPicPr>
        <p:blipFill>
          <a:blip r:embed="rId3" cstate="print"/>
          <a:srcRect/>
          <a:stretch>
            <a:fillRect/>
          </a:stretch>
        </p:blipFill>
        <p:spPr bwMode="auto">
          <a:xfrm>
            <a:off x="4599631" y="332656"/>
            <a:ext cx="4544369" cy="6021288"/>
          </a:xfrm>
          <a:prstGeom prst="rect">
            <a:avLst/>
          </a:prstGeom>
          <a:noFill/>
        </p:spPr>
      </p:pic>
      <p:sp>
        <p:nvSpPr>
          <p:cNvPr id="95233" name="灯片编号占位符 5"/>
          <p:cNvSpPr>
            <a:spLocks noGrp="1"/>
          </p:cNvSpPr>
          <p:nvPr>
            <p:ph type="sldNum" sz="quarter" idx="12"/>
          </p:nvPr>
        </p:nvSpPr>
        <p:spPr>
          <a:noFill/>
        </p:spPr>
        <p:txBody>
          <a:bodyPr/>
          <a:lstStyle/>
          <a:p>
            <a:fld id="{360DCF8C-50ED-438A-ADCF-292361E991EE}" type="slidenum">
              <a:rPr lang="en-US" altLang="zh-CN" smtClean="0">
                <a:ea typeface="宋体" charset="-122"/>
              </a:rPr>
              <a:pPr/>
              <a:t>40</a:t>
            </a:fld>
            <a:endParaRPr lang="en-US" altLang="zh-CN" smtClean="0">
              <a:ea typeface="宋体" charset="-122"/>
            </a:endParaRPr>
          </a:p>
        </p:txBody>
      </p:sp>
      <p:sp>
        <p:nvSpPr>
          <p:cNvPr id="95234" name="Rectangle 3"/>
          <p:cNvSpPr>
            <a:spLocks noGrp="1" noChangeArrowheads="1"/>
          </p:cNvSpPr>
          <p:nvPr>
            <p:ph type="body" idx="1"/>
          </p:nvPr>
        </p:nvSpPr>
        <p:spPr>
          <a:xfrm>
            <a:off x="323528" y="404664"/>
            <a:ext cx="7628384" cy="2088232"/>
          </a:xfrm>
        </p:spPr>
        <p:txBody>
          <a:bodyPr/>
          <a:lstStyle/>
          <a:p>
            <a:pPr eaLnBrk="1" hangingPunct="1">
              <a:buFontTx/>
              <a:buNone/>
            </a:pPr>
            <a:r>
              <a:rPr lang="en-US" altLang="zh-CN" sz="2400" dirty="0" smtClean="0">
                <a:latin typeface="Arial Black" pitchFamily="34" charset="0"/>
              </a:rPr>
              <a:t>In God we trust.  </a:t>
            </a:r>
          </a:p>
          <a:p>
            <a:pPr eaLnBrk="1" hangingPunct="1">
              <a:buFontTx/>
              <a:buNone/>
            </a:pPr>
            <a:r>
              <a:rPr lang="en-US" altLang="zh-CN" sz="2400" dirty="0" smtClean="0">
                <a:latin typeface="Arial Black" pitchFamily="34" charset="0"/>
              </a:rPr>
              <a:t>All others must bring data.</a:t>
            </a:r>
          </a:p>
          <a:p>
            <a:pPr eaLnBrk="1" hangingPunct="1">
              <a:buFontTx/>
              <a:buNone/>
            </a:pPr>
            <a:r>
              <a:rPr lang="en-US" altLang="zh-CN" sz="2400" dirty="0" smtClean="0">
                <a:solidFill>
                  <a:srgbClr val="7030A0"/>
                </a:solidFill>
                <a:latin typeface="Arial Black" pitchFamily="34" charset="0"/>
              </a:rPr>
              <a:t>Statisticians are figure oriented rather than people oriented</a:t>
            </a:r>
            <a:r>
              <a:rPr lang="en-US" altLang="zh-CN" sz="2400" dirty="0" smtClean="0">
                <a:latin typeface="Arial Black" pitchFamily="34" charset="0"/>
              </a:rPr>
              <a:t>.</a:t>
            </a:r>
          </a:p>
          <a:p>
            <a:pPr eaLnBrk="1" hangingPunct="1"/>
            <a:endParaRPr lang="en-US" altLang="zh-CN"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326" name="Picture 6" descr="http://ts1.mm.bing.net/th?&amp;id=HN.608033233268637986&amp;w=300&amp;h=300&amp;c=0&amp;pid=1.9&amp;rs=0&amp;p=0"/>
          <p:cNvPicPr>
            <a:picLocks noChangeAspect="1" noChangeArrowheads="1"/>
          </p:cNvPicPr>
          <p:nvPr/>
        </p:nvPicPr>
        <p:blipFill>
          <a:blip r:embed="rId2" cstate="print"/>
          <a:srcRect/>
          <a:stretch>
            <a:fillRect/>
          </a:stretch>
        </p:blipFill>
        <p:spPr bwMode="auto">
          <a:xfrm>
            <a:off x="5580112" y="1412776"/>
            <a:ext cx="2857500" cy="1895476"/>
          </a:xfrm>
          <a:prstGeom prst="rect">
            <a:avLst/>
          </a:prstGeom>
          <a:noFill/>
        </p:spPr>
      </p:pic>
      <p:sp>
        <p:nvSpPr>
          <p:cNvPr id="3" name="内容占位符 2"/>
          <p:cNvSpPr>
            <a:spLocks noGrp="1"/>
          </p:cNvSpPr>
          <p:nvPr>
            <p:ph idx="1"/>
          </p:nvPr>
        </p:nvSpPr>
        <p:spPr>
          <a:xfrm>
            <a:off x="323528" y="476672"/>
            <a:ext cx="7056784" cy="799728"/>
          </a:xfrm>
        </p:spPr>
        <p:txBody>
          <a:bodyPr/>
          <a:lstStyle/>
          <a:p>
            <a:r>
              <a:rPr lang="en-US" altLang="zh-CN" dirty="0" smtClean="0"/>
              <a:t>What will we do when we get data?</a:t>
            </a:r>
            <a:endParaRPr lang="zh-CN" altLang="en-US" dirty="0"/>
          </a:p>
        </p:txBody>
      </p:sp>
      <p:sp>
        <p:nvSpPr>
          <p:cNvPr id="4" name="灯片编号占位符 3"/>
          <p:cNvSpPr>
            <a:spLocks noGrp="1"/>
          </p:cNvSpPr>
          <p:nvPr>
            <p:ph type="sldNum" sz="quarter" idx="12"/>
          </p:nvPr>
        </p:nvSpPr>
        <p:spPr/>
        <p:txBody>
          <a:bodyPr/>
          <a:lstStyle/>
          <a:p>
            <a:pPr>
              <a:defRPr/>
            </a:pPr>
            <a:fld id="{D04489A4-7E1E-42A2-80B7-D0C2C74F313E}" type="slidenum">
              <a:rPr lang="en-US" altLang="zh-CN" smtClean="0"/>
              <a:pPr>
                <a:defRPr/>
              </a:pPr>
              <a:t>41</a:t>
            </a:fld>
            <a:endParaRPr lang="en-US" altLang="zh-CN"/>
          </a:p>
        </p:txBody>
      </p:sp>
      <p:pic>
        <p:nvPicPr>
          <p:cNvPr id="312322" name="Picture 2" descr="http://ts1.mm.bing.net/th?&amp;id=HN.608037120215745864&amp;w=300&amp;h=300&amp;c=0&amp;pid=1.9&amp;rs=0&amp;p=0"/>
          <p:cNvPicPr>
            <a:picLocks noChangeAspect="1" noChangeArrowheads="1"/>
          </p:cNvPicPr>
          <p:nvPr/>
        </p:nvPicPr>
        <p:blipFill>
          <a:blip r:embed="rId3" cstate="print"/>
          <a:srcRect/>
          <a:stretch>
            <a:fillRect/>
          </a:stretch>
        </p:blipFill>
        <p:spPr bwMode="auto">
          <a:xfrm>
            <a:off x="5724128" y="3645024"/>
            <a:ext cx="2857500" cy="1895476"/>
          </a:xfrm>
          <a:prstGeom prst="rect">
            <a:avLst/>
          </a:prstGeom>
          <a:noFill/>
        </p:spPr>
      </p:pic>
      <p:pic>
        <p:nvPicPr>
          <p:cNvPr id="312324" name="Picture 4" descr="http://www.europeantissue.com/wp-content/uploads/Eurofins-Inlab-Statistical-Analysis-3.jpg"/>
          <p:cNvPicPr>
            <a:picLocks noChangeAspect="1" noChangeArrowheads="1"/>
          </p:cNvPicPr>
          <p:nvPr/>
        </p:nvPicPr>
        <p:blipFill>
          <a:blip r:embed="rId4" cstate="print"/>
          <a:srcRect/>
          <a:stretch>
            <a:fillRect/>
          </a:stretch>
        </p:blipFill>
        <p:spPr bwMode="auto">
          <a:xfrm>
            <a:off x="467544" y="3573016"/>
            <a:ext cx="4766792" cy="3107466"/>
          </a:xfrm>
          <a:prstGeom prst="rect">
            <a:avLst/>
          </a:prstGeom>
          <a:noFill/>
        </p:spPr>
      </p:pic>
      <p:pic>
        <p:nvPicPr>
          <p:cNvPr id="312328" name="Picture 8" descr="http://ts1.mm.bing.net/th?&amp;id=HN.607996352391613833&amp;w=300&amp;h=300&amp;c=0&amp;pid=1.9&amp;rs=0&amp;p=0"/>
          <p:cNvPicPr>
            <a:picLocks noChangeAspect="1" noChangeArrowheads="1"/>
          </p:cNvPicPr>
          <p:nvPr/>
        </p:nvPicPr>
        <p:blipFill>
          <a:blip r:embed="rId5" cstate="print"/>
          <a:srcRect/>
          <a:stretch>
            <a:fillRect/>
          </a:stretch>
        </p:blipFill>
        <p:spPr bwMode="auto">
          <a:xfrm>
            <a:off x="899592" y="1556792"/>
            <a:ext cx="2857500" cy="1733551"/>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灯片编号占位符 5"/>
          <p:cNvSpPr>
            <a:spLocks noGrp="1"/>
          </p:cNvSpPr>
          <p:nvPr>
            <p:ph type="sldNum" sz="quarter" idx="12"/>
          </p:nvPr>
        </p:nvSpPr>
        <p:spPr>
          <a:noFill/>
        </p:spPr>
        <p:txBody>
          <a:bodyPr/>
          <a:lstStyle/>
          <a:p>
            <a:fld id="{EE2B177A-560C-4FA8-9520-A6BA8DA5BFDD}" type="slidenum">
              <a:rPr lang="en-US" altLang="zh-CN" smtClean="0">
                <a:ea typeface="宋体" charset="-122"/>
              </a:rPr>
              <a:pPr/>
              <a:t>42</a:t>
            </a:fld>
            <a:endParaRPr lang="en-US" altLang="zh-CN" smtClean="0">
              <a:ea typeface="宋体" charset="-122"/>
            </a:endParaRPr>
          </a:p>
        </p:txBody>
      </p:sp>
      <p:sp>
        <p:nvSpPr>
          <p:cNvPr id="97282" name="Rectangle 2"/>
          <p:cNvSpPr>
            <a:spLocks noGrp="1" noChangeArrowheads="1"/>
          </p:cNvSpPr>
          <p:nvPr>
            <p:ph type="title"/>
          </p:nvPr>
        </p:nvSpPr>
        <p:spPr>
          <a:xfrm>
            <a:off x="611188" y="620713"/>
            <a:ext cx="4105275" cy="590550"/>
          </a:xfrm>
        </p:spPr>
        <p:txBody>
          <a:bodyPr lIns="92075" tIns="46038" rIns="92075" bIns="46038"/>
          <a:lstStyle/>
          <a:p>
            <a:pPr>
              <a:lnSpc>
                <a:spcPct val="70000"/>
              </a:lnSpc>
            </a:pPr>
            <a:r>
              <a:rPr kumimoji="0" lang="en-US" altLang="en-US" b="1" dirty="0" smtClean="0">
                <a:solidFill>
                  <a:srgbClr val="0033CC"/>
                </a:solidFill>
              </a:rPr>
              <a:t>Parameter</a:t>
            </a:r>
            <a:endParaRPr lang="en-US" altLang="en-US" dirty="0" smtClean="0"/>
          </a:p>
        </p:txBody>
      </p:sp>
      <p:sp>
        <p:nvSpPr>
          <p:cNvPr id="97283" name="Rectangle 4"/>
          <p:cNvSpPr>
            <a:spLocks noChangeArrowheads="1"/>
          </p:cNvSpPr>
          <p:nvPr/>
        </p:nvSpPr>
        <p:spPr bwMode="auto">
          <a:xfrm>
            <a:off x="750888" y="1600200"/>
            <a:ext cx="8393112" cy="519113"/>
          </a:xfrm>
          <a:prstGeom prst="rect">
            <a:avLst/>
          </a:prstGeom>
          <a:noFill/>
          <a:ln w="9525">
            <a:noFill/>
            <a:miter lim="800000"/>
            <a:headEnd/>
            <a:tailEnd/>
          </a:ln>
        </p:spPr>
        <p:txBody>
          <a:bodyPr lIns="92075" tIns="46038" rIns="92075" bIns="46038">
            <a:spAutoFit/>
          </a:bodyPr>
          <a:lstStyle/>
          <a:p>
            <a:pPr eaLnBrk="0" hangingPunct="0"/>
            <a:r>
              <a:rPr kumimoji="0" lang="en-US" altLang="en-US" sz="2800">
                <a:solidFill>
                  <a:schemeClr val="bg2"/>
                </a:solidFill>
                <a:latin typeface="Arial" charset="0"/>
              </a:rPr>
              <a:t>A number that describes a population characteristic.</a:t>
            </a:r>
          </a:p>
        </p:txBody>
      </p:sp>
      <p:sp>
        <p:nvSpPr>
          <p:cNvPr id="97284" name="Rectangle 5"/>
          <p:cNvSpPr>
            <a:spLocks noChangeArrowheads="1"/>
          </p:cNvSpPr>
          <p:nvPr/>
        </p:nvSpPr>
        <p:spPr bwMode="auto">
          <a:xfrm>
            <a:off x="508000" y="3486150"/>
            <a:ext cx="2317750" cy="641350"/>
          </a:xfrm>
          <a:prstGeom prst="rect">
            <a:avLst/>
          </a:prstGeom>
          <a:noFill/>
          <a:ln w="9525">
            <a:noFill/>
            <a:miter lim="800000"/>
            <a:headEnd/>
            <a:tailEnd/>
          </a:ln>
        </p:spPr>
        <p:txBody>
          <a:bodyPr wrap="none" lIns="92075" tIns="46038" rIns="92075" bIns="46038">
            <a:spAutoFit/>
          </a:bodyPr>
          <a:lstStyle/>
          <a:p>
            <a:pPr eaLnBrk="0" hangingPunct="0"/>
            <a:r>
              <a:rPr kumimoji="0" lang="en-US" altLang="en-US" sz="3600" b="1">
                <a:solidFill>
                  <a:srgbClr val="0033CC"/>
                </a:solidFill>
                <a:latin typeface="Arial Black" pitchFamily="34" charset="0"/>
              </a:rPr>
              <a:t>Statistic</a:t>
            </a:r>
          </a:p>
        </p:txBody>
      </p:sp>
      <p:sp>
        <p:nvSpPr>
          <p:cNvPr id="97285" name="Rectangle 6"/>
          <p:cNvSpPr>
            <a:spLocks noChangeArrowheads="1"/>
          </p:cNvSpPr>
          <p:nvPr/>
        </p:nvSpPr>
        <p:spPr bwMode="auto">
          <a:xfrm>
            <a:off x="812800" y="4052888"/>
            <a:ext cx="7950200" cy="519112"/>
          </a:xfrm>
          <a:prstGeom prst="rect">
            <a:avLst/>
          </a:prstGeom>
          <a:noFill/>
          <a:ln w="9525">
            <a:noFill/>
            <a:miter lim="800000"/>
            <a:headEnd/>
            <a:tailEnd/>
          </a:ln>
        </p:spPr>
        <p:txBody>
          <a:bodyPr lIns="92075" tIns="46038" rIns="92075" bIns="46038">
            <a:spAutoFit/>
          </a:bodyPr>
          <a:lstStyle/>
          <a:p>
            <a:pPr eaLnBrk="0" hangingPunct="0"/>
            <a:r>
              <a:rPr kumimoji="0" lang="en-US" altLang="en-US" sz="2800">
                <a:solidFill>
                  <a:schemeClr val="bg2"/>
                </a:solidFill>
                <a:latin typeface="Arial" charset="0"/>
              </a:rPr>
              <a:t>A number that describes a sample characteristic.</a:t>
            </a:r>
          </a:p>
        </p:txBody>
      </p:sp>
      <p:sp>
        <p:nvSpPr>
          <p:cNvPr id="97286" name="Text Box 7"/>
          <p:cNvSpPr txBox="1">
            <a:spLocks noChangeArrowheads="1"/>
          </p:cNvSpPr>
          <p:nvPr/>
        </p:nvSpPr>
        <p:spPr bwMode="auto">
          <a:xfrm>
            <a:off x="2362200" y="2286000"/>
            <a:ext cx="4267200" cy="822325"/>
          </a:xfrm>
          <a:prstGeom prst="rect">
            <a:avLst/>
          </a:prstGeom>
          <a:solidFill>
            <a:schemeClr val="accent1"/>
          </a:solidFill>
          <a:ln w="12700">
            <a:noFill/>
            <a:miter lim="800000"/>
            <a:headEnd type="none" w="sm" len="sm"/>
            <a:tailEnd type="none" w="sm" len="sm"/>
          </a:ln>
        </p:spPr>
        <p:txBody>
          <a:bodyPr>
            <a:spAutoFit/>
          </a:bodyPr>
          <a:lstStyle/>
          <a:p>
            <a:pPr eaLnBrk="0" latinLnBrk="1" hangingPunct="0"/>
            <a:r>
              <a:rPr kumimoji="0" lang="en-US" altLang="en-US" b="1" i="1">
                <a:solidFill>
                  <a:schemeClr val="bg2"/>
                </a:solidFill>
                <a:latin typeface="Arial" charset="0"/>
              </a:rPr>
              <a:t>Average gross income of all </a:t>
            </a:r>
          </a:p>
          <a:p>
            <a:pPr eaLnBrk="0" latinLnBrk="1" hangingPunct="0"/>
            <a:r>
              <a:rPr kumimoji="0" lang="en-US" altLang="en-US" b="1" i="1">
                <a:solidFill>
                  <a:schemeClr val="bg2"/>
                </a:solidFill>
                <a:latin typeface="Arial" charset="0"/>
              </a:rPr>
              <a:t>people in China in 2002.</a:t>
            </a:r>
            <a:endParaRPr kumimoji="0" lang="en-US" altLang="en-US" i="1">
              <a:solidFill>
                <a:schemeClr val="bg2"/>
              </a:solidFill>
              <a:latin typeface="Arial" charset="0"/>
            </a:endParaRPr>
          </a:p>
        </p:txBody>
      </p:sp>
      <p:sp>
        <p:nvSpPr>
          <p:cNvPr id="97287" name="Text Box 8"/>
          <p:cNvSpPr txBox="1">
            <a:spLocks noChangeArrowheads="1"/>
          </p:cNvSpPr>
          <p:nvPr/>
        </p:nvSpPr>
        <p:spPr bwMode="auto">
          <a:xfrm>
            <a:off x="2438400" y="4876800"/>
            <a:ext cx="4876800" cy="1187450"/>
          </a:xfrm>
          <a:prstGeom prst="rect">
            <a:avLst/>
          </a:prstGeom>
          <a:solidFill>
            <a:schemeClr val="accent1"/>
          </a:solidFill>
          <a:ln w="12700">
            <a:noFill/>
            <a:miter lim="800000"/>
            <a:headEnd type="none" w="sm" len="sm"/>
            <a:tailEnd type="none" w="sm" len="sm"/>
          </a:ln>
        </p:spPr>
        <p:txBody>
          <a:bodyPr>
            <a:spAutoFit/>
          </a:bodyPr>
          <a:lstStyle/>
          <a:p>
            <a:pPr eaLnBrk="0" latinLnBrk="1" hangingPunct="0"/>
            <a:r>
              <a:rPr kumimoji="0" lang="en-US" altLang="en-US" b="1" i="1">
                <a:solidFill>
                  <a:schemeClr val="bg2"/>
                </a:solidFill>
                <a:latin typeface="Arial" charset="0"/>
              </a:rPr>
              <a:t>Average Gross income of  people from a sample of 3 provinces in 2002.</a:t>
            </a:r>
          </a:p>
        </p:txBody>
      </p:sp>
      <p:sp>
        <p:nvSpPr>
          <p:cNvPr id="28681" name="Line 9"/>
          <p:cNvSpPr>
            <a:spLocks noChangeShapeType="1"/>
          </p:cNvSpPr>
          <p:nvPr/>
        </p:nvSpPr>
        <p:spPr bwMode="auto">
          <a:xfrm rot="-63056" flipH="1" flipV="1">
            <a:off x="2819400" y="1371600"/>
            <a:ext cx="3352800" cy="304800"/>
          </a:xfrm>
          <a:prstGeom prst="line">
            <a:avLst/>
          </a:prstGeom>
          <a:noFill/>
          <a:ln w="50800">
            <a:solidFill>
              <a:schemeClr val="hlink"/>
            </a:solidFill>
            <a:round/>
            <a:headEnd type="oval" w="med" len="med"/>
            <a:tailEnd type="stealth" w="med" len="med"/>
          </a:ln>
        </p:spPr>
        <p:txBody>
          <a:bodyPr wrap="none" anchor="ctr"/>
          <a:lstStyle/>
          <a:p>
            <a:endParaRPr lang="zh-CN" altLang="en-US"/>
          </a:p>
        </p:txBody>
      </p:sp>
      <p:sp>
        <p:nvSpPr>
          <p:cNvPr id="28682" name="Line 10"/>
          <p:cNvSpPr>
            <a:spLocks noChangeShapeType="1"/>
          </p:cNvSpPr>
          <p:nvPr/>
        </p:nvSpPr>
        <p:spPr bwMode="auto">
          <a:xfrm rot="-63056" flipH="1" flipV="1">
            <a:off x="2514600" y="3810000"/>
            <a:ext cx="3200400" cy="381000"/>
          </a:xfrm>
          <a:prstGeom prst="line">
            <a:avLst/>
          </a:prstGeom>
          <a:noFill/>
          <a:ln w="50800">
            <a:solidFill>
              <a:schemeClr val="hlink"/>
            </a:solidFill>
            <a:round/>
            <a:headEnd type="oval" w="med" len="med"/>
            <a:tailEnd type="stealth" w="med" len="med"/>
          </a:ln>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1000"/>
                                  </p:stCondLst>
                                  <p:childTnLst>
                                    <p:set>
                                      <p:cBhvr>
                                        <p:cTn id="6" dur="1" fill="hold">
                                          <p:stCondLst>
                                            <p:cond delay="0"/>
                                          </p:stCondLst>
                                        </p:cTn>
                                        <p:tgtEl>
                                          <p:spTgt spid="28681"/>
                                        </p:tgtEl>
                                        <p:attrNameLst>
                                          <p:attrName>style.visibility</p:attrName>
                                        </p:attrNameLst>
                                      </p:cBhvr>
                                      <p:to>
                                        <p:strVal val="visible"/>
                                      </p:to>
                                    </p:set>
                                    <p:animEffect transition="in" filter="wipe(right)">
                                      <p:cBhvr>
                                        <p:cTn id="7" dur="500"/>
                                        <p:tgtEl>
                                          <p:spTgt spid="28681"/>
                                        </p:tgtEl>
                                      </p:cBhvr>
                                    </p:animEffect>
                                  </p:childTnLst>
                                </p:cTn>
                              </p:par>
                            </p:childTnLst>
                          </p:cTn>
                        </p:par>
                        <p:par>
                          <p:cTn id="8" fill="hold">
                            <p:stCondLst>
                              <p:cond delay="1500"/>
                            </p:stCondLst>
                            <p:childTnLst>
                              <p:par>
                                <p:cTn id="9" presetID="22" presetClass="entr" presetSubtype="2" fill="hold" grpId="0" nodeType="afterEffect">
                                  <p:stCondLst>
                                    <p:cond delay="1000"/>
                                  </p:stCondLst>
                                  <p:childTnLst>
                                    <p:set>
                                      <p:cBhvr>
                                        <p:cTn id="10" dur="1" fill="hold">
                                          <p:stCondLst>
                                            <p:cond delay="0"/>
                                          </p:stCondLst>
                                        </p:cTn>
                                        <p:tgtEl>
                                          <p:spTgt spid="28682"/>
                                        </p:tgtEl>
                                        <p:attrNameLst>
                                          <p:attrName>style.visibility</p:attrName>
                                        </p:attrNameLst>
                                      </p:cBhvr>
                                      <p:to>
                                        <p:strVal val="visible"/>
                                      </p:to>
                                    </p:set>
                                    <p:animEffect transition="in" filter="wipe(right)">
                                      <p:cBhvr>
                                        <p:cTn id="11" dur="500"/>
                                        <p:tgtEl>
                                          <p:spTgt spid="28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1" grpId="0" animBg="1"/>
      <p:bldP spid="2868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灯片编号占位符 5"/>
          <p:cNvSpPr>
            <a:spLocks noGrp="1"/>
          </p:cNvSpPr>
          <p:nvPr>
            <p:ph type="sldNum" sz="quarter" idx="12"/>
          </p:nvPr>
        </p:nvSpPr>
        <p:spPr>
          <a:noFill/>
        </p:spPr>
        <p:txBody>
          <a:bodyPr/>
          <a:lstStyle/>
          <a:p>
            <a:fld id="{46D1257F-C84E-420C-9DCE-9790AFA972D0}" type="slidenum">
              <a:rPr lang="en-US" altLang="zh-CN" smtClean="0">
                <a:ea typeface="宋体" charset="-122"/>
              </a:rPr>
              <a:pPr/>
              <a:t>43</a:t>
            </a:fld>
            <a:endParaRPr lang="en-US" altLang="zh-CN" smtClean="0">
              <a:ea typeface="宋体" charset="-122"/>
            </a:endParaRPr>
          </a:p>
        </p:txBody>
      </p:sp>
      <p:sp>
        <p:nvSpPr>
          <p:cNvPr id="99330" name="Rectangle 2"/>
          <p:cNvSpPr>
            <a:spLocks noGrp="1" noChangeArrowheads="1"/>
          </p:cNvSpPr>
          <p:nvPr>
            <p:ph type="title"/>
          </p:nvPr>
        </p:nvSpPr>
        <p:spPr>
          <a:xfrm>
            <a:off x="467544" y="404664"/>
            <a:ext cx="7772400" cy="1143000"/>
          </a:xfrm>
        </p:spPr>
        <p:txBody>
          <a:bodyPr/>
          <a:lstStyle/>
          <a:p>
            <a:pPr eaLnBrk="1" hangingPunct="1"/>
            <a:r>
              <a:rPr kumimoji="0" lang="en-US" altLang="en-US" sz="3200" b="1" dirty="0" smtClean="0">
                <a:solidFill>
                  <a:srgbClr val="0033CC"/>
                </a:solidFill>
              </a:rPr>
              <a:t>Parameter &amp; Statistic</a:t>
            </a:r>
            <a:endParaRPr kumimoji="0" lang="en-US" altLang="zh-CN" sz="3200" b="1" dirty="0" smtClean="0">
              <a:solidFill>
                <a:srgbClr val="0033CC"/>
              </a:solidFill>
            </a:endParaRPr>
          </a:p>
        </p:txBody>
      </p:sp>
      <p:sp>
        <p:nvSpPr>
          <p:cNvPr id="99331" name="Rectangle 3"/>
          <p:cNvSpPr>
            <a:spLocks noGrp="1" noChangeArrowheads="1"/>
          </p:cNvSpPr>
          <p:nvPr>
            <p:ph type="body" idx="1"/>
          </p:nvPr>
        </p:nvSpPr>
        <p:spPr>
          <a:xfrm>
            <a:off x="685800" y="1752600"/>
            <a:ext cx="7772400" cy="4343400"/>
          </a:xfrm>
        </p:spPr>
        <p:txBody>
          <a:bodyPr/>
          <a:lstStyle/>
          <a:p>
            <a:pPr eaLnBrk="1" hangingPunct="1"/>
            <a:r>
              <a:rPr lang="en-US" altLang="zh-CN" smtClean="0"/>
              <a:t>population parameter</a:t>
            </a:r>
          </a:p>
          <a:p>
            <a:pPr lvl="1" eaLnBrk="1" hangingPunct="1"/>
            <a:r>
              <a:rPr lang="en-US" altLang="zh-CN" smtClean="0"/>
              <a:t>unknown, inherent, constant, interested</a:t>
            </a:r>
            <a:r>
              <a:rPr lang="zh-CN" altLang="en-US" smtClean="0"/>
              <a:t>！</a:t>
            </a:r>
          </a:p>
          <a:p>
            <a:pPr lvl="1" eaLnBrk="1" hangingPunct="1"/>
            <a:r>
              <a:rPr lang="en-US" altLang="zh-CN" sz="2400" smtClean="0">
                <a:solidFill>
                  <a:srgbClr val="0033CC"/>
                </a:solidFill>
              </a:rPr>
              <a:t>Represented by Greek letters (</a:t>
            </a:r>
            <a:r>
              <a:rPr lang="en-US" altLang="zh-CN" sz="2400" smtClean="0">
                <a:solidFill>
                  <a:srgbClr val="0033CC"/>
                </a:solidFill>
                <a:sym typeface="Symbol" pitchFamily="18" charset="2"/>
              </a:rPr>
              <a:t> = mean)</a:t>
            </a:r>
            <a:endParaRPr lang="en-US" altLang="zh-CN" sz="2400" smtClean="0">
              <a:solidFill>
                <a:srgbClr val="0033CC"/>
              </a:solidFill>
            </a:endParaRPr>
          </a:p>
          <a:p>
            <a:pPr eaLnBrk="1" hangingPunct="1"/>
            <a:r>
              <a:rPr lang="en-US" altLang="zh-CN" smtClean="0"/>
              <a:t>sample statistic </a:t>
            </a:r>
          </a:p>
          <a:p>
            <a:pPr lvl="1" eaLnBrk="1" hangingPunct="1"/>
            <a:r>
              <a:rPr lang="en-US" altLang="zh-CN" smtClean="0"/>
              <a:t>Known, changeable,  with sampling error</a:t>
            </a:r>
          </a:p>
          <a:p>
            <a:pPr lvl="1" eaLnBrk="1" hangingPunct="1"/>
            <a:r>
              <a:rPr lang="en-US" altLang="zh-CN" sz="2400" smtClean="0">
                <a:solidFill>
                  <a:srgbClr val="0033CC"/>
                </a:solidFill>
              </a:rPr>
              <a:t>Represented by Latin letters (X = mean)</a:t>
            </a:r>
          </a:p>
          <a:p>
            <a:pPr eaLnBrk="1" hangingPunct="1"/>
            <a:r>
              <a:rPr lang="en-US" altLang="zh-CN" smtClean="0"/>
              <a:t>Different descriptive for different type of data.</a:t>
            </a:r>
          </a:p>
          <a:p>
            <a:pPr eaLnBrk="1" hangingPunct="1"/>
            <a:endParaRPr lang="en-US" altLang="zh-CN"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灯片编号占位符 5"/>
          <p:cNvSpPr>
            <a:spLocks noGrp="1"/>
          </p:cNvSpPr>
          <p:nvPr>
            <p:ph type="sldNum" sz="quarter" idx="12"/>
          </p:nvPr>
        </p:nvSpPr>
        <p:spPr>
          <a:noFill/>
        </p:spPr>
        <p:txBody>
          <a:bodyPr/>
          <a:lstStyle/>
          <a:p>
            <a:fld id="{5D916A63-C6A6-4A24-AA8B-01938F096223}" type="slidenum">
              <a:rPr lang="en-US" altLang="zh-CN" smtClean="0">
                <a:ea typeface="宋体" charset="-122"/>
              </a:rPr>
              <a:pPr/>
              <a:t>44</a:t>
            </a:fld>
            <a:endParaRPr lang="en-US" altLang="zh-CN" smtClean="0">
              <a:ea typeface="宋体" charset="-122"/>
            </a:endParaRPr>
          </a:p>
        </p:txBody>
      </p:sp>
      <p:sp>
        <p:nvSpPr>
          <p:cNvPr id="101378" name="Rectangle 2"/>
          <p:cNvSpPr>
            <a:spLocks noGrp="1" noChangeArrowheads="1"/>
          </p:cNvSpPr>
          <p:nvPr>
            <p:ph type="title"/>
          </p:nvPr>
        </p:nvSpPr>
        <p:spPr>
          <a:xfrm>
            <a:off x="685800" y="868363"/>
            <a:ext cx="7772400" cy="623887"/>
          </a:xfrm>
        </p:spPr>
        <p:txBody>
          <a:bodyPr/>
          <a:lstStyle/>
          <a:p>
            <a:pPr eaLnBrk="1" hangingPunct="1"/>
            <a:r>
              <a:rPr lang="en-US" altLang="zh-CN" smtClean="0"/>
              <a:t>Sampling Error</a:t>
            </a:r>
          </a:p>
        </p:txBody>
      </p:sp>
      <p:sp>
        <p:nvSpPr>
          <p:cNvPr id="101379" name="Rectangle 3"/>
          <p:cNvSpPr>
            <a:spLocks noGrp="1" noChangeArrowheads="1"/>
          </p:cNvSpPr>
          <p:nvPr>
            <p:ph type="body" idx="1"/>
          </p:nvPr>
        </p:nvSpPr>
        <p:spPr>
          <a:xfrm>
            <a:off x="609600" y="1600200"/>
            <a:ext cx="8305800" cy="4114800"/>
          </a:xfrm>
        </p:spPr>
        <p:txBody>
          <a:bodyPr/>
          <a:lstStyle/>
          <a:p>
            <a:pPr eaLnBrk="1" hangingPunct="1">
              <a:buFontTx/>
              <a:buNone/>
            </a:pPr>
            <a:r>
              <a:rPr lang="en-US" altLang="zh-CN" smtClean="0"/>
              <a:t>Difference between statistic and parameter. </a:t>
            </a:r>
          </a:p>
          <a:p>
            <a:pPr lvl="1" eaLnBrk="1" hangingPunct="1">
              <a:buFont typeface="Wingdings" pitchFamily="2" charset="2"/>
              <a:buChar char="§"/>
            </a:pPr>
            <a:r>
              <a:rPr lang="en-US" altLang="zh-CN" smtClean="0">
                <a:solidFill>
                  <a:srgbClr val="FF0000"/>
                </a:solidFill>
              </a:rPr>
              <a:t>Causation:</a:t>
            </a:r>
            <a:r>
              <a:rPr lang="en-US" altLang="zh-CN" smtClean="0"/>
              <a:t> individual variation + sampling</a:t>
            </a:r>
          </a:p>
          <a:p>
            <a:pPr lvl="1" eaLnBrk="1" hangingPunct="1">
              <a:buFont typeface="Wingdings" pitchFamily="2" charset="2"/>
              <a:buChar char="§"/>
            </a:pPr>
            <a:r>
              <a:rPr lang="en-US" altLang="zh-CN" smtClean="0">
                <a:solidFill>
                  <a:srgbClr val="FF0000"/>
                </a:solidFill>
              </a:rPr>
              <a:t>Representation:</a:t>
            </a:r>
          </a:p>
          <a:p>
            <a:pPr lvl="2" eaLnBrk="1" hangingPunct="1">
              <a:buFont typeface="Wingdings" pitchFamily="2" charset="2"/>
              <a:buChar char="§"/>
            </a:pPr>
            <a:r>
              <a:rPr lang="en-US" altLang="zh-CN" smtClean="0"/>
              <a:t>Difference between statistic and parameter;</a:t>
            </a:r>
          </a:p>
          <a:p>
            <a:pPr lvl="2" eaLnBrk="1" hangingPunct="1">
              <a:buFont typeface="Wingdings" pitchFamily="2" charset="2"/>
              <a:buChar char="§"/>
            </a:pPr>
            <a:r>
              <a:rPr lang="en-US" altLang="zh-CN" smtClean="0"/>
              <a:t>Differ from one sample to another.</a:t>
            </a:r>
          </a:p>
          <a:p>
            <a:pPr eaLnBrk="1" hangingPunct="1">
              <a:buFont typeface="Wingdings" pitchFamily="2" charset="2"/>
              <a:buChar char="§"/>
            </a:pPr>
            <a:r>
              <a:rPr lang="en-US" altLang="zh-CN" b="1" smtClean="0">
                <a:solidFill>
                  <a:srgbClr val="FF0000"/>
                </a:solidFill>
                <a:latin typeface="Times New Roman" pitchFamily="18" charset="0"/>
              </a:rPr>
              <a:t>For each statistic, sampling error has its own distribution!</a:t>
            </a:r>
            <a:endParaRPr lang="en-US" altLang="zh-CN"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6" name="灯片编号占位符 5"/>
          <p:cNvSpPr>
            <a:spLocks noGrp="1"/>
          </p:cNvSpPr>
          <p:nvPr>
            <p:ph type="sldNum" sz="quarter" idx="12"/>
          </p:nvPr>
        </p:nvSpPr>
        <p:spPr>
          <a:noFill/>
        </p:spPr>
        <p:txBody>
          <a:bodyPr/>
          <a:lstStyle/>
          <a:p>
            <a:fld id="{A9859412-7C0C-428C-879E-487FFCABDFF3}" type="slidenum">
              <a:rPr lang="en-US" altLang="zh-CN" smtClean="0">
                <a:ea typeface="宋体" charset="-122"/>
              </a:rPr>
              <a:pPr/>
              <a:t>45</a:t>
            </a:fld>
            <a:endParaRPr lang="en-US" altLang="zh-CN" smtClean="0">
              <a:ea typeface="宋体" charset="-122"/>
            </a:endParaRPr>
          </a:p>
        </p:txBody>
      </p:sp>
      <p:sp>
        <p:nvSpPr>
          <p:cNvPr id="283657" name="Rectangle 2"/>
          <p:cNvSpPr>
            <a:spLocks noGrp="1" noChangeArrowheads="1"/>
          </p:cNvSpPr>
          <p:nvPr>
            <p:ph type="title"/>
          </p:nvPr>
        </p:nvSpPr>
        <p:spPr>
          <a:xfrm>
            <a:off x="683568" y="260648"/>
            <a:ext cx="7772400" cy="1143000"/>
          </a:xfrm>
        </p:spPr>
        <p:txBody>
          <a:bodyPr/>
          <a:lstStyle/>
          <a:p>
            <a:pPr eaLnBrk="1" hangingPunct="1"/>
            <a:r>
              <a:rPr lang="en-US" altLang="zh-CN" dirty="0" smtClean="0"/>
              <a:t>Probability</a:t>
            </a:r>
          </a:p>
        </p:txBody>
      </p:sp>
      <p:sp>
        <p:nvSpPr>
          <p:cNvPr id="283658" name="Rectangle 3"/>
          <p:cNvSpPr>
            <a:spLocks noGrp="1" noChangeArrowheads="1"/>
          </p:cNvSpPr>
          <p:nvPr>
            <p:ph type="body" idx="1"/>
          </p:nvPr>
        </p:nvSpPr>
        <p:spPr>
          <a:xfrm>
            <a:off x="1331913" y="1341438"/>
            <a:ext cx="7200900" cy="4114800"/>
          </a:xfrm>
        </p:spPr>
        <p:txBody>
          <a:bodyPr/>
          <a:lstStyle/>
          <a:p>
            <a:pPr eaLnBrk="1" hangingPunct="1"/>
            <a:r>
              <a:rPr lang="en-US" altLang="zh-CN" dirty="0" smtClean="0"/>
              <a:t>Game of chance</a:t>
            </a:r>
          </a:p>
          <a:p>
            <a:pPr eaLnBrk="1" hangingPunct="1"/>
            <a:r>
              <a:rPr lang="en-US" altLang="zh-CN" dirty="0" smtClean="0"/>
              <a:t>The most important concept </a:t>
            </a:r>
          </a:p>
          <a:p>
            <a:pPr eaLnBrk="1" hangingPunct="1"/>
            <a:r>
              <a:rPr lang="en-US" altLang="zh-CN" dirty="0" smtClean="0"/>
              <a:t>The basic of statistical inference.</a:t>
            </a:r>
          </a:p>
        </p:txBody>
      </p:sp>
      <p:grpSp>
        <p:nvGrpSpPr>
          <p:cNvPr id="283659" name="Group 4"/>
          <p:cNvGrpSpPr>
            <a:grpSpLocks/>
          </p:cNvGrpSpPr>
          <p:nvPr/>
        </p:nvGrpSpPr>
        <p:grpSpPr bwMode="auto">
          <a:xfrm>
            <a:off x="827088" y="3141663"/>
            <a:ext cx="7058025" cy="3406775"/>
            <a:chOff x="697" y="1346"/>
            <a:chExt cx="4446" cy="2146"/>
          </a:xfrm>
        </p:grpSpPr>
        <p:graphicFrame>
          <p:nvGraphicFramePr>
            <p:cNvPr id="283653" name="Object 5"/>
            <p:cNvGraphicFramePr>
              <a:graphicFrameLocks noChangeAspect="1"/>
            </p:cNvGraphicFramePr>
            <p:nvPr/>
          </p:nvGraphicFramePr>
          <p:xfrm>
            <a:off x="697" y="1346"/>
            <a:ext cx="613" cy="787"/>
          </p:xfrm>
          <a:graphic>
            <a:graphicData uri="http://schemas.openxmlformats.org/presentationml/2006/ole">
              <p:oleObj spid="_x0000_s283653" name="Image" r:id="rId4" imgW="913963" imgH="1219048" progId="">
                <p:embed/>
              </p:oleObj>
            </a:graphicData>
          </a:graphic>
        </p:graphicFrame>
        <p:graphicFrame>
          <p:nvGraphicFramePr>
            <p:cNvPr id="283654" name="Object 6"/>
            <p:cNvGraphicFramePr>
              <a:graphicFrameLocks noChangeAspect="1"/>
            </p:cNvGraphicFramePr>
            <p:nvPr/>
          </p:nvGraphicFramePr>
          <p:xfrm>
            <a:off x="970" y="1428"/>
            <a:ext cx="609" cy="789"/>
          </p:xfrm>
          <a:graphic>
            <a:graphicData uri="http://schemas.openxmlformats.org/presentationml/2006/ole">
              <p:oleObj spid="_x0000_s283654" name="Image" r:id="rId5" imgW="913963" imgH="1231746" progId="">
                <p:embed/>
              </p:oleObj>
            </a:graphicData>
          </a:graphic>
        </p:graphicFrame>
        <p:graphicFrame>
          <p:nvGraphicFramePr>
            <p:cNvPr id="283655" name="Object 7"/>
            <p:cNvGraphicFramePr>
              <a:graphicFrameLocks noChangeAspect="1"/>
            </p:cNvGraphicFramePr>
            <p:nvPr/>
          </p:nvGraphicFramePr>
          <p:xfrm>
            <a:off x="1245" y="1510"/>
            <a:ext cx="599" cy="789"/>
          </p:xfrm>
          <a:graphic>
            <a:graphicData uri="http://schemas.openxmlformats.org/presentationml/2006/ole">
              <p:oleObj spid="_x0000_s283655" name="Image" r:id="rId6" imgW="901587" imgH="1231746" progId="">
                <p:embed/>
              </p:oleObj>
            </a:graphicData>
          </a:graphic>
        </p:graphicFrame>
        <p:pic>
          <p:nvPicPr>
            <p:cNvPr id="283660" name="Picture 8" descr="u=2950367805,4026090123&amp;gp=0">
              <a:hlinkClick r:id="rId7"/>
            </p:cNvPr>
            <p:cNvPicPr>
              <a:picLocks noChangeAspect="1" noChangeArrowheads="1"/>
            </p:cNvPicPr>
            <p:nvPr/>
          </p:nvPicPr>
          <p:blipFill>
            <a:blip r:embed="rId8" cstate="print"/>
            <a:srcRect/>
            <a:stretch>
              <a:fillRect/>
            </a:stretch>
          </p:blipFill>
          <p:spPr bwMode="auto">
            <a:xfrm>
              <a:off x="2562" y="1616"/>
              <a:ext cx="489" cy="590"/>
            </a:xfrm>
            <a:prstGeom prst="rect">
              <a:avLst/>
            </a:prstGeom>
            <a:noFill/>
            <a:ln w="9525">
              <a:noFill/>
              <a:miter lim="800000"/>
              <a:headEnd/>
              <a:tailEnd/>
            </a:ln>
          </p:spPr>
        </p:pic>
        <p:pic>
          <p:nvPicPr>
            <p:cNvPr id="283661" name="Picture 9"/>
            <p:cNvPicPr>
              <a:picLocks noChangeAspect="1" noChangeArrowheads="1"/>
            </p:cNvPicPr>
            <p:nvPr/>
          </p:nvPicPr>
          <p:blipFill>
            <a:blip r:embed="rId9" cstate="print"/>
            <a:srcRect/>
            <a:stretch>
              <a:fillRect/>
            </a:stretch>
          </p:blipFill>
          <p:spPr bwMode="auto">
            <a:xfrm>
              <a:off x="1469" y="2979"/>
              <a:ext cx="3674" cy="51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灯片编号占位符 5"/>
          <p:cNvSpPr>
            <a:spLocks noGrp="1"/>
          </p:cNvSpPr>
          <p:nvPr>
            <p:ph type="sldNum" sz="quarter" idx="12"/>
          </p:nvPr>
        </p:nvSpPr>
        <p:spPr>
          <a:noFill/>
        </p:spPr>
        <p:txBody>
          <a:bodyPr/>
          <a:lstStyle/>
          <a:p>
            <a:fld id="{EE3979E5-D27A-4995-A4F9-D39FDF62D368}" type="slidenum">
              <a:rPr lang="en-US" altLang="zh-CN" smtClean="0">
                <a:ea typeface="宋体" charset="-122"/>
              </a:rPr>
              <a:pPr/>
              <a:t>46</a:t>
            </a:fld>
            <a:endParaRPr lang="en-US" altLang="zh-CN" smtClean="0">
              <a:ea typeface="宋体" charset="-122"/>
            </a:endParaRPr>
          </a:p>
        </p:txBody>
      </p:sp>
      <p:sp>
        <p:nvSpPr>
          <p:cNvPr id="285698" name="Rectangle 2"/>
          <p:cNvSpPr>
            <a:spLocks noGrp="1" noChangeArrowheads="1"/>
          </p:cNvSpPr>
          <p:nvPr>
            <p:ph type="title"/>
          </p:nvPr>
        </p:nvSpPr>
        <p:spPr>
          <a:xfrm>
            <a:off x="683568" y="620688"/>
            <a:ext cx="7772400" cy="554038"/>
          </a:xfrm>
        </p:spPr>
        <p:txBody>
          <a:bodyPr/>
          <a:lstStyle/>
          <a:p>
            <a:pPr eaLnBrk="1" hangingPunct="1"/>
            <a:r>
              <a:rPr lang="en-US" altLang="zh-CN" sz="4000" dirty="0" smtClean="0"/>
              <a:t>Definition of Probability</a:t>
            </a:r>
            <a:r>
              <a:rPr lang="en-US" altLang="zh-CN" dirty="0" smtClean="0"/>
              <a:t> </a:t>
            </a:r>
          </a:p>
        </p:txBody>
      </p:sp>
      <p:sp>
        <p:nvSpPr>
          <p:cNvPr id="285699" name="Rectangle 3"/>
          <p:cNvSpPr>
            <a:spLocks noGrp="1" noChangeArrowheads="1"/>
          </p:cNvSpPr>
          <p:nvPr>
            <p:ph type="body" idx="1"/>
          </p:nvPr>
        </p:nvSpPr>
        <p:spPr>
          <a:xfrm>
            <a:off x="539552" y="1556792"/>
            <a:ext cx="7950200" cy="4362450"/>
          </a:xfrm>
        </p:spPr>
        <p:txBody>
          <a:bodyPr/>
          <a:lstStyle/>
          <a:p>
            <a:pPr algn="just" eaLnBrk="1" hangingPunct="1">
              <a:lnSpc>
                <a:spcPct val="80000"/>
              </a:lnSpc>
              <a:buFontTx/>
              <a:buNone/>
            </a:pPr>
            <a:r>
              <a:rPr lang="en-US" altLang="zh-CN" sz="2800" dirty="0" smtClean="0"/>
              <a:t>Probability is a numerical measure of the likelihood  of degree of predictability that the  events will occur</a:t>
            </a:r>
            <a:r>
              <a:rPr lang="en-US" altLang="zh-CN" sz="2800" dirty="0" smtClean="0">
                <a:solidFill>
                  <a:srgbClr val="FF0000"/>
                </a:solidFill>
              </a:rPr>
              <a:t>.        P(A)</a:t>
            </a:r>
          </a:p>
          <a:p>
            <a:pPr algn="just" eaLnBrk="1" hangingPunct="1">
              <a:lnSpc>
                <a:spcPct val="80000"/>
              </a:lnSpc>
              <a:buFontTx/>
              <a:buNone/>
            </a:pPr>
            <a:r>
              <a:rPr lang="en-US" altLang="zh-CN" sz="2800" dirty="0" smtClean="0"/>
              <a:t>A formal way to measure the chance of these uncertain events.</a:t>
            </a:r>
          </a:p>
          <a:p>
            <a:pPr lvl="1" algn="just" eaLnBrk="1" hangingPunct="1">
              <a:lnSpc>
                <a:spcPct val="80000"/>
              </a:lnSpc>
            </a:pPr>
            <a:endParaRPr lang="en-US" altLang="zh-CN" sz="2400" dirty="0" smtClean="0"/>
          </a:p>
          <a:p>
            <a:pPr algn="just" eaLnBrk="1" hangingPunct="1">
              <a:lnSpc>
                <a:spcPct val="80000"/>
              </a:lnSpc>
              <a:buFontTx/>
              <a:buNone/>
            </a:pPr>
            <a:r>
              <a:rPr lang="en-US" altLang="zh-CN" sz="2800" dirty="0" smtClean="0"/>
              <a:t>               0 &lt; P &lt; 1</a:t>
            </a:r>
          </a:p>
          <a:p>
            <a:pPr lvl="1" algn="just" eaLnBrk="1" hangingPunct="1">
              <a:lnSpc>
                <a:spcPct val="80000"/>
              </a:lnSpc>
              <a:buFontTx/>
              <a:buNone/>
            </a:pPr>
            <a:r>
              <a:rPr lang="en-US" altLang="zh-CN" sz="2400" dirty="0" smtClean="0"/>
              <a:t>0 corresponds to events that definitely will not happen</a:t>
            </a:r>
          </a:p>
          <a:p>
            <a:pPr lvl="1" algn="just" eaLnBrk="1" hangingPunct="1">
              <a:lnSpc>
                <a:spcPct val="80000"/>
              </a:lnSpc>
              <a:buFontTx/>
              <a:buNone/>
            </a:pPr>
            <a:r>
              <a:rPr lang="en-US" altLang="zh-CN" sz="2400" dirty="0" smtClean="0"/>
              <a:t>1 corresponds to events that are certainly to happen.</a:t>
            </a:r>
          </a:p>
          <a:p>
            <a:pPr lvl="1" algn="just" eaLnBrk="1" hangingPunct="1">
              <a:lnSpc>
                <a:spcPct val="80000"/>
              </a:lnSpc>
              <a:buFontTx/>
              <a:buNone/>
            </a:pPr>
            <a:endParaRPr lang="en-US" altLang="zh-CN" sz="2400" dirty="0" smtClean="0"/>
          </a:p>
          <a:p>
            <a:pPr lvl="1" algn="just" eaLnBrk="1" hangingPunct="1">
              <a:lnSpc>
                <a:spcPct val="80000"/>
              </a:lnSpc>
              <a:buFontTx/>
              <a:buNone/>
            </a:pPr>
            <a:r>
              <a:rPr lang="en-US" altLang="zh-CN" sz="2400" dirty="0" smtClean="0"/>
              <a:t>System of Axiom of Probability Theory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灯片编号占位符 5"/>
          <p:cNvSpPr>
            <a:spLocks noGrp="1"/>
          </p:cNvSpPr>
          <p:nvPr>
            <p:ph type="sldNum" sz="quarter" idx="12"/>
          </p:nvPr>
        </p:nvSpPr>
        <p:spPr>
          <a:noFill/>
        </p:spPr>
        <p:txBody>
          <a:bodyPr/>
          <a:lstStyle/>
          <a:p>
            <a:fld id="{99D9A925-49DC-4DDD-B59B-2E21E4F8F7BA}" type="slidenum">
              <a:rPr lang="en-US" altLang="zh-CN" smtClean="0">
                <a:ea typeface="宋体" charset="-122"/>
              </a:rPr>
              <a:pPr/>
              <a:t>47</a:t>
            </a:fld>
            <a:endParaRPr lang="en-US" altLang="zh-CN" smtClean="0">
              <a:ea typeface="宋体" charset="-122"/>
            </a:endParaRPr>
          </a:p>
        </p:txBody>
      </p:sp>
      <p:sp>
        <p:nvSpPr>
          <p:cNvPr id="287746" name="Rectangle 2"/>
          <p:cNvSpPr>
            <a:spLocks noGrp="1" noChangeArrowheads="1"/>
          </p:cNvSpPr>
          <p:nvPr>
            <p:ph type="title"/>
          </p:nvPr>
        </p:nvSpPr>
        <p:spPr>
          <a:xfrm>
            <a:off x="533400" y="838200"/>
            <a:ext cx="7924800" cy="1168400"/>
          </a:xfrm>
        </p:spPr>
        <p:txBody>
          <a:bodyPr/>
          <a:lstStyle/>
          <a:p>
            <a:pPr eaLnBrk="1" hangingPunct="1"/>
            <a:r>
              <a:rPr lang="en-US" altLang="zh-CN" smtClean="0"/>
              <a:t>Rare Event and Principle of Rare Event</a:t>
            </a:r>
          </a:p>
        </p:txBody>
      </p:sp>
      <p:sp>
        <p:nvSpPr>
          <p:cNvPr id="287747" name="Rectangle 3"/>
          <p:cNvSpPr>
            <a:spLocks noGrp="1" noChangeArrowheads="1"/>
          </p:cNvSpPr>
          <p:nvPr>
            <p:ph type="body" idx="1"/>
          </p:nvPr>
        </p:nvSpPr>
        <p:spPr>
          <a:xfrm>
            <a:off x="827584" y="2492896"/>
            <a:ext cx="7632848" cy="3528392"/>
          </a:xfrm>
        </p:spPr>
        <p:txBody>
          <a:bodyPr/>
          <a:lstStyle/>
          <a:p>
            <a:pPr algn="just" eaLnBrk="1" hangingPunct="1">
              <a:buFontTx/>
              <a:buNone/>
            </a:pPr>
            <a:r>
              <a:rPr lang="en-US" altLang="zh-CN" sz="2400" dirty="0" smtClean="0">
                <a:solidFill>
                  <a:schemeClr val="accent1">
                    <a:lumMod val="75000"/>
                  </a:schemeClr>
                </a:solidFill>
              </a:rPr>
              <a:t>1/100 </a:t>
            </a:r>
            <a:r>
              <a:rPr lang="en-US" altLang="zh-CN" sz="2400" dirty="0" smtClean="0">
                <a:solidFill>
                  <a:schemeClr val="accent1">
                    <a:lumMod val="75000"/>
                  </a:schemeClr>
                </a:solidFill>
              </a:rPr>
              <a:t>  an </a:t>
            </a:r>
            <a:r>
              <a:rPr lang="en-US" altLang="zh-CN" sz="2400" dirty="0" smtClean="0">
                <a:solidFill>
                  <a:schemeClr val="accent1">
                    <a:lumMod val="75000"/>
                  </a:schemeClr>
                </a:solidFill>
              </a:rPr>
              <a:t>office lottery</a:t>
            </a:r>
          </a:p>
          <a:p>
            <a:pPr algn="just" eaLnBrk="1" hangingPunct="1">
              <a:buFontTx/>
              <a:buNone/>
            </a:pPr>
            <a:r>
              <a:rPr lang="en-US" altLang="zh-CN" sz="2400" dirty="0" smtClean="0">
                <a:solidFill>
                  <a:srgbClr val="FF66FF"/>
                </a:solidFill>
              </a:rPr>
              <a:t>1/100 serious birth defects for an approved diet supplement </a:t>
            </a:r>
          </a:p>
          <a:p>
            <a:pPr algn="just" eaLnBrk="1" hangingPunct="1">
              <a:buFontTx/>
              <a:buNone/>
            </a:pPr>
            <a:r>
              <a:rPr lang="en-US" altLang="zh-CN" sz="2400" dirty="0" smtClean="0"/>
              <a:t> rare event (event with small probability)</a:t>
            </a:r>
          </a:p>
          <a:p>
            <a:pPr algn="just" eaLnBrk="1" hangingPunct="1">
              <a:buFontTx/>
              <a:buNone/>
            </a:pPr>
            <a:r>
              <a:rPr lang="en-US" altLang="zh-CN" sz="2400" dirty="0" smtClean="0"/>
              <a:t> infrequent </a:t>
            </a:r>
            <a:r>
              <a:rPr lang="en-US" altLang="zh-CN" sz="2400" dirty="0" smtClean="0"/>
              <a:t>event</a:t>
            </a:r>
          </a:p>
          <a:p>
            <a:pPr algn="just" eaLnBrk="1" hangingPunct="1">
              <a:buFontTx/>
              <a:buNone/>
            </a:pPr>
            <a:r>
              <a:rPr lang="en-US" altLang="zh-CN" sz="2400" dirty="0" smtClean="0"/>
              <a:t> Principle </a:t>
            </a:r>
            <a:r>
              <a:rPr lang="en-US" altLang="zh-CN" sz="2400" dirty="0" smtClean="0"/>
              <a:t>of rare event</a:t>
            </a:r>
          </a:p>
          <a:p>
            <a:pPr algn="just" eaLnBrk="1" hangingPunct="1">
              <a:buFontTx/>
              <a:buNone/>
            </a:pPr>
            <a:r>
              <a:rPr lang="en-US" altLang="zh-CN" sz="2400" dirty="0" smtClean="0"/>
              <a:t>  For </a:t>
            </a:r>
            <a:r>
              <a:rPr lang="en-US" altLang="zh-CN" sz="2400" dirty="0" smtClean="0"/>
              <a:t>rare event, we take it as  will not occur in one trial.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灯片编号占位符 5"/>
          <p:cNvSpPr>
            <a:spLocks noGrp="1"/>
          </p:cNvSpPr>
          <p:nvPr>
            <p:ph type="sldNum" sz="quarter" idx="12"/>
          </p:nvPr>
        </p:nvSpPr>
        <p:spPr>
          <a:noFill/>
        </p:spPr>
        <p:txBody>
          <a:bodyPr/>
          <a:lstStyle/>
          <a:p>
            <a:fld id="{BEBAC852-A130-4A41-A302-3205AECEC22C}" type="slidenum">
              <a:rPr lang="en-US" altLang="zh-CN" smtClean="0">
                <a:ea typeface="宋体" charset="-122"/>
              </a:rPr>
              <a:pPr/>
              <a:t>48</a:t>
            </a:fld>
            <a:endParaRPr lang="en-US" altLang="zh-CN" smtClean="0">
              <a:ea typeface="宋体" charset="-122"/>
            </a:endParaRPr>
          </a:p>
        </p:txBody>
      </p:sp>
      <p:sp>
        <p:nvSpPr>
          <p:cNvPr id="289794" name="Rectangle 2"/>
          <p:cNvSpPr>
            <a:spLocks noGrp="1" noChangeArrowheads="1"/>
          </p:cNvSpPr>
          <p:nvPr>
            <p:ph type="title"/>
          </p:nvPr>
        </p:nvSpPr>
        <p:spPr>
          <a:xfrm>
            <a:off x="762000" y="598488"/>
            <a:ext cx="7772400" cy="428625"/>
          </a:xfrm>
        </p:spPr>
        <p:txBody>
          <a:bodyPr/>
          <a:lstStyle/>
          <a:p>
            <a:pPr eaLnBrk="1" hangingPunct="1"/>
            <a:r>
              <a:rPr lang="en-US" altLang="zh-CN" sz="3200" smtClean="0">
                <a:solidFill>
                  <a:srgbClr val="006600"/>
                </a:solidFill>
              </a:rPr>
              <a:t>Meaning of probability of the event</a:t>
            </a:r>
          </a:p>
        </p:txBody>
      </p:sp>
      <p:sp>
        <p:nvSpPr>
          <p:cNvPr id="289795" name="Rectangle 3"/>
          <p:cNvSpPr>
            <a:spLocks noGrp="1" noChangeArrowheads="1"/>
          </p:cNvSpPr>
          <p:nvPr>
            <p:ph type="body" idx="1"/>
          </p:nvPr>
        </p:nvSpPr>
        <p:spPr>
          <a:xfrm>
            <a:off x="611188" y="1773238"/>
            <a:ext cx="7772400" cy="4114800"/>
          </a:xfrm>
        </p:spPr>
        <p:txBody>
          <a:bodyPr/>
          <a:lstStyle/>
          <a:p>
            <a:pPr eaLnBrk="1" hangingPunct="1">
              <a:buFont typeface="Wingdings" pitchFamily="2" charset="2"/>
              <a:buChar char="§"/>
            </a:pPr>
            <a:r>
              <a:rPr lang="en-US" altLang="zh-CN" dirty="0" smtClean="0"/>
              <a:t>P(A)=0.6, mean:</a:t>
            </a:r>
          </a:p>
          <a:p>
            <a:pPr lvl="1" eaLnBrk="1" hangingPunct="1">
              <a:buFont typeface="Wingdings" pitchFamily="2" charset="2"/>
              <a:buChar char="Ø"/>
            </a:pPr>
            <a:r>
              <a:rPr lang="en-US" altLang="zh-CN" dirty="0" smtClean="0"/>
              <a:t>After conducting this experiment many times, we would observe the fraction of the times that event A occurred would be close to 60% of the outcomes.</a:t>
            </a:r>
          </a:p>
          <a:p>
            <a:pPr lvl="1" eaLnBrk="1" hangingPunct="1">
              <a:buFont typeface="Wingdings" pitchFamily="2" charset="2"/>
              <a:buChar char="Ø"/>
            </a:pPr>
            <a:r>
              <a:rPr lang="en-US" altLang="zh-CN" dirty="0" smtClean="0"/>
              <a:t>Consequently, in approximately 40% of the experiments the event A would not occur.</a:t>
            </a:r>
          </a:p>
          <a:p>
            <a:pPr lvl="1" eaLnBrk="1" hangingPunct="1"/>
            <a:endParaRPr lang="en-US" altLang="zh-CN"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灯片编号占位符 5"/>
          <p:cNvSpPr>
            <a:spLocks noGrp="1"/>
          </p:cNvSpPr>
          <p:nvPr>
            <p:ph type="sldNum" sz="quarter" idx="12"/>
          </p:nvPr>
        </p:nvSpPr>
        <p:spPr>
          <a:noFill/>
        </p:spPr>
        <p:txBody>
          <a:bodyPr/>
          <a:lstStyle/>
          <a:p>
            <a:fld id="{1536BEF9-578C-4321-9178-1E982170A197}" type="slidenum">
              <a:rPr lang="en-US" altLang="zh-CN" smtClean="0">
                <a:ea typeface="宋体" charset="-122"/>
              </a:rPr>
              <a:pPr/>
              <a:t>49</a:t>
            </a:fld>
            <a:endParaRPr lang="en-US" altLang="zh-CN" smtClean="0">
              <a:ea typeface="宋体" charset="-122"/>
            </a:endParaRPr>
          </a:p>
        </p:txBody>
      </p:sp>
      <p:sp>
        <p:nvSpPr>
          <p:cNvPr id="291842" name="Rectangle 2"/>
          <p:cNvSpPr>
            <a:spLocks noGrp="1" noChangeArrowheads="1"/>
          </p:cNvSpPr>
          <p:nvPr>
            <p:ph type="title"/>
          </p:nvPr>
        </p:nvSpPr>
        <p:spPr>
          <a:xfrm>
            <a:off x="685800" y="533400"/>
            <a:ext cx="7772400" cy="623888"/>
          </a:xfrm>
        </p:spPr>
        <p:txBody>
          <a:bodyPr/>
          <a:lstStyle/>
          <a:p>
            <a:pPr eaLnBrk="1" hangingPunct="1"/>
            <a:r>
              <a:rPr lang="en-US" altLang="zh-CN" sz="3200" b="1" smtClean="0"/>
              <a:t>THE STRATEGY OF STATISTICAL INFERENCE</a:t>
            </a:r>
          </a:p>
        </p:txBody>
      </p:sp>
      <p:sp>
        <p:nvSpPr>
          <p:cNvPr id="291843" name="Text Box 3"/>
          <p:cNvSpPr txBox="1">
            <a:spLocks noChangeArrowheads="1"/>
          </p:cNvSpPr>
          <p:nvPr/>
        </p:nvSpPr>
        <p:spPr bwMode="auto">
          <a:xfrm>
            <a:off x="736600" y="1955800"/>
            <a:ext cx="3302000" cy="1031875"/>
          </a:xfrm>
          <a:prstGeom prst="rect">
            <a:avLst/>
          </a:prstGeom>
          <a:noFill/>
          <a:ln w="25400">
            <a:solidFill>
              <a:srgbClr val="006600"/>
            </a:solidFill>
            <a:miter lim="800000"/>
            <a:headEnd/>
            <a:tailEnd/>
          </a:ln>
        </p:spPr>
        <p:txBody>
          <a:bodyPr>
            <a:spAutoFit/>
          </a:bodyPr>
          <a:lstStyle/>
          <a:p>
            <a:pPr algn="ctr">
              <a:spcBef>
                <a:spcPct val="50000"/>
              </a:spcBef>
            </a:pPr>
            <a:r>
              <a:rPr kumimoji="0" lang="en-US" altLang="zh-CN" sz="3600">
                <a:solidFill>
                  <a:srgbClr val="FF0000"/>
                </a:solidFill>
                <a:latin typeface="Comic Sans MS" pitchFamily="66" charset="0"/>
                <a:ea typeface="黑体" pitchFamily="2" charset="-122"/>
              </a:rPr>
              <a:t>population</a:t>
            </a:r>
          </a:p>
          <a:p>
            <a:pPr algn="ctr">
              <a:lnSpc>
                <a:spcPct val="50000"/>
              </a:lnSpc>
              <a:spcBef>
                <a:spcPct val="50000"/>
              </a:spcBef>
            </a:pPr>
            <a:r>
              <a:rPr kumimoji="0" lang="en-US" altLang="zh-CN">
                <a:solidFill>
                  <a:srgbClr val="FF0000"/>
                </a:solidFill>
                <a:latin typeface="Comic Sans MS" pitchFamily="66" charset="0"/>
                <a:ea typeface="黑体" pitchFamily="2" charset="-122"/>
              </a:rPr>
              <a:t>individual, variation</a:t>
            </a:r>
          </a:p>
        </p:txBody>
      </p:sp>
      <p:sp>
        <p:nvSpPr>
          <p:cNvPr id="65540" name="Text Box 4"/>
          <p:cNvSpPr txBox="1">
            <a:spLocks noChangeArrowheads="1"/>
          </p:cNvSpPr>
          <p:nvPr/>
        </p:nvSpPr>
        <p:spPr bwMode="auto">
          <a:xfrm>
            <a:off x="736600" y="4048125"/>
            <a:ext cx="3267075" cy="952500"/>
          </a:xfrm>
          <a:prstGeom prst="rect">
            <a:avLst/>
          </a:prstGeom>
          <a:noFill/>
          <a:ln w="25400">
            <a:solidFill>
              <a:srgbClr val="006600"/>
            </a:solidFill>
            <a:miter lim="800000"/>
            <a:headEnd/>
            <a:tailEnd/>
          </a:ln>
        </p:spPr>
        <p:txBody>
          <a:bodyPr>
            <a:spAutoFit/>
          </a:bodyPr>
          <a:lstStyle/>
          <a:p>
            <a:pPr algn="ctr">
              <a:spcBef>
                <a:spcPct val="50000"/>
              </a:spcBef>
            </a:pPr>
            <a:r>
              <a:rPr kumimoji="0" lang="en-US" altLang="zh-CN">
                <a:solidFill>
                  <a:srgbClr val="FF0000"/>
                </a:solidFill>
                <a:latin typeface="Comic Sans MS" pitchFamily="66" charset="0"/>
                <a:ea typeface="黑体" pitchFamily="2" charset="-122"/>
              </a:rPr>
              <a:t>Population parameter</a:t>
            </a:r>
          </a:p>
          <a:p>
            <a:pPr algn="ctr">
              <a:lnSpc>
                <a:spcPct val="60000"/>
              </a:lnSpc>
              <a:spcBef>
                <a:spcPct val="50000"/>
              </a:spcBef>
            </a:pPr>
            <a:r>
              <a:rPr kumimoji="0" lang="en-US" altLang="zh-CN" sz="2800">
                <a:solidFill>
                  <a:srgbClr val="FF0000"/>
                </a:solidFill>
                <a:latin typeface="Comic Sans MS" pitchFamily="66" charset="0"/>
                <a:ea typeface="黑体" pitchFamily="2" charset="-122"/>
              </a:rPr>
              <a:t>unknown</a:t>
            </a:r>
          </a:p>
        </p:txBody>
      </p:sp>
      <p:sp>
        <p:nvSpPr>
          <p:cNvPr id="65541" name="Text Box 5"/>
          <p:cNvSpPr txBox="1">
            <a:spLocks noChangeArrowheads="1"/>
          </p:cNvSpPr>
          <p:nvPr/>
        </p:nvSpPr>
        <p:spPr bwMode="auto">
          <a:xfrm>
            <a:off x="5829300" y="1816100"/>
            <a:ext cx="2895600" cy="1336675"/>
          </a:xfrm>
          <a:prstGeom prst="rect">
            <a:avLst/>
          </a:prstGeom>
          <a:noFill/>
          <a:ln w="25400">
            <a:solidFill>
              <a:srgbClr val="006600"/>
            </a:solidFill>
            <a:miter lim="800000"/>
            <a:headEnd/>
            <a:tailEnd/>
          </a:ln>
        </p:spPr>
        <p:txBody>
          <a:bodyPr lIns="0" rIns="0">
            <a:spAutoFit/>
          </a:bodyPr>
          <a:lstStyle/>
          <a:p>
            <a:pPr algn="ctr" defTabSz="2765425">
              <a:spcBef>
                <a:spcPct val="50000"/>
              </a:spcBef>
            </a:pPr>
            <a:r>
              <a:rPr kumimoji="0" lang="en-US" altLang="zh-CN" sz="3600">
                <a:solidFill>
                  <a:srgbClr val="333333"/>
                </a:solidFill>
                <a:latin typeface="Comic Sans MS" pitchFamily="66" charset="0"/>
                <a:ea typeface="黑体" pitchFamily="2" charset="-122"/>
              </a:rPr>
              <a:t>sample</a:t>
            </a:r>
          </a:p>
          <a:p>
            <a:pPr algn="ctr" defTabSz="2765425">
              <a:lnSpc>
                <a:spcPct val="60000"/>
              </a:lnSpc>
              <a:spcBef>
                <a:spcPct val="50000"/>
              </a:spcBef>
            </a:pPr>
            <a:r>
              <a:rPr kumimoji="0" lang="en-US" altLang="zh-CN" sz="2000">
                <a:solidFill>
                  <a:srgbClr val="006600"/>
                </a:solidFill>
                <a:latin typeface="Comic Sans MS" pitchFamily="66" charset="0"/>
                <a:ea typeface="黑体" pitchFamily="2" charset="-122"/>
              </a:rPr>
              <a:t>representative,</a:t>
            </a:r>
          </a:p>
          <a:p>
            <a:pPr algn="ctr" defTabSz="2765425">
              <a:lnSpc>
                <a:spcPct val="60000"/>
              </a:lnSpc>
              <a:spcBef>
                <a:spcPct val="50000"/>
              </a:spcBef>
            </a:pPr>
            <a:r>
              <a:rPr kumimoji="0" lang="en-US" altLang="zh-CN" sz="2000">
                <a:solidFill>
                  <a:srgbClr val="006600"/>
                </a:solidFill>
                <a:latin typeface="Comic Sans MS" pitchFamily="66" charset="0"/>
                <a:ea typeface="黑体" pitchFamily="2" charset="-122"/>
              </a:rPr>
              <a:t>sampling error</a:t>
            </a:r>
          </a:p>
        </p:txBody>
      </p:sp>
      <p:sp>
        <p:nvSpPr>
          <p:cNvPr id="65542" name="Line 6"/>
          <p:cNvSpPr>
            <a:spLocks noChangeShapeType="1"/>
          </p:cNvSpPr>
          <p:nvPr/>
        </p:nvSpPr>
        <p:spPr bwMode="auto">
          <a:xfrm flipV="1">
            <a:off x="4030663" y="2489200"/>
            <a:ext cx="1747837" cy="9525"/>
          </a:xfrm>
          <a:prstGeom prst="line">
            <a:avLst/>
          </a:prstGeom>
          <a:noFill/>
          <a:ln w="38100">
            <a:solidFill>
              <a:srgbClr val="0000FF"/>
            </a:solidFill>
            <a:round/>
            <a:headEnd/>
            <a:tailEnd type="stealth" w="lg" len="lg"/>
          </a:ln>
        </p:spPr>
        <p:txBody>
          <a:bodyPr/>
          <a:lstStyle/>
          <a:p>
            <a:endParaRPr lang="zh-CN" altLang="en-US"/>
          </a:p>
        </p:txBody>
      </p:sp>
      <p:sp>
        <p:nvSpPr>
          <p:cNvPr id="65543" name="Text Box 7"/>
          <p:cNvSpPr txBox="1">
            <a:spLocks noChangeArrowheads="1"/>
          </p:cNvSpPr>
          <p:nvPr/>
        </p:nvSpPr>
        <p:spPr bwMode="auto">
          <a:xfrm>
            <a:off x="4271963" y="1963738"/>
            <a:ext cx="1265237" cy="530225"/>
          </a:xfrm>
          <a:prstGeom prst="rect">
            <a:avLst/>
          </a:prstGeom>
          <a:noFill/>
          <a:ln w="9525">
            <a:noFill/>
            <a:miter lim="800000"/>
            <a:headEnd/>
            <a:tailEnd/>
          </a:ln>
        </p:spPr>
        <p:txBody>
          <a:bodyPr>
            <a:spAutoFit/>
          </a:bodyPr>
          <a:lstStyle/>
          <a:p>
            <a:pPr algn="ctr">
              <a:lnSpc>
                <a:spcPct val="80000"/>
              </a:lnSpc>
              <a:spcBef>
                <a:spcPct val="50000"/>
              </a:spcBef>
            </a:pPr>
            <a:r>
              <a:rPr kumimoji="0" lang="en-US" altLang="zh-CN" sz="1800">
                <a:solidFill>
                  <a:srgbClr val="0000FF"/>
                </a:solidFill>
                <a:latin typeface="Comic Sans MS" pitchFamily="66" charset="0"/>
                <a:ea typeface="黑体" pitchFamily="2" charset="-122"/>
              </a:rPr>
              <a:t>Randomly sampling</a:t>
            </a:r>
          </a:p>
        </p:txBody>
      </p:sp>
      <p:sp>
        <p:nvSpPr>
          <p:cNvPr id="65544" name="Text Box 8"/>
          <p:cNvSpPr txBox="1">
            <a:spLocks noChangeArrowheads="1"/>
          </p:cNvSpPr>
          <p:nvPr/>
        </p:nvSpPr>
        <p:spPr bwMode="auto">
          <a:xfrm>
            <a:off x="5829300" y="3962400"/>
            <a:ext cx="2895600" cy="1038225"/>
          </a:xfrm>
          <a:prstGeom prst="rect">
            <a:avLst/>
          </a:prstGeom>
          <a:noFill/>
          <a:ln w="25400">
            <a:solidFill>
              <a:srgbClr val="006600"/>
            </a:solidFill>
            <a:miter lim="800000"/>
            <a:headEnd/>
            <a:tailEnd/>
          </a:ln>
        </p:spPr>
        <p:txBody>
          <a:bodyPr>
            <a:spAutoFit/>
          </a:bodyPr>
          <a:lstStyle/>
          <a:p>
            <a:pPr algn="ctr">
              <a:spcBef>
                <a:spcPct val="50000"/>
              </a:spcBef>
            </a:pPr>
            <a:r>
              <a:rPr kumimoji="0" lang="en-US" altLang="zh-CN">
                <a:solidFill>
                  <a:srgbClr val="333333"/>
                </a:solidFill>
                <a:latin typeface="Comic Sans MS" pitchFamily="66" charset="0"/>
                <a:ea typeface="黑体" pitchFamily="2" charset="-122"/>
              </a:rPr>
              <a:t>sample Statistic</a:t>
            </a:r>
          </a:p>
          <a:p>
            <a:pPr algn="ctr">
              <a:lnSpc>
                <a:spcPct val="80000"/>
              </a:lnSpc>
              <a:spcBef>
                <a:spcPct val="50000"/>
              </a:spcBef>
            </a:pPr>
            <a:r>
              <a:rPr kumimoji="0" lang="en-US" altLang="zh-CN" sz="2800">
                <a:solidFill>
                  <a:srgbClr val="006600"/>
                </a:solidFill>
                <a:latin typeface="Comic Sans MS" pitchFamily="66" charset="0"/>
                <a:ea typeface="黑体" pitchFamily="2" charset="-122"/>
              </a:rPr>
              <a:t>known</a:t>
            </a:r>
          </a:p>
        </p:txBody>
      </p:sp>
      <p:sp>
        <p:nvSpPr>
          <p:cNvPr id="65545" name="Line 9"/>
          <p:cNvSpPr>
            <a:spLocks noChangeShapeType="1"/>
          </p:cNvSpPr>
          <p:nvPr/>
        </p:nvSpPr>
        <p:spPr bwMode="auto">
          <a:xfrm>
            <a:off x="2370138" y="2976563"/>
            <a:ext cx="4762" cy="1054100"/>
          </a:xfrm>
          <a:prstGeom prst="line">
            <a:avLst/>
          </a:prstGeom>
          <a:noFill/>
          <a:ln w="38100">
            <a:solidFill>
              <a:srgbClr val="0000FF"/>
            </a:solidFill>
            <a:round/>
            <a:headEnd/>
            <a:tailEnd/>
          </a:ln>
        </p:spPr>
        <p:txBody>
          <a:bodyPr/>
          <a:lstStyle/>
          <a:p>
            <a:endParaRPr lang="zh-CN" altLang="en-US"/>
          </a:p>
        </p:txBody>
      </p:sp>
      <p:sp>
        <p:nvSpPr>
          <p:cNvPr id="65546" name="Line 10"/>
          <p:cNvSpPr>
            <a:spLocks noChangeShapeType="1"/>
          </p:cNvSpPr>
          <p:nvPr/>
        </p:nvSpPr>
        <p:spPr bwMode="auto">
          <a:xfrm>
            <a:off x="7262813" y="3160713"/>
            <a:ext cx="14287" cy="804862"/>
          </a:xfrm>
          <a:prstGeom prst="line">
            <a:avLst/>
          </a:prstGeom>
          <a:noFill/>
          <a:ln w="38100">
            <a:solidFill>
              <a:srgbClr val="0000FF"/>
            </a:solidFill>
            <a:round/>
            <a:headEnd/>
            <a:tailEnd/>
          </a:ln>
        </p:spPr>
        <p:txBody>
          <a:bodyPr/>
          <a:lstStyle/>
          <a:p>
            <a:endParaRPr lang="zh-CN" altLang="en-US"/>
          </a:p>
        </p:txBody>
      </p:sp>
      <p:sp>
        <p:nvSpPr>
          <p:cNvPr id="65547" name="Line 11"/>
          <p:cNvSpPr>
            <a:spLocks noChangeShapeType="1"/>
          </p:cNvSpPr>
          <p:nvPr/>
        </p:nvSpPr>
        <p:spPr bwMode="auto">
          <a:xfrm flipH="1">
            <a:off x="4037013" y="4470400"/>
            <a:ext cx="1716087" cy="12700"/>
          </a:xfrm>
          <a:prstGeom prst="line">
            <a:avLst/>
          </a:prstGeom>
          <a:noFill/>
          <a:ln w="38100">
            <a:solidFill>
              <a:srgbClr val="0000FF"/>
            </a:solidFill>
            <a:round/>
            <a:headEnd/>
            <a:tailEnd type="stealth" w="lg" len="lg"/>
          </a:ln>
        </p:spPr>
        <p:txBody>
          <a:bodyPr/>
          <a:lstStyle/>
          <a:p>
            <a:endParaRPr lang="zh-CN" altLang="en-US"/>
          </a:p>
        </p:txBody>
      </p:sp>
      <p:sp>
        <p:nvSpPr>
          <p:cNvPr id="65548" name="Text Box 12"/>
          <p:cNvSpPr txBox="1">
            <a:spLocks noChangeArrowheads="1"/>
          </p:cNvSpPr>
          <p:nvPr/>
        </p:nvSpPr>
        <p:spPr bwMode="auto">
          <a:xfrm>
            <a:off x="4225925" y="4495800"/>
            <a:ext cx="1430338" cy="603250"/>
          </a:xfrm>
          <a:prstGeom prst="rect">
            <a:avLst/>
          </a:prstGeom>
          <a:noFill/>
          <a:ln w="9525">
            <a:noFill/>
            <a:miter lim="800000"/>
            <a:headEnd/>
            <a:tailEnd/>
          </a:ln>
        </p:spPr>
        <p:txBody>
          <a:bodyPr>
            <a:spAutoFit/>
          </a:bodyPr>
          <a:lstStyle/>
          <a:p>
            <a:pPr algn="ctr">
              <a:lnSpc>
                <a:spcPct val="80000"/>
              </a:lnSpc>
              <a:spcBef>
                <a:spcPct val="50000"/>
              </a:spcBef>
            </a:pPr>
            <a:r>
              <a:rPr kumimoji="0" lang="en-US" altLang="zh-CN" sz="1800">
                <a:solidFill>
                  <a:srgbClr val="0000FF"/>
                </a:solidFill>
                <a:latin typeface="Comic Sans MS" pitchFamily="66" charset="0"/>
                <a:ea typeface="黑体" pitchFamily="2" charset="-122"/>
              </a:rPr>
              <a:t>Statistical inference</a:t>
            </a:r>
            <a:r>
              <a:rPr kumimoji="0" lang="en-US" altLang="zh-CN">
                <a:solidFill>
                  <a:srgbClr val="0000FF"/>
                </a:solidFill>
                <a:latin typeface="Comic Sans MS" pitchFamily="66" charset="0"/>
                <a:ea typeface="黑体" pitchFamily="2" charset="-122"/>
              </a:rPr>
              <a:t> </a:t>
            </a:r>
          </a:p>
        </p:txBody>
      </p:sp>
      <p:sp>
        <p:nvSpPr>
          <p:cNvPr id="65549" name="AutoShape 13"/>
          <p:cNvSpPr>
            <a:spLocks noChangeArrowheads="1"/>
          </p:cNvSpPr>
          <p:nvPr/>
        </p:nvSpPr>
        <p:spPr bwMode="auto">
          <a:xfrm flipV="1">
            <a:off x="5334000" y="5559425"/>
            <a:ext cx="1828800" cy="993775"/>
          </a:xfrm>
          <a:prstGeom prst="wedgeRectCallout">
            <a:avLst>
              <a:gd name="adj1" fmla="val -66931"/>
              <a:gd name="adj2" fmla="val 94727"/>
            </a:avLst>
          </a:prstGeom>
          <a:solidFill>
            <a:srgbClr val="FF0000"/>
          </a:solidFill>
          <a:ln w="9525">
            <a:solidFill>
              <a:schemeClr val="tx1"/>
            </a:solidFill>
            <a:miter lim="800000"/>
            <a:headEnd/>
            <a:tailEnd/>
          </a:ln>
        </p:spPr>
        <p:txBody>
          <a:bodyPr rot="10800000"/>
          <a:lstStyle/>
          <a:p>
            <a:pPr algn="ctr">
              <a:lnSpc>
                <a:spcPct val="110000"/>
              </a:lnSpc>
            </a:pPr>
            <a:r>
              <a:rPr kumimoji="0" lang="en-US" altLang="zh-CN" sz="2800">
                <a:solidFill>
                  <a:schemeClr val="bg1"/>
                </a:solidFill>
                <a:latin typeface="Comic Sans MS" pitchFamily="66" charset="0"/>
                <a:ea typeface="华文新魏" pitchFamily="2" charset="-122"/>
              </a:rPr>
              <a:t> error risk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5545"/>
                                        </p:tgtEl>
                                        <p:attrNameLst>
                                          <p:attrName>style.visibility</p:attrName>
                                        </p:attrNameLst>
                                      </p:cBhvr>
                                      <p:to>
                                        <p:strVal val="visible"/>
                                      </p:to>
                                    </p:set>
                                    <p:animEffect transition="in" filter="wipe(up)">
                                      <p:cBhvr>
                                        <p:cTn id="7" dur="500"/>
                                        <p:tgtEl>
                                          <p:spTgt spid="6554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5540"/>
                                        </p:tgtEl>
                                        <p:attrNameLst>
                                          <p:attrName>style.visibility</p:attrName>
                                        </p:attrNameLst>
                                      </p:cBhvr>
                                      <p:to>
                                        <p:strVal val="visible"/>
                                      </p:to>
                                    </p:set>
                                    <p:animEffect transition="in" filter="wipe(up)">
                                      <p:cBhvr>
                                        <p:cTn id="11" dur="500"/>
                                        <p:tgtEl>
                                          <p:spTgt spid="655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5542"/>
                                        </p:tgtEl>
                                        <p:attrNameLst>
                                          <p:attrName>style.visibility</p:attrName>
                                        </p:attrNameLst>
                                      </p:cBhvr>
                                      <p:to>
                                        <p:strVal val="visible"/>
                                      </p:to>
                                    </p:set>
                                    <p:animEffect transition="in" filter="wipe(left)">
                                      <p:cBhvr>
                                        <p:cTn id="16" dur="500"/>
                                        <p:tgtEl>
                                          <p:spTgt spid="65542"/>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5543"/>
                                        </p:tgtEl>
                                        <p:attrNameLst>
                                          <p:attrName>style.visibility</p:attrName>
                                        </p:attrNameLst>
                                      </p:cBhvr>
                                      <p:to>
                                        <p:strVal val="visible"/>
                                      </p:to>
                                    </p:set>
                                    <p:animEffect transition="in" filter="wipe(left)">
                                      <p:cBhvr>
                                        <p:cTn id="20" dur="500"/>
                                        <p:tgtEl>
                                          <p:spTgt spid="65543"/>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5541"/>
                                        </p:tgtEl>
                                        <p:attrNameLst>
                                          <p:attrName>style.visibility</p:attrName>
                                        </p:attrNameLst>
                                      </p:cBhvr>
                                      <p:to>
                                        <p:strVal val="visible"/>
                                      </p:to>
                                    </p:set>
                                    <p:animEffect transition="in" filter="wipe(left)">
                                      <p:cBhvr>
                                        <p:cTn id="24" dur="500"/>
                                        <p:tgtEl>
                                          <p:spTgt spid="6554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65546"/>
                                        </p:tgtEl>
                                        <p:attrNameLst>
                                          <p:attrName>style.visibility</p:attrName>
                                        </p:attrNameLst>
                                      </p:cBhvr>
                                      <p:to>
                                        <p:strVal val="visible"/>
                                      </p:to>
                                    </p:set>
                                    <p:animEffect transition="in" filter="wipe(up)">
                                      <p:cBhvr>
                                        <p:cTn id="29" dur="500"/>
                                        <p:tgtEl>
                                          <p:spTgt spid="65546"/>
                                        </p:tgtEl>
                                      </p:cBhvr>
                                    </p:animEffect>
                                  </p:childTnLst>
                                </p:cTn>
                              </p:par>
                            </p:childTnLst>
                          </p:cTn>
                        </p:par>
                        <p:par>
                          <p:cTn id="30" fill="hold">
                            <p:stCondLst>
                              <p:cond delay="500"/>
                            </p:stCondLst>
                            <p:childTnLst>
                              <p:par>
                                <p:cTn id="31" presetID="22" presetClass="entr" presetSubtype="1" fill="hold" grpId="0" nodeType="afterEffect">
                                  <p:stCondLst>
                                    <p:cond delay="0"/>
                                  </p:stCondLst>
                                  <p:childTnLst>
                                    <p:set>
                                      <p:cBhvr>
                                        <p:cTn id="32" dur="1" fill="hold">
                                          <p:stCondLst>
                                            <p:cond delay="0"/>
                                          </p:stCondLst>
                                        </p:cTn>
                                        <p:tgtEl>
                                          <p:spTgt spid="65544"/>
                                        </p:tgtEl>
                                        <p:attrNameLst>
                                          <p:attrName>style.visibility</p:attrName>
                                        </p:attrNameLst>
                                      </p:cBhvr>
                                      <p:to>
                                        <p:strVal val="visible"/>
                                      </p:to>
                                    </p:set>
                                    <p:animEffect transition="in" filter="wipe(up)">
                                      <p:cBhvr>
                                        <p:cTn id="33" dur="500"/>
                                        <p:tgtEl>
                                          <p:spTgt spid="6554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grpId="0" nodeType="clickEffect">
                                  <p:stCondLst>
                                    <p:cond delay="0"/>
                                  </p:stCondLst>
                                  <p:childTnLst>
                                    <p:set>
                                      <p:cBhvr>
                                        <p:cTn id="37" dur="1" fill="hold">
                                          <p:stCondLst>
                                            <p:cond delay="0"/>
                                          </p:stCondLst>
                                        </p:cTn>
                                        <p:tgtEl>
                                          <p:spTgt spid="65547"/>
                                        </p:tgtEl>
                                        <p:attrNameLst>
                                          <p:attrName>style.visibility</p:attrName>
                                        </p:attrNameLst>
                                      </p:cBhvr>
                                      <p:to>
                                        <p:strVal val="visible"/>
                                      </p:to>
                                    </p:set>
                                    <p:animEffect transition="in" filter="wipe(right)">
                                      <p:cBhvr>
                                        <p:cTn id="38" dur="500"/>
                                        <p:tgtEl>
                                          <p:spTgt spid="65547"/>
                                        </p:tgtEl>
                                      </p:cBhvr>
                                    </p:animEffect>
                                  </p:childTnLst>
                                </p:cTn>
                              </p:par>
                            </p:childTnLst>
                          </p:cTn>
                        </p:par>
                        <p:par>
                          <p:cTn id="39" fill="hold">
                            <p:stCondLst>
                              <p:cond delay="500"/>
                            </p:stCondLst>
                            <p:childTnLst>
                              <p:par>
                                <p:cTn id="40" presetID="22" presetClass="entr" presetSubtype="2" fill="hold" grpId="0" nodeType="afterEffect">
                                  <p:stCondLst>
                                    <p:cond delay="0"/>
                                  </p:stCondLst>
                                  <p:childTnLst>
                                    <p:set>
                                      <p:cBhvr>
                                        <p:cTn id="41" dur="1" fill="hold">
                                          <p:stCondLst>
                                            <p:cond delay="0"/>
                                          </p:stCondLst>
                                        </p:cTn>
                                        <p:tgtEl>
                                          <p:spTgt spid="65548"/>
                                        </p:tgtEl>
                                        <p:attrNameLst>
                                          <p:attrName>style.visibility</p:attrName>
                                        </p:attrNameLst>
                                      </p:cBhvr>
                                      <p:to>
                                        <p:strVal val="visible"/>
                                      </p:to>
                                    </p:set>
                                    <p:animEffect transition="in" filter="wipe(right)">
                                      <p:cBhvr>
                                        <p:cTn id="42" dur="500"/>
                                        <p:tgtEl>
                                          <p:spTgt spid="65548"/>
                                        </p:tgtEl>
                                      </p:cBhvr>
                                    </p:animEffect>
                                  </p:childTnLst>
                                </p:cTn>
                              </p:par>
                            </p:childTnLst>
                          </p:cTn>
                        </p:par>
                        <p:par>
                          <p:cTn id="43" fill="hold">
                            <p:stCondLst>
                              <p:cond delay="1000"/>
                            </p:stCondLst>
                            <p:childTnLst>
                              <p:par>
                                <p:cTn id="44" presetID="22" presetClass="entr" presetSubtype="4" fill="hold" grpId="0" nodeType="afterEffect">
                                  <p:stCondLst>
                                    <p:cond delay="0"/>
                                  </p:stCondLst>
                                  <p:childTnLst>
                                    <p:set>
                                      <p:cBhvr>
                                        <p:cTn id="45" dur="1" fill="hold">
                                          <p:stCondLst>
                                            <p:cond delay="0"/>
                                          </p:stCondLst>
                                        </p:cTn>
                                        <p:tgtEl>
                                          <p:spTgt spid="65549"/>
                                        </p:tgtEl>
                                        <p:attrNameLst>
                                          <p:attrName>style.visibility</p:attrName>
                                        </p:attrNameLst>
                                      </p:cBhvr>
                                      <p:to>
                                        <p:strVal val="visible"/>
                                      </p:to>
                                    </p:set>
                                    <p:animEffect transition="in" filter="wipe(down)">
                                      <p:cBhvr>
                                        <p:cTn id="46" dur="500"/>
                                        <p:tgtEl>
                                          <p:spTgt spid="655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animBg="1" autoUpdateAnimBg="0"/>
      <p:bldP spid="65541" grpId="0" animBg="1" autoUpdateAnimBg="0"/>
      <p:bldP spid="65542" grpId="0" animBg="1"/>
      <p:bldP spid="65543" grpId="0" autoUpdateAnimBg="0"/>
      <p:bldP spid="65544" grpId="0" animBg="1" autoUpdateAnimBg="0"/>
      <p:bldP spid="65545" grpId="0" animBg="1"/>
      <p:bldP spid="65546" grpId="0" animBg="1"/>
      <p:bldP spid="65547" grpId="0" animBg="1"/>
      <p:bldP spid="65548" grpId="0" autoUpdateAnimBg="0"/>
      <p:bldP spid="65549"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p:nvPr>
        </p:nvSpPr>
        <p:spPr/>
        <p:txBody>
          <a:bodyPr/>
          <a:lstStyle/>
          <a:p>
            <a:r>
              <a:rPr lang="en-US" altLang="zh-CN" dirty="0" smtClean="0"/>
              <a:t>E-books</a:t>
            </a:r>
            <a:endParaRPr lang="zh-CN" altLang="en-US" dirty="0" smtClean="0"/>
          </a:p>
        </p:txBody>
      </p:sp>
      <p:sp>
        <p:nvSpPr>
          <p:cNvPr id="24578" name="内容占位符 2"/>
          <p:cNvSpPr>
            <a:spLocks noGrp="1"/>
          </p:cNvSpPr>
          <p:nvPr>
            <p:ph idx="1"/>
          </p:nvPr>
        </p:nvSpPr>
        <p:spPr>
          <a:xfrm>
            <a:off x="611560" y="1772816"/>
            <a:ext cx="7772400" cy="4114800"/>
          </a:xfrm>
        </p:spPr>
        <p:txBody>
          <a:bodyPr/>
          <a:lstStyle/>
          <a:p>
            <a:pPr eaLnBrk="1" hangingPunct="1">
              <a:lnSpc>
                <a:spcPct val="90000"/>
              </a:lnSpc>
            </a:pPr>
            <a:r>
              <a:rPr lang="en-US" altLang="zh-CN" dirty="0" smtClean="0"/>
              <a:t>Introductory biostatistics </a:t>
            </a:r>
            <a:r>
              <a:rPr lang="en-US" altLang="zh-CN" dirty="0" smtClean="0">
                <a:hlinkClick r:id="rId2"/>
              </a:rPr>
              <a:t>http://www.hstathome.com/tjziyuan/Introductory%20Biostatistics%20Le%20C.T.%20%20(Wiley,%202003)(T)(551s).pdf</a:t>
            </a:r>
            <a:endParaRPr lang="en-US" altLang="zh-CN" dirty="0" smtClean="0"/>
          </a:p>
          <a:p>
            <a:pPr eaLnBrk="1" hangingPunct="1">
              <a:lnSpc>
                <a:spcPct val="90000"/>
              </a:lnSpc>
            </a:pPr>
            <a:r>
              <a:rPr lang="en-US" altLang="zh-CN" dirty="0" smtClean="0"/>
              <a:t>Introductory biostatistics for the health science</a:t>
            </a:r>
          </a:p>
          <a:p>
            <a:pPr eaLnBrk="1" hangingPunct="1">
              <a:lnSpc>
                <a:spcPct val="90000"/>
              </a:lnSpc>
            </a:pPr>
            <a:r>
              <a:rPr lang="en-US" altLang="zh-CN" dirty="0" smtClean="0">
                <a:hlinkClick r:id="rId3"/>
              </a:rPr>
              <a:t>http://faculty.ksu.edu.sa/hisham/Documents/eBooks/Introductory_Biostatistics_for_the_Health.pdf</a:t>
            </a:r>
            <a:endParaRPr lang="en-US" altLang="zh-CN" dirty="0" smtClean="0"/>
          </a:p>
          <a:p>
            <a:pPr>
              <a:buFontTx/>
              <a:buNone/>
            </a:pPr>
            <a:endParaRPr lang="zh-CN" altLang="en-US" dirty="0" smtClean="0"/>
          </a:p>
        </p:txBody>
      </p:sp>
      <p:sp>
        <p:nvSpPr>
          <p:cNvPr id="24579" name="灯片编号占位符 3"/>
          <p:cNvSpPr>
            <a:spLocks noGrp="1"/>
          </p:cNvSpPr>
          <p:nvPr>
            <p:ph type="sldNum" sz="quarter" idx="12"/>
          </p:nvPr>
        </p:nvSpPr>
        <p:spPr>
          <a:noFill/>
        </p:spPr>
        <p:txBody>
          <a:bodyPr/>
          <a:lstStyle/>
          <a:p>
            <a:fld id="{74B012C2-24AB-4787-A5F8-9F06BFFA7452}" type="slidenum">
              <a:rPr lang="en-US" altLang="zh-CN" smtClean="0">
                <a:ea typeface="宋体" charset="-122"/>
              </a:rPr>
              <a:pPr/>
              <a:t>5</a:t>
            </a:fld>
            <a:endParaRPr lang="en-US" altLang="zh-CN" smtClean="0">
              <a:ea typeface="宋体"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灯片编号占位符 5"/>
          <p:cNvSpPr>
            <a:spLocks noGrp="1"/>
          </p:cNvSpPr>
          <p:nvPr>
            <p:ph type="sldNum" sz="quarter" idx="12"/>
          </p:nvPr>
        </p:nvSpPr>
        <p:spPr>
          <a:noFill/>
        </p:spPr>
        <p:txBody>
          <a:bodyPr/>
          <a:lstStyle/>
          <a:p>
            <a:fld id="{FE062268-AF2E-483F-8210-C629EF0D76E4}" type="slidenum">
              <a:rPr lang="en-US" altLang="zh-CN" smtClean="0">
                <a:ea typeface="宋体" charset="-122"/>
              </a:rPr>
              <a:pPr/>
              <a:t>50</a:t>
            </a:fld>
            <a:endParaRPr lang="en-US" altLang="zh-CN" smtClean="0">
              <a:ea typeface="宋体" charset="-122"/>
            </a:endParaRPr>
          </a:p>
        </p:txBody>
      </p:sp>
      <p:sp>
        <p:nvSpPr>
          <p:cNvPr id="293890" name="Rectangle 2"/>
          <p:cNvSpPr>
            <a:spLocks noGrp="1" noChangeArrowheads="1"/>
          </p:cNvSpPr>
          <p:nvPr>
            <p:ph type="title"/>
          </p:nvPr>
        </p:nvSpPr>
        <p:spPr/>
        <p:txBody>
          <a:bodyPr/>
          <a:lstStyle/>
          <a:p>
            <a:pPr eaLnBrk="1" hangingPunct="1"/>
            <a:r>
              <a:rPr lang="en-US" altLang="zh-CN" sz="4000" dirty="0" smtClean="0"/>
              <a:t>Medical Statistical Thinking</a:t>
            </a:r>
          </a:p>
        </p:txBody>
      </p:sp>
      <p:sp>
        <p:nvSpPr>
          <p:cNvPr id="293891" name="Rectangle 3"/>
          <p:cNvSpPr>
            <a:spLocks noGrp="1" noChangeArrowheads="1"/>
          </p:cNvSpPr>
          <p:nvPr>
            <p:ph type="body" idx="1"/>
          </p:nvPr>
        </p:nvSpPr>
        <p:spPr>
          <a:xfrm>
            <a:off x="827584" y="1988840"/>
            <a:ext cx="7772400" cy="3044825"/>
          </a:xfrm>
        </p:spPr>
        <p:txBody>
          <a:bodyPr/>
          <a:lstStyle/>
          <a:p>
            <a:pPr eaLnBrk="1" hangingPunct="1">
              <a:lnSpc>
                <a:spcPct val="90000"/>
              </a:lnSpc>
              <a:buFont typeface="Wingdings" pitchFamily="2" charset="2"/>
              <a:buChar char="§"/>
            </a:pPr>
            <a:r>
              <a:rPr lang="en-US" altLang="zh-CN" sz="2800" dirty="0" smtClean="0"/>
              <a:t>Induce                     deduce</a:t>
            </a:r>
          </a:p>
          <a:p>
            <a:pPr eaLnBrk="1" hangingPunct="1">
              <a:lnSpc>
                <a:spcPct val="90000"/>
              </a:lnSpc>
              <a:buFont typeface="Wingdings" pitchFamily="2" charset="2"/>
              <a:buChar char="§"/>
            </a:pPr>
            <a:endParaRPr lang="en-US" altLang="zh-CN" sz="2800" dirty="0" smtClean="0"/>
          </a:p>
          <a:p>
            <a:pPr eaLnBrk="1" hangingPunct="1">
              <a:lnSpc>
                <a:spcPct val="90000"/>
              </a:lnSpc>
              <a:buFont typeface="Wingdings" pitchFamily="2" charset="2"/>
              <a:buChar char="§"/>
            </a:pPr>
            <a:r>
              <a:rPr lang="en-US" altLang="zh-CN" sz="2800" dirty="0" smtClean="0"/>
              <a:t>Generalize from a sample to the population             </a:t>
            </a:r>
          </a:p>
          <a:p>
            <a:pPr eaLnBrk="1" hangingPunct="1">
              <a:lnSpc>
                <a:spcPct val="90000"/>
              </a:lnSpc>
              <a:buFont typeface="Wingdings" pitchFamily="2" charset="2"/>
              <a:buChar char="§"/>
            </a:pPr>
            <a:r>
              <a:rPr lang="en-US" altLang="zh-CN" sz="2800" dirty="0" smtClean="0"/>
              <a:t>from special to general.</a:t>
            </a:r>
          </a:p>
          <a:p>
            <a:pPr eaLnBrk="1" hangingPunct="1">
              <a:lnSpc>
                <a:spcPct val="90000"/>
              </a:lnSpc>
              <a:buFont typeface="Wingdings" pitchFamily="2" charset="2"/>
              <a:buChar char="§"/>
            </a:pPr>
            <a:r>
              <a:rPr lang="en-US" altLang="zh-CN" sz="2800" dirty="0" smtClean="0"/>
              <a:t>We can control the error probability based on the understanding of probability distribution of Sample Error.</a:t>
            </a:r>
          </a:p>
        </p:txBody>
      </p:sp>
      <p:sp>
        <p:nvSpPr>
          <p:cNvPr id="293892" name="Line 4"/>
          <p:cNvSpPr>
            <a:spLocks noChangeShapeType="1"/>
          </p:cNvSpPr>
          <p:nvPr/>
        </p:nvSpPr>
        <p:spPr bwMode="auto">
          <a:xfrm>
            <a:off x="2590800" y="2286000"/>
            <a:ext cx="1447800" cy="0"/>
          </a:xfrm>
          <a:prstGeom prst="line">
            <a:avLst/>
          </a:prstGeom>
          <a:noFill/>
          <a:ln w="38100">
            <a:solidFill>
              <a:srgbClr val="FF0000"/>
            </a:solidFill>
            <a:round/>
            <a:headEnd type="stealth" w="lg" len="lg"/>
            <a:tailEnd type="stealth" w="lg" len="lg"/>
          </a:ln>
        </p:spPr>
        <p:txBody>
          <a:bodyPr wrap="none"/>
          <a:lstStyle/>
          <a:p>
            <a:endParaRPr lang="zh-CN"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7377" name="Picture 2" descr="c:\users\yuxj\appdata\roaming\360se6\USERDA~1\Temp\science.jpg"/>
          <p:cNvPicPr>
            <a:picLocks noChangeAspect="1" noChangeArrowheads="1"/>
          </p:cNvPicPr>
          <p:nvPr/>
        </p:nvPicPr>
        <p:blipFill>
          <a:blip r:embed="rId3" cstate="print"/>
          <a:srcRect/>
          <a:stretch>
            <a:fillRect/>
          </a:stretch>
        </p:blipFill>
        <p:spPr bwMode="auto">
          <a:xfrm>
            <a:off x="3203575" y="836613"/>
            <a:ext cx="5238750" cy="5238750"/>
          </a:xfrm>
          <a:prstGeom prst="rect">
            <a:avLst/>
          </a:prstGeom>
          <a:noFill/>
          <a:ln w="9525">
            <a:noFill/>
            <a:miter lim="800000"/>
            <a:headEnd/>
            <a:tailEnd/>
          </a:ln>
        </p:spPr>
      </p:pic>
      <p:sp>
        <p:nvSpPr>
          <p:cNvPr id="357378" name="灯片编号占位符 5"/>
          <p:cNvSpPr>
            <a:spLocks noGrp="1"/>
          </p:cNvSpPr>
          <p:nvPr>
            <p:ph type="sldNum" sz="quarter" idx="12"/>
          </p:nvPr>
        </p:nvSpPr>
        <p:spPr>
          <a:noFill/>
        </p:spPr>
        <p:txBody>
          <a:bodyPr/>
          <a:lstStyle/>
          <a:p>
            <a:fld id="{A777D7F6-BC6A-4B3F-9B80-EE70A40D1257}" type="slidenum">
              <a:rPr lang="en-US" altLang="zh-CN" smtClean="0">
                <a:ea typeface="宋体" charset="-122"/>
              </a:rPr>
              <a:pPr/>
              <a:t>51</a:t>
            </a:fld>
            <a:endParaRPr lang="en-US" altLang="zh-CN" smtClean="0">
              <a:ea typeface="宋体" charset="-122"/>
            </a:endParaRPr>
          </a:p>
        </p:txBody>
      </p:sp>
      <p:sp>
        <p:nvSpPr>
          <p:cNvPr id="363522" name="Rectangle 2"/>
          <p:cNvSpPr>
            <a:spLocks noGrp="1" noChangeArrowheads="1"/>
          </p:cNvSpPr>
          <p:nvPr>
            <p:ph type="ctrTitle"/>
          </p:nvPr>
        </p:nvSpPr>
        <p:spPr>
          <a:xfrm>
            <a:off x="685800" y="1773238"/>
            <a:ext cx="7772400" cy="1655762"/>
          </a:xfrm>
        </p:spPr>
        <p:txBody>
          <a:bodyPr/>
          <a:lstStyle/>
          <a:p>
            <a:pPr eaLnBrk="1" hangingPunct="1">
              <a:defRPr/>
            </a:pPr>
            <a:r>
              <a:rPr lang="en-US" altLang="zh-CN" dirty="0" smtClean="0">
                <a:solidFill>
                  <a:schemeClr val="accent1">
                    <a:lumMod val="40000"/>
                    <a:lumOff val="60000"/>
                  </a:schemeClr>
                </a:solidFill>
              </a:rPr>
              <a:t>Thank you for your Attention!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灯片编号占位符 5"/>
          <p:cNvSpPr>
            <a:spLocks noGrp="1"/>
          </p:cNvSpPr>
          <p:nvPr>
            <p:ph type="sldNum" sz="quarter" idx="12"/>
          </p:nvPr>
        </p:nvSpPr>
        <p:spPr>
          <a:noFill/>
        </p:spPr>
        <p:txBody>
          <a:bodyPr/>
          <a:lstStyle/>
          <a:p>
            <a:fld id="{3D83AE50-36F0-4938-8C23-7BA3B8CD0923}" type="slidenum">
              <a:rPr lang="en-US" altLang="zh-CN" smtClean="0">
                <a:ea typeface="宋体" charset="-122"/>
              </a:rPr>
              <a:pPr/>
              <a:t>6</a:t>
            </a:fld>
            <a:endParaRPr lang="en-US" altLang="zh-CN" smtClean="0">
              <a:ea typeface="宋体" charset="-122"/>
            </a:endParaRPr>
          </a:p>
        </p:txBody>
      </p:sp>
      <p:sp>
        <p:nvSpPr>
          <p:cNvPr id="27650" name="Rectangle 2"/>
          <p:cNvSpPr>
            <a:spLocks noGrp="1" noChangeArrowheads="1"/>
          </p:cNvSpPr>
          <p:nvPr>
            <p:ph type="ctrTitle"/>
          </p:nvPr>
        </p:nvSpPr>
        <p:spPr>
          <a:xfrm>
            <a:off x="539750" y="692150"/>
            <a:ext cx="7772400" cy="1470025"/>
          </a:xfrm>
        </p:spPr>
        <p:txBody>
          <a:bodyPr/>
          <a:lstStyle/>
          <a:p>
            <a:pPr eaLnBrk="1" hangingPunct="1"/>
            <a:r>
              <a:rPr lang="en-US" altLang="zh-CN" smtClean="0"/>
              <a:t>Lecture 1</a:t>
            </a:r>
          </a:p>
        </p:txBody>
      </p:sp>
      <p:sp>
        <p:nvSpPr>
          <p:cNvPr id="27651" name="Rectangle 4"/>
          <p:cNvSpPr>
            <a:spLocks noGrp="1" noChangeArrowheads="1"/>
          </p:cNvSpPr>
          <p:nvPr>
            <p:ph type="subTitle" idx="1"/>
          </p:nvPr>
        </p:nvSpPr>
        <p:spPr>
          <a:xfrm>
            <a:off x="1116013" y="2133600"/>
            <a:ext cx="6400800" cy="1752600"/>
          </a:xfrm>
        </p:spPr>
        <p:txBody>
          <a:bodyPr/>
          <a:lstStyle/>
          <a:p>
            <a:pPr eaLnBrk="1" hangingPunct="1"/>
            <a:r>
              <a:rPr lang="en-US" altLang="zh-CN" sz="4000" smtClean="0"/>
              <a:t>Introduction To Medical Statistics</a:t>
            </a:r>
          </a:p>
        </p:txBody>
      </p:sp>
      <p:sp>
        <p:nvSpPr>
          <p:cNvPr id="5" name="Rectangle 4"/>
          <p:cNvSpPr txBox="1">
            <a:spLocks noChangeArrowheads="1"/>
          </p:cNvSpPr>
          <p:nvPr/>
        </p:nvSpPr>
        <p:spPr bwMode="auto">
          <a:xfrm>
            <a:off x="1115616" y="4005064"/>
            <a:ext cx="6400800" cy="1008063"/>
          </a:xfrm>
          <a:prstGeom prst="rect">
            <a:avLst/>
          </a:prstGeom>
          <a:noFill/>
          <a:ln w="9525">
            <a:noFill/>
            <a:miter lim="800000"/>
            <a:headEnd/>
            <a:tailEnd/>
          </a:ln>
        </p:spPr>
        <p:txBody>
          <a:bodyPr/>
          <a:lstStyle/>
          <a:p>
            <a:pPr algn="ctr">
              <a:spcBef>
                <a:spcPct val="20000"/>
              </a:spcBef>
              <a:defRPr/>
            </a:pPr>
            <a:endParaRPr lang="en-US" altLang="zh-CN" sz="4000" kern="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灯片编号占位符 5"/>
          <p:cNvSpPr>
            <a:spLocks noGrp="1"/>
          </p:cNvSpPr>
          <p:nvPr>
            <p:ph type="sldNum" sz="quarter" idx="12"/>
          </p:nvPr>
        </p:nvSpPr>
        <p:spPr>
          <a:noFill/>
        </p:spPr>
        <p:txBody>
          <a:bodyPr/>
          <a:lstStyle/>
          <a:p>
            <a:fld id="{0831730B-ED60-4DDD-B66B-FD4D01DD8EEB}" type="slidenum">
              <a:rPr lang="en-US" altLang="zh-CN" smtClean="0">
                <a:ea typeface="宋体" charset="-122"/>
              </a:rPr>
              <a:pPr/>
              <a:t>7</a:t>
            </a:fld>
            <a:endParaRPr lang="en-US" altLang="zh-CN" smtClean="0">
              <a:ea typeface="宋体" charset="-122"/>
            </a:endParaRPr>
          </a:p>
        </p:txBody>
      </p:sp>
      <p:sp>
        <p:nvSpPr>
          <p:cNvPr id="36866" name="Rectangle 2"/>
          <p:cNvSpPr>
            <a:spLocks noChangeArrowheads="1"/>
          </p:cNvSpPr>
          <p:nvPr/>
        </p:nvSpPr>
        <p:spPr bwMode="auto">
          <a:xfrm>
            <a:off x="0" y="0"/>
            <a:ext cx="9144000" cy="1143000"/>
          </a:xfrm>
          <a:prstGeom prst="rect">
            <a:avLst/>
          </a:prstGeom>
          <a:solidFill>
            <a:srgbClr val="6699FF"/>
          </a:solidFill>
          <a:ln w="12700">
            <a:noFill/>
            <a:miter lim="800000"/>
            <a:headEnd type="none" w="sm" len="sm"/>
            <a:tailEnd type="none" w="sm" len="sm"/>
          </a:ln>
        </p:spPr>
        <p:txBody>
          <a:bodyPr wrap="none" anchor="ctr"/>
          <a:lstStyle/>
          <a:p>
            <a:pPr algn="ctr"/>
            <a:endParaRPr kumimoji="0" lang="en-US" altLang="en-US" sz="4400" b="1">
              <a:solidFill>
                <a:schemeClr val="bg1"/>
              </a:solidFill>
              <a:latin typeface="Arial" charset="0"/>
            </a:endParaRPr>
          </a:p>
        </p:txBody>
      </p:sp>
      <p:sp>
        <p:nvSpPr>
          <p:cNvPr id="36867" name="Text Box 3"/>
          <p:cNvSpPr txBox="1">
            <a:spLocks noChangeArrowheads="1"/>
          </p:cNvSpPr>
          <p:nvPr/>
        </p:nvSpPr>
        <p:spPr bwMode="auto">
          <a:xfrm>
            <a:off x="2057400" y="1600200"/>
            <a:ext cx="4757738" cy="1190625"/>
          </a:xfrm>
          <a:prstGeom prst="rect">
            <a:avLst/>
          </a:prstGeom>
          <a:noFill/>
          <a:ln w="9525">
            <a:noFill/>
            <a:miter lim="800000"/>
            <a:headEnd/>
            <a:tailEnd/>
          </a:ln>
        </p:spPr>
        <p:txBody>
          <a:bodyPr>
            <a:spAutoFit/>
          </a:bodyPr>
          <a:lstStyle/>
          <a:p>
            <a:pPr algn="ctr"/>
            <a:r>
              <a:rPr kumimoji="0" lang="en-US" altLang="en-US" sz="3600" b="1" dirty="0">
                <a:solidFill>
                  <a:srgbClr val="0033CC"/>
                </a:solidFill>
                <a:latin typeface="Arial" charset="0"/>
              </a:rPr>
              <a:t>An Overview of Statistics</a:t>
            </a:r>
            <a:endParaRPr kumimoji="0" lang="en-US" altLang="en-US" sz="4100" b="1" dirty="0">
              <a:solidFill>
                <a:srgbClr val="0033CC"/>
              </a:solidFill>
              <a:latin typeface="Arial" charset="0"/>
            </a:endParaRPr>
          </a:p>
        </p:txBody>
      </p:sp>
      <p:sp>
        <p:nvSpPr>
          <p:cNvPr id="36868" name="Rectangle 4"/>
          <p:cNvSpPr>
            <a:spLocks noGrp="1" noChangeArrowheads="1"/>
          </p:cNvSpPr>
          <p:nvPr>
            <p:ph type="ctrTitle"/>
          </p:nvPr>
        </p:nvSpPr>
        <p:spPr>
          <a:xfrm>
            <a:off x="685800" y="533400"/>
            <a:ext cx="7772400" cy="609600"/>
          </a:xfrm>
        </p:spPr>
        <p:txBody>
          <a:bodyPr/>
          <a:lstStyle/>
          <a:p>
            <a:pPr eaLnBrk="1" hangingPunct="1"/>
            <a:endParaRPr lang="en-US" altLang="en-US" dirty="0" smtClean="0">
              <a:solidFill>
                <a:srgbClr val="0033CC"/>
              </a:solidFill>
            </a:endParaRPr>
          </a:p>
        </p:txBody>
      </p:sp>
      <p:sp>
        <p:nvSpPr>
          <p:cNvPr id="36869" name="Text Box 5"/>
          <p:cNvSpPr txBox="1">
            <a:spLocks noChangeArrowheads="1"/>
          </p:cNvSpPr>
          <p:nvPr/>
        </p:nvSpPr>
        <p:spPr bwMode="auto">
          <a:xfrm>
            <a:off x="467544" y="2996952"/>
            <a:ext cx="8064896" cy="1815882"/>
          </a:xfrm>
          <a:prstGeom prst="rect">
            <a:avLst/>
          </a:prstGeom>
          <a:noFill/>
          <a:ln w="12700">
            <a:noFill/>
            <a:miter lim="800000"/>
            <a:headEnd type="none" w="sm" len="sm"/>
            <a:tailEnd type="none" w="sm" len="sm"/>
          </a:ln>
        </p:spPr>
        <p:txBody>
          <a:bodyPr wrap="square">
            <a:spAutoFit/>
          </a:bodyPr>
          <a:lstStyle/>
          <a:p>
            <a:pPr eaLnBrk="0" latinLnBrk="1" hangingPunct="0">
              <a:buFont typeface="Wingdings" pitchFamily="2" charset="2"/>
              <a:buChar char="p"/>
            </a:pPr>
            <a:r>
              <a:rPr kumimoji="0" lang="en-US" altLang="en-US" sz="2800" dirty="0">
                <a:solidFill>
                  <a:srgbClr val="C00000"/>
                </a:solidFill>
                <a:latin typeface="Arial" charset="0"/>
              </a:rPr>
              <a:t>What does mean by </a:t>
            </a:r>
            <a:r>
              <a:rPr kumimoji="0" lang="en-US" altLang="zh-CN" sz="2800" dirty="0" smtClean="0">
                <a:solidFill>
                  <a:srgbClr val="C00000"/>
                </a:solidFill>
                <a:latin typeface="Arial" charset="0"/>
              </a:rPr>
              <a:t>S</a:t>
            </a:r>
            <a:r>
              <a:rPr kumimoji="0" lang="en-US" altLang="en-US" sz="2800" dirty="0" smtClean="0">
                <a:solidFill>
                  <a:srgbClr val="C00000"/>
                </a:solidFill>
                <a:latin typeface="Arial" charset="0"/>
              </a:rPr>
              <a:t>tatistics/</a:t>
            </a:r>
            <a:r>
              <a:rPr lang="en-US" altLang="zh-CN" sz="2800" kern="0" dirty="0" smtClean="0">
                <a:solidFill>
                  <a:srgbClr val="C00000"/>
                </a:solidFill>
              </a:rPr>
              <a:t>Medical Statistics?</a:t>
            </a:r>
          </a:p>
          <a:p>
            <a:pPr eaLnBrk="0" latinLnBrk="1" hangingPunct="0">
              <a:buFont typeface="Wingdings" pitchFamily="2" charset="2"/>
              <a:buChar char="p"/>
            </a:pPr>
            <a:r>
              <a:rPr kumimoji="0" lang="en-US" altLang="zh-CN" sz="2800" dirty="0" smtClean="0">
                <a:solidFill>
                  <a:srgbClr val="C00000"/>
                </a:solidFill>
                <a:latin typeface="Arial" charset="0"/>
              </a:rPr>
              <a:t>Why </a:t>
            </a:r>
            <a:r>
              <a:rPr kumimoji="0" lang="en-US" altLang="zh-CN" sz="2800" dirty="0">
                <a:solidFill>
                  <a:srgbClr val="C00000"/>
                </a:solidFill>
                <a:latin typeface="Arial" charset="0"/>
              </a:rPr>
              <a:t>do medical students </a:t>
            </a:r>
            <a:r>
              <a:rPr kumimoji="0" lang="en-US" altLang="zh-CN" sz="2800" dirty="0" smtClean="0">
                <a:solidFill>
                  <a:srgbClr val="C00000"/>
                </a:solidFill>
                <a:latin typeface="Arial" charset="0"/>
              </a:rPr>
              <a:t>need statistics</a:t>
            </a:r>
            <a:r>
              <a:rPr kumimoji="0" lang="en-US" altLang="zh-CN" sz="2800" dirty="0">
                <a:solidFill>
                  <a:srgbClr val="C00000"/>
                </a:solidFill>
                <a:latin typeface="Arial" charset="0"/>
              </a:rPr>
              <a:t>? </a:t>
            </a:r>
          </a:p>
          <a:p>
            <a:pPr eaLnBrk="0" latinLnBrk="1" hangingPunct="0">
              <a:buFont typeface="Wingdings" pitchFamily="2" charset="2"/>
              <a:buChar char="p"/>
            </a:pPr>
            <a:r>
              <a:rPr kumimoji="0" lang="en-US" altLang="zh-CN" sz="2800" dirty="0">
                <a:solidFill>
                  <a:srgbClr val="C00000"/>
                </a:solidFill>
                <a:latin typeface="Arial" charset="0"/>
              </a:rPr>
              <a:t>What will be learn in medical statistics</a:t>
            </a:r>
            <a:r>
              <a:rPr kumimoji="0" lang="en-US" altLang="zh-CN" sz="2800" dirty="0" smtClean="0">
                <a:solidFill>
                  <a:srgbClr val="C00000"/>
                </a:solidFill>
                <a:latin typeface="Arial" charset="0"/>
              </a:rPr>
              <a:t>? </a:t>
            </a:r>
            <a:endParaRPr kumimoji="0" lang="en-US" altLang="en-US" sz="2800" dirty="0">
              <a:solidFill>
                <a:srgbClr val="C00000"/>
              </a:solidFill>
              <a:latin typeface="Arial" charset="0"/>
            </a:endParaRPr>
          </a:p>
          <a:p>
            <a:pPr eaLnBrk="0" latinLnBrk="1" hangingPunct="0"/>
            <a:endParaRPr kumimoji="0" lang="en-US" altLang="en-US" sz="2800" dirty="0">
              <a:solidFill>
                <a:schemeClr val="bg2"/>
              </a:solidFill>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750" y="2060575"/>
            <a:ext cx="8604250" cy="2747963"/>
          </a:xfrm>
        </p:spPr>
        <p:txBody>
          <a:bodyPr/>
          <a:lstStyle/>
          <a:p>
            <a:pPr algn="l">
              <a:buFont typeface="Arial" pitchFamily="34" charset="0"/>
              <a:buChar char="•"/>
              <a:defRPr/>
            </a:pPr>
            <a:r>
              <a:rPr lang="en-US" altLang="zh-CN" sz="2400" dirty="0" smtClean="0">
                <a:latin typeface="+mn-lt"/>
              </a:rPr>
              <a:t> A study by Logitech revealed that nearly </a:t>
            </a:r>
            <a:br>
              <a:rPr lang="en-US" altLang="zh-CN" sz="2400" dirty="0" smtClean="0">
                <a:latin typeface="+mn-lt"/>
              </a:rPr>
            </a:br>
            <a:r>
              <a:rPr lang="en-US" altLang="zh-CN" sz="2400" dirty="0" smtClean="0">
                <a:latin typeface="+mn-lt"/>
              </a:rPr>
              <a:t> </a:t>
            </a:r>
            <a:r>
              <a:rPr lang="en-US" altLang="zh-CN" sz="2400" dirty="0" smtClean="0">
                <a:solidFill>
                  <a:srgbClr val="FF0000"/>
                </a:solidFill>
                <a:latin typeface="+mn-lt"/>
              </a:rPr>
              <a:t>50 percent </a:t>
            </a:r>
            <a:r>
              <a:rPr lang="en-US" altLang="zh-CN" sz="2400" dirty="0" smtClean="0">
                <a:latin typeface="+mn-lt"/>
              </a:rPr>
              <a:t>chance that your lost remote control                    is stuck between your sofa cushions;</a:t>
            </a:r>
            <a:br>
              <a:rPr lang="en-US" altLang="zh-CN" sz="2400" dirty="0" smtClean="0">
                <a:latin typeface="+mn-lt"/>
              </a:rPr>
            </a:br>
            <a:r>
              <a:rPr lang="en-US" altLang="zh-CN" sz="2400" dirty="0" smtClean="0">
                <a:latin typeface="+mn-lt"/>
              </a:rPr>
              <a:t> </a:t>
            </a:r>
            <a:r>
              <a:rPr lang="en-US" altLang="zh-CN" sz="2400" dirty="0" smtClean="0">
                <a:solidFill>
                  <a:srgbClr val="FF0000"/>
                </a:solidFill>
                <a:latin typeface="+mn-lt"/>
              </a:rPr>
              <a:t>4 percent </a:t>
            </a:r>
            <a:r>
              <a:rPr lang="en-US" altLang="zh-CN" sz="2400" dirty="0" smtClean="0">
                <a:latin typeface="+mn-lt"/>
              </a:rPr>
              <a:t>of lost remotes are found in the fridge or freezer;</a:t>
            </a:r>
            <a:br>
              <a:rPr lang="en-US" altLang="zh-CN" sz="2400" dirty="0" smtClean="0">
                <a:latin typeface="+mn-lt"/>
              </a:rPr>
            </a:br>
            <a:r>
              <a:rPr lang="en-US" altLang="zh-CN" sz="2400" dirty="0" smtClean="0">
                <a:latin typeface="+mn-lt"/>
              </a:rPr>
              <a:t> </a:t>
            </a:r>
            <a:r>
              <a:rPr lang="en-US" altLang="zh-CN" sz="2400" dirty="0" smtClean="0">
                <a:solidFill>
                  <a:srgbClr val="FF0000"/>
                </a:solidFill>
                <a:latin typeface="+mn-lt"/>
              </a:rPr>
              <a:t>2 percent </a:t>
            </a:r>
            <a:r>
              <a:rPr lang="en-US" altLang="zh-CN" sz="2400" dirty="0" smtClean="0">
                <a:latin typeface="+mn-lt"/>
              </a:rPr>
              <a:t>turn up somewhere outdoors or in the car.</a:t>
            </a:r>
            <a:endParaRPr lang="zh-CN" altLang="en-US" sz="2400" dirty="0">
              <a:latin typeface="+mn-lt"/>
            </a:endParaRPr>
          </a:p>
        </p:txBody>
      </p:sp>
      <p:sp>
        <p:nvSpPr>
          <p:cNvPr id="29698" name="灯片编号占位符 3"/>
          <p:cNvSpPr>
            <a:spLocks noGrp="1"/>
          </p:cNvSpPr>
          <p:nvPr>
            <p:ph type="sldNum" sz="quarter" idx="12"/>
          </p:nvPr>
        </p:nvSpPr>
        <p:spPr>
          <a:noFill/>
        </p:spPr>
        <p:txBody>
          <a:bodyPr/>
          <a:lstStyle/>
          <a:p>
            <a:fld id="{10A579F9-9458-46EA-90DD-DD010AB765CC}" type="slidenum">
              <a:rPr lang="en-US" altLang="zh-CN" smtClean="0">
                <a:ea typeface="宋体" charset="-122"/>
              </a:rPr>
              <a:pPr/>
              <a:t>8</a:t>
            </a:fld>
            <a:endParaRPr lang="en-US" altLang="zh-CN" smtClean="0">
              <a:ea typeface="宋体" charset="-122"/>
            </a:endParaRPr>
          </a:p>
        </p:txBody>
      </p:sp>
      <p:pic>
        <p:nvPicPr>
          <p:cNvPr id="29699" name="Picture 2" descr="c:\users\yuxj\appdata\roaming\360se6\USERDA~1\Temp\COUCH-~1.JPG"/>
          <p:cNvPicPr>
            <a:picLocks noChangeAspect="1" noChangeArrowheads="1"/>
          </p:cNvPicPr>
          <p:nvPr/>
        </p:nvPicPr>
        <p:blipFill>
          <a:blip r:embed="rId2" cstate="print"/>
          <a:srcRect/>
          <a:stretch>
            <a:fillRect/>
          </a:stretch>
        </p:blipFill>
        <p:spPr bwMode="auto">
          <a:xfrm>
            <a:off x="5076825" y="4652963"/>
            <a:ext cx="2806700" cy="1871662"/>
          </a:xfrm>
          <a:prstGeom prst="rect">
            <a:avLst/>
          </a:prstGeom>
          <a:noFill/>
          <a:ln w="9525">
            <a:noFill/>
            <a:miter lim="800000"/>
            <a:headEnd/>
            <a:tailEnd/>
          </a:ln>
        </p:spPr>
      </p:pic>
      <p:sp>
        <p:nvSpPr>
          <p:cNvPr id="6" name="标题 1"/>
          <p:cNvSpPr txBox="1">
            <a:spLocks/>
          </p:cNvSpPr>
          <p:nvPr/>
        </p:nvSpPr>
        <p:spPr bwMode="auto">
          <a:xfrm>
            <a:off x="250825" y="692150"/>
            <a:ext cx="7772400" cy="1143000"/>
          </a:xfrm>
          <a:prstGeom prst="rect">
            <a:avLst/>
          </a:prstGeom>
          <a:noFill/>
          <a:ln w="9525">
            <a:noFill/>
            <a:miter lim="800000"/>
            <a:headEnd/>
            <a:tailEnd/>
          </a:ln>
        </p:spPr>
        <p:txBody>
          <a:bodyPr anchor="ctr"/>
          <a:lstStyle/>
          <a:p>
            <a:pPr algn="ctr" eaLnBrk="0" hangingPunct="0">
              <a:defRPr/>
            </a:pPr>
            <a:r>
              <a:rPr lang="en-US" altLang="zh-CN" sz="4400" kern="0" dirty="0">
                <a:solidFill>
                  <a:schemeClr val="tx2"/>
                </a:solidFill>
                <a:latin typeface="+mj-lt"/>
                <a:ea typeface="+mj-ea"/>
                <a:cs typeface="+mj-cs"/>
              </a:rPr>
              <a:t>Where is my remote control ?</a:t>
            </a:r>
            <a:endParaRPr lang="zh-CN" altLang="en-US" sz="4400" kern="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http://t3.gstatic.com/images?q=tbn:ANd9GcSp1WST5pIvJRZGOk6ttr4_I4jIVt54xXWgMLDk8Af87KGJ7wq4">
            <a:hlinkClick r:id="rId2"/>
          </p:cNvPr>
          <p:cNvPicPr>
            <a:picLocks noChangeAspect="1" noChangeArrowheads="1"/>
          </p:cNvPicPr>
          <p:nvPr/>
        </p:nvPicPr>
        <p:blipFill>
          <a:blip r:embed="rId3" cstate="print"/>
          <a:srcRect/>
          <a:stretch>
            <a:fillRect/>
          </a:stretch>
        </p:blipFill>
        <p:spPr bwMode="auto">
          <a:xfrm>
            <a:off x="5651500" y="5013325"/>
            <a:ext cx="3000375" cy="1524000"/>
          </a:xfrm>
          <a:prstGeom prst="rect">
            <a:avLst/>
          </a:prstGeom>
          <a:noFill/>
          <a:ln w="9525">
            <a:noFill/>
            <a:miter lim="800000"/>
            <a:headEnd/>
            <a:tailEnd/>
          </a:ln>
        </p:spPr>
      </p:pic>
      <p:sp>
        <p:nvSpPr>
          <p:cNvPr id="30722" name="标题 1"/>
          <p:cNvSpPr>
            <a:spLocks noGrp="1"/>
          </p:cNvSpPr>
          <p:nvPr>
            <p:ph type="title"/>
          </p:nvPr>
        </p:nvSpPr>
        <p:spPr>
          <a:xfrm>
            <a:off x="611188" y="404813"/>
            <a:ext cx="7772400" cy="863600"/>
          </a:xfrm>
        </p:spPr>
        <p:txBody>
          <a:bodyPr/>
          <a:lstStyle/>
          <a:p>
            <a:r>
              <a:rPr lang="en-US" altLang="zh-CN" smtClean="0"/>
              <a:t>Is fishing dangerous?</a:t>
            </a:r>
            <a:endParaRPr lang="zh-CN" altLang="en-US" smtClean="0"/>
          </a:p>
        </p:txBody>
      </p:sp>
      <p:sp>
        <p:nvSpPr>
          <p:cNvPr id="30723" name="内容占位符 2"/>
          <p:cNvSpPr>
            <a:spLocks noGrp="1"/>
          </p:cNvSpPr>
          <p:nvPr>
            <p:ph idx="1"/>
          </p:nvPr>
        </p:nvSpPr>
        <p:spPr>
          <a:xfrm>
            <a:off x="467544" y="1700808"/>
            <a:ext cx="7777162" cy="4105275"/>
          </a:xfrm>
        </p:spPr>
        <p:txBody>
          <a:bodyPr/>
          <a:lstStyle/>
          <a:p>
            <a:r>
              <a:rPr lang="en-US" altLang="zh-CN" sz="2400" dirty="0" smtClean="0"/>
              <a:t>Fishing may seem like a relaxing pastime so low-key, in fact, that some find it infernally dull but it's actually the most dangerous occupation in the United States, according to the U.S. Bureau of Labor Statistics. </a:t>
            </a:r>
          </a:p>
          <a:p>
            <a:r>
              <a:rPr lang="en-US" altLang="zh-CN" sz="2400" dirty="0" smtClean="0"/>
              <a:t>In 2008, the </a:t>
            </a:r>
            <a:r>
              <a:rPr lang="en-US" altLang="zh-CN" sz="2400" dirty="0" smtClean="0">
                <a:hlinkClick r:id="rId4"/>
              </a:rPr>
              <a:t>fatal injury rate for fishers</a:t>
            </a:r>
            <a:r>
              <a:rPr lang="en-US" altLang="zh-CN" sz="2400" dirty="0" smtClean="0"/>
              <a:t> and related fishing workers was </a:t>
            </a:r>
            <a:r>
              <a:rPr lang="en-US" altLang="zh-CN" sz="2400" dirty="0" smtClean="0">
                <a:solidFill>
                  <a:srgbClr val="FF0000"/>
                </a:solidFill>
              </a:rPr>
              <a:t>128.9 deaths per 100,000</a:t>
            </a:r>
            <a:r>
              <a:rPr lang="en-US" altLang="zh-CN" sz="2400" dirty="0" smtClean="0"/>
              <a:t>. That's much higher than the fatal injury rate for truck drivers, roofers, electrical power-line installers and repairers, and even miners, all of whom had death rates below 35 per 100,000 workers in 2008.</a:t>
            </a:r>
            <a:endParaRPr lang="zh-CN" alt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Arial Black"/>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1937</TotalTime>
  <Words>1991</Words>
  <Application>Microsoft Office PowerPoint</Application>
  <PresentationFormat>全屏显示(4:3)</PresentationFormat>
  <Paragraphs>443</Paragraphs>
  <Slides>51</Slides>
  <Notes>42</Notes>
  <HiddenSlides>0</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51</vt:i4>
      </vt:variant>
    </vt:vector>
  </HeadingPairs>
  <TitlesOfParts>
    <vt:vector size="55" baseType="lpstr">
      <vt:lpstr>默认设计模板</vt:lpstr>
      <vt:lpstr>位图图像</vt:lpstr>
      <vt:lpstr>Clip</vt:lpstr>
      <vt:lpstr>Image</vt:lpstr>
      <vt:lpstr>Welcome to  Medical Statistics                 医学统计学 </vt:lpstr>
      <vt:lpstr>Syllabus(2013)</vt:lpstr>
      <vt:lpstr>Syllabus(2011)</vt:lpstr>
      <vt:lpstr>Contents</vt:lpstr>
      <vt:lpstr>E-books</vt:lpstr>
      <vt:lpstr>Lecture 1</vt:lpstr>
      <vt:lpstr>幻灯片 7</vt:lpstr>
      <vt:lpstr> A study by Logitech revealed that nearly   50 percent chance that your lost remote control                    is stuck between your sofa cushions;  4 percent of lost remotes are found in the fridge or freezer;  2 percent turn up somewhere outdoors or in the car.</vt:lpstr>
      <vt:lpstr>Is fishing dangerous?</vt:lpstr>
      <vt:lpstr>Smoking is hazard to your health</vt:lpstr>
      <vt:lpstr>What do you learn?</vt:lpstr>
      <vt:lpstr>Almost Everyday We Are Exposed to Statistics</vt:lpstr>
      <vt:lpstr>statistics</vt:lpstr>
      <vt:lpstr>Definition of Statistics</vt:lpstr>
      <vt:lpstr>Biostatistics</vt:lpstr>
      <vt:lpstr>Medical Statistics</vt:lpstr>
      <vt:lpstr>幻灯片 17</vt:lpstr>
      <vt:lpstr>Why Do medical students Need Medical Statistics?</vt:lpstr>
      <vt:lpstr> Table 1   Results Of   An Animal Experiment supposed</vt:lpstr>
      <vt:lpstr>  Medicine Journals</vt:lpstr>
      <vt:lpstr>The 3rd question</vt:lpstr>
      <vt:lpstr>After Studying  Medical Statistics, You Will Be Able to</vt:lpstr>
      <vt:lpstr>As A Common Citizen</vt:lpstr>
      <vt:lpstr>2 Branches of Statistics</vt:lpstr>
      <vt:lpstr>1.2 key words in Statistics</vt:lpstr>
      <vt:lpstr>Population &amp; Sample</vt:lpstr>
      <vt:lpstr>Why sampling?</vt:lpstr>
      <vt:lpstr>Characteristic of Population</vt:lpstr>
      <vt:lpstr>Random Sample </vt:lpstr>
      <vt:lpstr>幻灯片 30</vt:lpstr>
      <vt:lpstr>An Example</vt:lpstr>
      <vt:lpstr>Variation &amp; Random variable</vt:lpstr>
      <vt:lpstr>Variation in Medicine</vt:lpstr>
      <vt:lpstr>Properties of Variation</vt:lpstr>
      <vt:lpstr>individual variation</vt:lpstr>
      <vt:lpstr> Data-Values of  Variable</vt:lpstr>
      <vt:lpstr>Type   OF DATA</vt:lpstr>
      <vt:lpstr>Data Table</vt:lpstr>
      <vt:lpstr>Another Classification</vt:lpstr>
      <vt:lpstr>幻灯片 40</vt:lpstr>
      <vt:lpstr>幻灯片 41</vt:lpstr>
      <vt:lpstr>Parameter</vt:lpstr>
      <vt:lpstr>Parameter &amp; Statistic</vt:lpstr>
      <vt:lpstr>Sampling Error</vt:lpstr>
      <vt:lpstr>Probability</vt:lpstr>
      <vt:lpstr>Definition of Probability </vt:lpstr>
      <vt:lpstr>Rare Event and Principle of Rare Event</vt:lpstr>
      <vt:lpstr>Meaning of probability of the event</vt:lpstr>
      <vt:lpstr>THE STRATEGY OF STATISTICAL INFERENCE</vt:lpstr>
      <vt:lpstr>Medical Statistical Thinking</vt:lpstr>
      <vt:lpstr>Thank you for your Attention!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statistics 医学统计学</dc:title>
  <dc:creator>Billgates</dc:creator>
  <cp:lastModifiedBy>yuxj</cp:lastModifiedBy>
  <cp:revision>130</cp:revision>
  <dcterms:created xsi:type="dcterms:W3CDTF">2006-03-13T06:46:56Z</dcterms:created>
  <dcterms:modified xsi:type="dcterms:W3CDTF">2015-09-15T01:36:33Z</dcterms:modified>
</cp:coreProperties>
</file>