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6" r:id="rId2"/>
    <p:sldId id="295" r:id="rId3"/>
    <p:sldId id="257" r:id="rId4"/>
    <p:sldId id="258" r:id="rId5"/>
    <p:sldId id="259" r:id="rId6"/>
    <p:sldId id="260" r:id="rId7"/>
    <p:sldId id="306" r:id="rId8"/>
    <p:sldId id="307" r:id="rId9"/>
    <p:sldId id="308" r:id="rId10"/>
    <p:sldId id="309" r:id="rId11"/>
    <p:sldId id="305" r:id="rId12"/>
    <p:sldId id="261" r:id="rId13"/>
    <p:sldId id="303" r:id="rId14"/>
    <p:sldId id="304" r:id="rId15"/>
    <p:sldId id="262" r:id="rId16"/>
    <p:sldId id="263" r:id="rId17"/>
    <p:sldId id="264" r:id="rId18"/>
    <p:sldId id="265" r:id="rId19"/>
    <p:sldId id="310" r:id="rId20"/>
    <p:sldId id="266" r:id="rId21"/>
    <p:sldId id="267" r:id="rId22"/>
    <p:sldId id="268" r:id="rId23"/>
    <p:sldId id="269" r:id="rId24"/>
    <p:sldId id="270" r:id="rId25"/>
    <p:sldId id="311" r:id="rId26"/>
    <p:sldId id="271" r:id="rId27"/>
    <p:sldId id="299" r:id="rId28"/>
    <p:sldId id="276" r:id="rId29"/>
    <p:sldId id="272" r:id="rId30"/>
    <p:sldId id="273" r:id="rId31"/>
    <p:sldId id="274" r:id="rId32"/>
    <p:sldId id="280" r:id="rId33"/>
    <p:sldId id="312" r:id="rId34"/>
    <p:sldId id="300" r:id="rId35"/>
    <p:sldId id="316" r:id="rId36"/>
    <p:sldId id="301" r:id="rId37"/>
    <p:sldId id="315" r:id="rId38"/>
    <p:sldId id="281" r:id="rId39"/>
    <p:sldId id="313" r:id="rId40"/>
    <p:sldId id="293" r:id="rId41"/>
    <p:sldId id="296" r:id="rId42"/>
    <p:sldId id="298" r:id="rId43"/>
    <p:sldId id="302" r:id="rId44"/>
    <p:sldId id="297" r:id="rId45"/>
    <p:sldId id="282" r:id="rId46"/>
    <p:sldId id="283" r:id="rId47"/>
    <p:sldId id="284" r:id="rId48"/>
    <p:sldId id="285" r:id="rId49"/>
    <p:sldId id="286" r:id="rId50"/>
    <p:sldId id="287" r:id="rId51"/>
    <p:sldId id="288" r:id="rId52"/>
    <p:sldId id="289" r:id="rId53"/>
    <p:sldId id="290" r:id="rId54"/>
    <p:sldId id="291" r:id="rId55"/>
    <p:sldId id="292" r:id="rId56"/>
    <p:sldId id="314" r:id="rId57"/>
    <p:sldId id="294" r:id="rId5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29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BF789E97-E9BD-4DEA-87DD-31C4DB051E7B}" type="datetimeFigureOut">
              <a:rPr lang="zh-CN" altLang="en-US"/>
              <a:pPr>
                <a:defRPr/>
              </a:pPr>
              <a:t>2015/9/29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63C25E2E-F611-4298-A414-5F17892700CB}"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B837A6-FA0D-4D7C-BB55-DBBCACEEFC7E}" type="slidenum">
              <a:rPr lang="en-US" altLang="zh-CN"/>
              <a:pPr fontAlgn="base">
                <a:spcBef>
                  <a:spcPct val="0"/>
                </a:spcBef>
                <a:spcAft>
                  <a:spcPct val="0"/>
                </a:spcAft>
              </a:pPr>
              <a:t>5</a:t>
            </a:fld>
            <a:endParaRPr lang="en-US" altLang="zh-CN"/>
          </a:p>
        </p:txBody>
      </p:sp>
      <p:sp>
        <p:nvSpPr>
          <p:cNvPr id="19458" name="Rectangle 2"/>
          <p:cNvSpPr>
            <a:spLocks noGrp="1" noRot="1" noChangeAspect="1" noChangeArrowheads="1" noTextEdit="1"/>
          </p:cNvSpPr>
          <p:nvPr>
            <p:ph type="sldImg"/>
          </p:nvPr>
        </p:nvSpPr>
        <p:spPr bwMode="auto">
          <a:xfrm>
            <a:off x="1146175" y="687388"/>
            <a:ext cx="4567238" cy="3425825"/>
          </a:xfrm>
          <a:noFill/>
          <a:ln>
            <a:solidFill>
              <a:srgbClr val="000000"/>
            </a:solidFill>
            <a:miter lim="800000"/>
            <a:headEnd/>
            <a:tailEnd/>
          </a:ln>
        </p:spPr>
      </p:sp>
      <p:sp>
        <p:nvSpPr>
          <p:cNvPr id="19459" name="Rectangle 3"/>
          <p:cNvSpPr>
            <a:spLocks noGrp="1" noChangeArrowheads="1"/>
          </p:cNvSpPr>
          <p:nvPr>
            <p:ph type="body" idx="1"/>
          </p:nvPr>
        </p:nvSpPr>
        <p:spPr bwMode="auto">
          <a:xfrm>
            <a:off x="914400" y="4341813"/>
            <a:ext cx="5029200" cy="4116387"/>
          </a:xfrm>
          <a:noFill/>
        </p:spPr>
        <p:txBody>
          <a:bodyPr wrap="square" numCol="1" anchor="t" anchorCtr="0" compatLnSpc="1">
            <a:prstTxWarp prst="textNoShape">
              <a:avLst/>
            </a:prstTxWarp>
          </a:bodyPr>
          <a:lstStyle/>
          <a:p>
            <a:pPr>
              <a:spcBef>
                <a:spcPct val="0"/>
              </a:spcBef>
            </a:pPr>
            <a:endParaRPr lang="zh-CN"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D73B86-E6C0-400D-8FFD-BA1A032BD1B6}" type="slidenum">
              <a:rPr lang="en-US" altLang="zh-CN"/>
              <a:pPr fontAlgn="base">
                <a:spcBef>
                  <a:spcPct val="0"/>
                </a:spcBef>
                <a:spcAft>
                  <a:spcPct val="0"/>
                </a:spcAft>
              </a:pPr>
              <a:t>28</a:t>
            </a:fld>
            <a:endParaRPr lang="en-US" altLang="zh-CN"/>
          </a:p>
        </p:txBody>
      </p:sp>
      <p:sp>
        <p:nvSpPr>
          <p:cNvPr id="49154" name="Rectangle 2"/>
          <p:cNvSpPr>
            <a:spLocks noGrp="1" noRot="1" noChangeAspect="1" noChangeArrowheads="1" noTextEdit="1"/>
          </p:cNvSpPr>
          <p:nvPr>
            <p:ph type="sldImg"/>
          </p:nvPr>
        </p:nvSpPr>
        <p:spPr bwMode="auto">
          <a:xfrm>
            <a:off x="1144588" y="685800"/>
            <a:ext cx="4570412" cy="3429000"/>
          </a:xfrm>
          <a:solidFill>
            <a:srgbClr val="FFFFFF"/>
          </a:solidFill>
          <a:ln>
            <a:solidFill>
              <a:srgbClr val="000000"/>
            </a:solidFill>
            <a:miter lim="800000"/>
            <a:headEnd/>
            <a:tailEnd/>
          </a:ln>
        </p:spPr>
      </p:sp>
      <p:sp>
        <p:nvSpPr>
          <p:cNvPr id="49155"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r>
              <a:rPr lang="en-US" altLang="zh-CN" sz="1000" smtClean="0">
                <a:solidFill>
                  <a:srgbClr val="000000"/>
                </a:solidFill>
              </a:rPr>
              <a:t>Placebos (treatments, often drugs, </a:t>
            </a:r>
            <a:r>
              <a:rPr lang="en-US" altLang="zh-CN" sz="1000" smtClean="0">
                <a:solidFill>
                  <a:srgbClr val="000000"/>
                </a:solidFill>
                <a:ea typeface="Arial Unicode MS"/>
                <a:cs typeface="Arial Unicode MS"/>
              </a:rPr>
              <a:t>designed to look like the medicine being tested but that don’t contain any active ingredient) </a:t>
            </a:r>
            <a:r>
              <a:rPr lang="en-US" altLang="zh-CN" sz="1000" smtClean="0">
                <a:solidFill>
                  <a:srgbClr val="000000"/>
                </a:solidFill>
              </a:rPr>
              <a:t>are almost never used in cancer treatment trials. </a:t>
            </a:r>
          </a:p>
          <a:p>
            <a:pPr>
              <a:spcBef>
                <a:spcPct val="0"/>
              </a:spcBef>
            </a:pPr>
            <a:endParaRPr lang="en-US" altLang="zh-CN" sz="1000" smtClean="0">
              <a:solidFill>
                <a:srgbClr val="000000"/>
              </a:solidFill>
            </a:endParaRPr>
          </a:p>
          <a:p>
            <a:pPr>
              <a:spcBef>
                <a:spcPct val="0"/>
              </a:spcBef>
            </a:pPr>
            <a:r>
              <a:rPr lang="en-US" altLang="zh-CN" sz="1000" smtClean="0">
                <a:solidFill>
                  <a:srgbClr val="000000"/>
                </a:solidFill>
                <a:ea typeface="Arial Unicode MS"/>
                <a:cs typeface="Arial Unicode MS"/>
              </a:rPr>
              <a:t>Placebos are used in treatment trials only when we don’t yet have a known approach (standard agent) for a particular type of cancer. </a:t>
            </a:r>
          </a:p>
          <a:p>
            <a:pPr>
              <a:spcBef>
                <a:spcPct val="0"/>
              </a:spcBef>
            </a:pPr>
            <a:endParaRPr lang="en-US" altLang="zh-CN" sz="1000" smtClean="0">
              <a:solidFill>
                <a:srgbClr val="000000"/>
              </a:solidFill>
            </a:endParaRPr>
          </a:p>
          <a:p>
            <a:pPr>
              <a:spcBef>
                <a:spcPct val="0"/>
              </a:spcBef>
            </a:pPr>
            <a:r>
              <a:rPr lang="en-US" altLang="zh-CN" sz="1000" smtClean="0">
                <a:solidFill>
                  <a:srgbClr val="000000"/>
                </a:solidFill>
              </a:rPr>
              <a:t>Patients are told if this is a possibility before they decide whether to take part.</a:t>
            </a:r>
            <a:endParaRPr lang="en-US" altLang="zh-CN" smtClean="0">
              <a:solidFill>
                <a:srgbClr val="000000"/>
              </a:solidFill>
              <a:ea typeface="Arial Unicode MS"/>
              <a:cs typeface="Arial Unicode MS"/>
            </a:endParaRPr>
          </a:p>
          <a:p>
            <a:pPr>
              <a:spcBef>
                <a:spcPct val="0"/>
              </a:spcBef>
            </a:pPr>
            <a:endParaRPr lang="en-US" altLang="zh-CN"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F808C6B-86AD-457E-8747-B2A182C25B0F}" type="slidenum">
              <a:rPr lang="en-US" altLang="zh-CN"/>
              <a:pPr fontAlgn="base">
                <a:spcBef>
                  <a:spcPct val="0"/>
                </a:spcBef>
                <a:spcAft>
                  <a:spcPct val="0"/>
                </a:spcAft>
              </a:pPr>
              <a:t>30</a:t>
            </a:fld>
            <a:endParaRPr lang="en-US" altLang="zh-CN"/>
          </a:p>
        </p:txBody>
      </p:sp>
      <p:sp>
        <p:nvSpPr>
          <p:cNvPr id="43010" name="Rectangle 1026"/>
          <p:cNvSpPr>
            <a:spLocks noGrp="1" noRot="1" noChangeAspect="1" noChangeArrowheads="1" noTextEdit="1"/>
          </p:cNvSpPr>
          <p:nvPr>
            <p:ph type="sldImg"/>
          </p:nvPr>
        </p:nvSpPr>
        <p:spPr bwMode="auto">
          <a:xfrm>
            <a:off x="1144588" y="685800"/>
            <a:ext cx="4570412" cy="3429000"/>
          </a:xfrm>
          <a:solidFill>
            <a:srgbClr val="FFFFFF"/>
          </a:solidFill>
          <a:ln>
            <a:solidFill>
              <a:srgbClr val="000000"/>
            </a:solidFill>
            <a:miter lim="800000"/>
            <a:headEnd/>
            <a:tailEnd/>
          </a:ln>
        </p:spPr>
      </p:sp>
      <p:sp>
        <p:nvSpPr>
          <p:cNvPr id="43011" name="Rectangle 1027"/>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r>
              <a:rPr lang="en-US" altLang="zh-CN" smtClean="0"/>
              <a:t>Explain slide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64A390-6C40-4AFF-8482-891D16E85876}" type="slidenum">
              <a:rPr lang="en-US" altLang="zh-CN"/>
              <a:pPr fontAlgn="base">
                <a:spcBef>
                  <a:spcPct val="0"/>
                </a:spcBef>
                <a:spcAft>
                  <a:spcPct val="0"/>
                </a:spcAft>
              </a:pPr>
              <a:t>31</a:t>
            </a:fld>
            <a:endParaRPr lang="en-US" altLang="zh-CN"/>
          </a:p>
        </p:txBody>
      </p:sp>
      <p:sp>
        <p:nvSpPr>
          <p:cNvPr id="45058" name="Rectangle 2"/>
          <p:cNvSpPr>
            <a:spLocks noGrp="1" noRot="1" noChangeAspect="1" noChangeArrowheads="1" noTextEdit="1"/>
          </p:cNvSpPr>
          <p:nvPr>
            <p:ph type="sldImg"/>
          </p:nvPr>
        </p:nvSpPr>
        <p:spPr bwMode="auto">
          <a:xfrm>
            <a:off x="1144588" y="685800"/>
            <a:ext cx="4570412" cy="3429000"/>
          </a:xfrm>
          <a:solidFill>
            <a:srgbClr val="FFFFFF"/>
          </a:solidFill>
          <a:ln>
            <a:solidFill>
              <a:srgbClr val="000000"/>
            </a:solidFill>
            <a:miter lim="800000"/>
            <a:headEnd/>
            <a:tailEnd/>
          </a:ln>
        </p:spPr>
      </p:sp>
      <p:sp>
        <p:nvSpPr>
          <p:cNvPr id="45059"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r>
              <a:rPr lang="en-US" altLang="zh-CN" sz="1000" smtClean="0"/>
              <a:t>If participants or doctors choose a particular group based on what they think is best, then one of the groups would likely be very different than the other, making comparison between the groups difficult. </a:t>
            </a:r>
          </a:p>
          <a:p>
            <a:pPr>
              <a:spcBef>
                <a:spcPct val="0"/>
              </a:spcBef>
            </a:pPr>
            <a:endParaRPr lang="en-US" altLang="zh-CN" sz="1000" smtClean="0"/>
          </a:p>
          <a:p>
            <a:pPr>
              <a:spcBef>
                <a:spcPct val="0"/>
              </a:spcBef>
            </a:pPr>
            <a:r>
              <a:rPr lang="en-US" altLang="zh-CN" sz="1000" smtClean="0"/>
              <a:t>Randomization eliminates this bias because participants have an equal chance of being assigned to either group and the subgroups are as similar as possible. </a:t>
            </a:r>
          </a:p>
          <a:p>
            <a:pPr>
              <a:spcBef>
                <a:spcPct val="0"/>
              </a:spcBef>
            </a:pPr>
            <a:endParaRPr lang="en-US" altLang="zh-CN" sz="1000" smtClean="0"/>
          </a:p>
          <a:p>
            <a:pPr>
              <a:spcBef>
                <a:spcPct val="0"/>
              </a:spcBef>
            </a:pPr>
            <a:r>
              <a:rPr lang="en-US" altLang="zh-CN" sz="1000" smtClean="0">
                <a:solidFill>
                  <a:srgbClr val="000000"/>
                </a:solidFill>
              </a:rPr>
              <a:t>Comparing similar groups of people taking different treatments for the same type of cancer is a way to ensure that the study results are caused by the treatments rather than by chance or other factors.</a:t>
            </a:r>
            <a:r>
              <a:rPr lang="en-US" altLang="zh-CN" smtClean="0">
                <a:solidFill>
                  <a:srgbClr val="000000"/>
                </a:solidFill>
              </a:rPr>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46FC90-8B1B-4DF2-A285-7E0E431F4429}" type="slidenum">
              <a:rPr lang="en-US" altLang="zh-CN"/>
              <a:pPr fontAlgn="base">
                <a:spcBef>
                  <a:spcPct val="0"/>
                </a:spcBef>
                <a:spcAft>
                  <a:spcPct val="0"/>
                </a:spcAft>
              </a:pPr>
              <a:t>32</a:t>
            </a:fld>
            <a:endParaRPr lang="en-US" altLang="zh-CN"/>
          </a:p>
        </p:txBody>
      </p:sp>
      <p:sp>
        <p:nvSpPr>
          <p:cNvPr id="57346" name="Rectangle 2"/>
          <p:cNvSpPr>
            <a:spLocks noGrp="1" noRot="1" noChangeAspect="1" noChangeArrowheads="1"/>
          </p:cNvSpPr>
          <p:nvPr>
            <p:ph type="sldImg"/>
          </p:nvPr>
        </p:nvSpPr>
        <p:spPr bwMode="auto">
          <a:xfrm>
            <a:off x="1144588" y="684213"/>
            <a:ext cx="4570412" cy="3429000"/>
          </a:xfrm>
          <a:solidFill>
            <a:srgbClr val="FFFFFF"/>
          </a:solidFill>
          <a:ln>
            <a:solidFill>
              <a:srgbClr val="000000"/>
            </a:solidFill>
            <a:miter lim="800000"/>
            <a:headEnd/>
            <a:tailEnd/>
          </a:ln>
        </p:spPr>
      </p:sp>
      <p:sp>
        <p:nvSpPr>
          <p:cNvPr id="57347" name="Rectangle 3"/>
          <p:cNvSpPr>
            <a:spLocks noGrp="1" noChangeArrowheads="1"/>
          </p:cNvSpPr>
          <p:nvPr>
            <p:ph type="body" idx="1"/>
          </p:nvPr>
        </p:nvSpPr>
        <p:spPr bwMode="auto">
          <a:xfrm>
            <a:off x="914400" y="4343400"/>
            <a:ext cx="5029200" cy="4116388"/>
          </a:xfrm>
          <a:solidFill>
            <a:srgbClr val="FFFFFF"/>
          </a:solidFill>
          <a:ln>
            <a:solidFill>
              <a:srgbClr val="000000"/>
            </a:solidFill>
            <a:miter lim="800000"/>
            <a:headEnd/>
            <a:tailEnd/>
          </a:ln>
        </p:spPr>
        <p:txBody>
          <a:bodyPr wrap="square" lIns="90910" tIns="45455" rIns="90910" bIns="45455" numCol="1" anchor="t" anchorCtr="0" compatLnSpc="1">
            <a:prstTxWarp prst="textNoShape">
              <a:avLst/>
            </a:prstTxWarp>
          </a:bodyPr>
          <a:lstStyle/>
          <a:p>
            <a:pPr>
              <a:spcBef>
                <a:spcPct val="0"/>
              </a:spcBef>
            </a:pPr>
            <a:r>
              <a:rPr lang="en-US" altLang="zh-CN" sz="1000" smtClean="0">
                <a:solidFill>
                  <a:srgbClr val="000000"/>
                </a:solidFill>
                <a:ea typeface="Arial Unicode MS"/>
                <a:cs typeface="Arial Unicode MS"/>
              </a:rPr>
              <a:t>Clinical trials follow strict scientific guidelines. These guidelines clearly state the study’s design and who will be able to participate in the study. </a:t>
            </a:r>
          </a:p>
          <a:p>
            <a:pPr>
              <a:spcBef>
                <a:spcPct val="0"/>
              </a:spcBef>
            </a:pP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ea typeface="Arial Unicode MS"/>
                <a:cs typeface="Arial Unicode MS"/>
              </a:rPr>
              <a:t>Every trial has a head person in charge, usually a doctor, who is called the </a:t>
            </a:r>
            <a:r>
              <a:rPr lang="en-US" altLang="zh-CN" sz="1000" i="1" smtClean="0">
                <a:solidFill>
                  <a:srgbClr val="000000"/>
                </a:solidFill>
                <a:ea typeface="Arial Unicode MS"/>
                <a:cs typeface="Arial Unicode MS"/>
              </a:rPr>
              <a:t>principal investigator</a:t>
            </a:r>
            <a:r>
              <a:rPr lang="en-US" altLang="zh-CN" sz="1000" smtClean="0">
                <a:solidFill>
                  <a:srgbClr val="000000"/>
                </a:solidFill>
                <a:ea typeface="Arial Unicode MS"/>
                <a:cs typeface="Arial Unicode MS"/>
              </a:rPr>
              <a:t>. The principal investigator prepares a plan for the study, called a protocol, which acts like a “recipe” for conducting a clinical trial. </a:t>
            </a:r>
          </a:p>
          <a:p>
            <a:pPr>
              <a:spcBef>
                <a:spcPct val="0"/>
              </a:spcBef>
            </a:pPr>
            <a:r>
              <a:rPr lang="en-US" altLang="zh-CN" sz="1000" smtClean="0">
                <a:solidFill>
                  <a:srgbClr val="000000"/>
                </a:solidFill>
                <a:ea typeface="Arial Unicode MS"/>
                <a:cs typeface="Arial Unicode MS"/>
              </a:rPr>
              <a:t> </a:t>
            </a:r>
          </a:p>
          <a:p>
            <a:pPr>
              <a:spcBef>
                <a:spcPct val="0"/>
              </a:spcBef>
            </a:pPr>
            <a:r>
              <a:rPr lang="en-US" altLang="zh-CN" sz="1000" smtClean="0">
                <a:solidFill>
                  <a:srgbClr val="000000"/>
                </a:solidFill>
                <a:ea typeface="Arial Unicode MS"/>
                <a:cs typeface="Arial Unicode MS"/>
              </a:rPr>
              <a:t>The protocol explains what the trial will do, how the study will be carried out, and why each part of the study is necessary. </a:t>
            </a:r>
          </a:p>
          <a:p>
            <a:pPr>
              <a:spcBef>
                <a:spcPct val="0"/>
              </a:spcBef>
            </a:pPr>
            <a:r>
              <a:rPr lang="en-US" altLang="zh-CN" sz="1000" smtClean="0">
                <a:solidFill>
                  <a:srgbClr val="000000"/>
                </a:solidFill>
                <a:ea typeface="Arial Unicode MS"/>
                <a:cs typeface="Arial Unicode MS"/>
              </a:rPr>
              <a:t> </a:t>
            </a:r>
          </a:p>
          <a:p>
            <a:pPr>
              <a:spcBef>
                <a:spcPct val="0"/>
              </a:spcBef>
            </a:pPr>
            <a:r>
              <a:rPr lang="en-US" altLang="zh-CN" sz="1000" smtClean="0">
                <a:solidFill>
                  <a:srgbClr val="000000"/>
                </a:solidFill>
                <a:ea typeface="Arial Unicode MS"/>
                <a:cs typeface="Arial Unicode MS"/>
              </a:rPr>
              <a:t>Every doctor or research center that takes part in the trial uses the same protocol. This ensures that participants are treated identically no matter where they are receiving treatment, and that information from all the participating sites can be combined and compared.</a:t>
            </a:r>
          </a:p>
          <a:p>
            <a:pPr>
              <a:spcBef>
                <a:spcPct val="0"/>
              </a:spcBef>
            </a:pPr>
            <a:endParaRPr lang="en-US" altLang="zh-CN" sz="1000" smtClean="0">
              <a:solidFill>
                <a:srgbClr val="000000"/>
              </a:solidFill>
              <a:ea typeface="Arial Unicode MS"/>
              <a:cs typeface="Arial Unicode M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The assessment</a:t>
            </a:r>
            <a:r>
              <a:rPr lang="en-US" altLang="zh-CN" baseline="0" dirty="0" smtClean="0"/>
              <a:t> by the researcher of response to treatment may be influenced b the </a:t>
            </a:r>
            <a:r>
              <a:rPr lang="en-US" altLang="zh-CN" baseline="0" dirty="0" err="1" smtClean="0"/>
              <a:t>knowledage</a:t>
            </a:r>
            <a:r>
              <a:rPr lang="en-US" altLang="zh-CN" baseline="0" dirty="0" smtClean="0"/>
              <a:t> of the treatment, or </a:t>
            </a:r>
            <a:r>
              <a:rPr lang="en-US" altLang="zh-CN" baseline="0" dirty="0" err="1" smtClean="0"/>
              <a:t>expection</a:t>
            </a:r>
            <a:r>
              <a:rPr lang="en-US" altLang="zh-CN" baseline="0" dirty="0" smtClean="0"/>
              <a:t>, desire that the treatment should be succeed. </a:t>
            </a:r>
            <a:r>
              <a:rPr lang="en-US" altLang="zh-CN" dirty="0" smtClean="0"/>
              <a:t>If just subjects</a:t>
            </a:r>
            <a:r>
              <a:rPr lang="en-US" altLang="zh-CN" baseline="0" dirty="0" smtClean="0"/>
              <a:t> do not the assignment of treatment;</a:t>
            </a:r>
          </a:p>
          <a:p>
            <a:r>
              <a:rPr lang="en-US" altLang="zh-CN" baseline="0" dirty="0" smtClean="0"/>
              <a:t>If both subjects and researcher or experimenter do not the assignment of treatments</a:t>
            </a:r>
            <a:endParaRPr lang="zh-CN" altLang="en-US" dirty="0"/>
          </a:p>
        </p:txBody>
      </p:sp>
      <p:sp>
        <p:nvSpPr>
          <p:cNvPr id="4" name="灯片编号占位符 3"/>
          <p:cNvSpPr>
            <a:spLocks noGrp="1"/>
          </p:cNvSpPr>
          <p:nvPr>
            <p:ph type="sldNum" sz="quarter" idx="10"/>
          </p:nvPr>
        </p:nvSpPr>
        <p:spPr/>
        <p:txBody>
          <a:bodyPr/>
          <a:lstStyle/>
          <a:p>
            <a:pPr>
              <a:defRPr/>
            </a:pPr>
            <a:fld id="{63C25E2E-F611-4298-A414-5F17892700CB}" type="slidenum">
              <a:rPr lang="zh-CN" altLang="en-US" smtClean="0"/>
              <a:pPr>
                <a:defRPr/>
              </a:pPr>
              <a:t>33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54E0B0-36F4-4309-83FF-40A64E478CD8}" type="slidenum">
              <a:rPr lang="en-US" altLang="zh-CN"/>
              <a:pPr fontAlgn="base">
                <a:spcBef>
                  <a:spcPct val="0"/>
                </a:spcBef>
                <a:spcAft>
                  <a:spcPct val="0"/>
                </a:spcAft>
              </a:pPr>
              <a:t>17</a:t>
            </a:fld>
            <a:endParaRPr lang="en-US" altLang="zh-CN"/>
          </a:p>
        </p:txBody>
      </p:sp>
      <p:sp>
        <p:nvSpPr>
          <p:cNvPr id="25602" name="Rectangle 2"/>
          <p:cNvSpPr>
            <a:spLocks noGrp="1" noRot="1" noChangeAspect="1" noChangeArrowheads="1"/>
          </p:cNvSpPr>
          <p:nvPr>
            <p:ph type="sldImg"/>
          </p:nvPr>
        </p:nvSpPr>
        <p:spPr bwMode="auto">
          <a:xfrm>
            <a:off x="1149350" y="690563"/>
            <a:ext cx="4559300" cy="3419475"/>
          </a:xfrm>
          <a:solidFill>
            <a:srgbClr val="FFFFFF"/>
          </a:solidFill>
          <a:ln cap="flat">
            <a:solidFill>
              <a:srgbClr val="000000"/>
            </a:solidFill>
            <a:miter lim="800000"/>
            <a:headEnd/>
            <a:tailEnd/>
          </a:ln>
        </p:spPr>
      </p:sp>
      <p:sp>
        <p:nvSpPr>
          <p:cNvPr id="25603" name="Rectangle 3"/>
          <p:cNvSpPr>
            <a:spLocks noGrp="1" noChangeArrowheads="1"/>
          </p:cNvSpPr>
          <p:nvPr>
            <p:ph type="body" idx="1"/>
          </p:nvPr>
        </p:nvSpPr>
        <p:spPr bwMode="auto">
          <a:xfrm>
            <a:off x="917575" y="4356100"/>
            <a:ext cx="5048250" cy="4125913"/>
          </a:xfrm>
          <a:noFill/>
        </p:spPr>
        <p:txBody>
          <a:bodyPr wrap="square" lIns="90488" tIns="44450" rIns="90488" bIns="44450" numCol="1" anchor="t" anchorCtr="0" compatLnSpc="1">
            <a:prstTxWarp prst="textNoShape">
              <a:avLst/>
            </a:prstTxWarp>
          </a:bodyPr>
          <a:lstStyle/>
          <a:p>
            <a:pPr>
              <a:spcBef>
                <a:spcPct val="0"/>
              </a:spcBef>
            </a:pPr>
            <a:r>
              <a:rPr lang="en-US" altLang="zh-CN" sz="1000" smtClean="0">
                <a:solidFill>
                  <a:srgbClr val="000000"/>
                </a:solidFill>
              </a:rPr>
              <a:t>Clinical trials are research studies involving people. Clinical trials are the final step in a long research process that includes preliminary laboratory research and animal testing.</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 </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Clinical trials try to answer specific scientific questions to find better ways to prevent, detect, or treat diseases, or to improve care for people with diseases. </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 </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In cancer research, a clinical trial is designed to show how a certain anticancer approach—for instance, a promising drug, a new surgical procedure, a new diagnostic test, or a possible way to prevent cancer—affects the people who receive it.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7CC0C3-5029-4A47-9DE3-B9E96DB24BED}" type="slidenum">
              <a:rPr lang="en-US" altLang="zh-CN"/>
              <a:pPr fontAlgn="base">
                <a:spcBef>
                  <a:spcPct val="0"/>
                </a:spcBef>
                <a:spcAft>
                  <a:spcPct val="0"/>
                </a:spcAft>
              </a:pPr>
              <a:t>18</a:t>
            </a:fld>
            <a:endParaRPr lang="en-US" altLang="zh-CN"/>
          </a:p>
        </p:txBody>
      </p:sp>
      <p:sp>
        <p:nvSpPr>
          <p:cNvPr id="27650" name="Rectangle 2"/>
          <p:cNvSpPr>
            <a:spLocks noGrp="1" noRot="1" noChangeAspect="1" noChangeArrowheads="1"/>
          </p:cNvSpPr>
          <p:nvPr>
            <p:ph type="sldImg"/>
          </p:nvPr>
        </p:nvSpPr>
        <p:spPr bwMode="auto">
          <a:xfrm>
            <a:off x="1149350" y="690563"/>
            <a:ext cx="4559300" cy="3419475"/>
          </a:xfrm>
          <a:solidFill>
            <a:srgbClr val="FFFFFF"/>
          </a:solidFill>
          <a:ln cap="flat">
            <a:solidFill>
              <a:srgbClr val="000000"/>
            </a:solidFill>
            <a:miter lim="800000"/>
            <a:headEnd/>
            <a:tailEnd/>
          </a:ln>
        </p:spPr>
      </p:sp>
      <p:sp>
        <p:nvSpPr>
          <p:cNvPr id="27651" name="Rectangle 3"/>
          <p:cNvSpPr>
            <a:spLocks noGrp="1" noChangeArrowheads="1"/>
          </p:cNvSpPr>
          <p:nvPr>
            <p:ph type="body" idx="1"/>
          </p:nvPr>
        </p:nvSpPr>
        <p:spPr bwMode="auto">
          <a:xfrm>
            <a:off x="917575" y="4356100"/>
            <a:ext cx="5048250" cy="4125913"/>
          </a:xfrm>
          <a:noFill/>
        </p:spPr>
        <p:txBody>
          <a:bodyPr wrap="square" lIns="90488" tIns="44450" rIns="90488" bIns="44450" numCol="1" anchor="t" anchorCtr="0" compatLnSpc="1">
            <a:prstTxWarp prst="textNoShape">
              <a:avLst/>
            </a:prstTxWarp>
          </a:bodyPr>
          <a:lstStyle/>
          <a:p>
            <a:pPr>
              <a:spcBef>
                <a:spcPct val="0"/>
              </a:spcBef>
            </a:pPr>
            <a:r>
              <a:rPr lang="en-US" altLang="zh-CN" sz="1000" smtClean="0"/>
              <a:t>It is important to understand what clinical trials do to fight cancer:</a:t>
            </a:r>
            <a:endParaRPr lang="en-US" altLang="zh-CN" sz="1000" b="1" i="1" smtClean="0"/>
          </a:p>
          <a:p>
            <a:pPr>
              <a:spcBef>
                <a:spcPct val="0"/>
              </a:spcBef>
            </a:pPr>
            <a:r>
              <a:rPr lang="en-US" altLang="zh-CN" sz="1000" smtClean="0">
                <a:latin typeface="Symbol" pitchFamily="18" charset="2"/>
              </a:rPr>
              <a:t>·</a:t>
            </a:r>
            <a:r>
              <a:rPr lang="en-US" altLang="zh-CN" sz="1000" smtClean="0"/>
              <a:t>         Clinical trials translate results of basic scientific research into better ways to prevent, diagnose, or treat cancer.</a:t>
            </a:r>
          </a:p>
          <a:p>
            <a:pPr>
              <a:spcBef>
                <a:spcPct val="0"/>
              </a:spcBef>
            </a:pPr>
            <a:r>
              <a:rPr lang="en-US" altLang="zh-CN" sz="1000" smtClean="0">
                <a:latin typeface="Symbol" pitchFamily="18" charset="2"/>
              </a:rPr>
              <a:t>·</a:t>
            </a:r>
            <a:r>
              <a:rPr lang="en-US" altLang="zh-CN" sz="1000" smtClean="0"/>
              <a:t>         Clinical trials contribute to knowledge and progress against cancer. Many of today’s most effective cancer treatments are based on previous study results. Because of progress made through clinical trials, many people treated for cancer are now living longer.</a:t>
            </a:r>
          </a:p>
          <a:p>
            <a:pPr>
              <a:spcBef>
                <a:spcPct val="0"/>
              </a:spcBef>
            </a:pPr>
            <a:r>
              <a:rPr lang="en-US" altLang="zh-CN" sz="1000" smtClean="0">
                <a:latin typeface="Symbol" pitchFamily="18" charset="2"/>
              </a:rPr>
              <a:t>·</a:t>
            </a:r>
            <a:r>
              <a:rPr lang="en-US" altLang="zh-CN" sz="1000" smtClean="0"/>
              <a:t>         The more people that participate in clinical trials, the faster we can answer the critical research questions that will lead us to better treatment and prevention options for all cancers. </a:t>
            </a:r>
            <a:endParaRPr lang="en-US" altLang="zh-CN" smtClean="0"/>
          </a:p>
          <a:p>
            <a:pPr>
              <a:spcBef>
                <a:spcPct val="0"/>
              </a:spcBef>
            </a:pPr>
            <a:r>
              <a:rPr lang="en-US" altLang="zh-CN" smtClean="0"/>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A1C9EC-4AB5-4B9C-BDF2-F2AD0E317F35}" type="slidenum">
              <a:rPr lang="en-US" altLang="zh-CN"/>
              <a:pPr fontAlgn="base">
                <a:spcBef>
                  <a:spcPct val="0"/>
                </a:spcBef>
                <a:spcAft>
                  <a:spcPct val="0"/>
                </a:spcAft>
              </a:pPr>
              <a:t>20</a:t>
            </a:fld>
            <a:endParaRPr lang="en-US" altLang="zh-CN"/>
          </a:p>
        </p:txBody>
      </p:sp>
      <p:sp>
        <p:nvSpPr>
          <p:cNvPr id="29698" name="Rectangle 2"/>
          <p:cNvSpPr>
            <a:spLocks noGrp="1" noRot="1" noChangeAspect="1" noChangeArrowheads="1"/>
          </p:cNvSpPr>
          <p:nvPr>
            <p:ph type="sldImg"/>
          </p:nvPr>
        </p:nvSpPr>
        <p:spPr bwMode="auto">
          <a:xfrm>
            <a:off x="1149350" y="690563"/>
            <a:ext cx="4559300" cy="3419475"/>
          </a:xfrm>
          <a:solidFill>
            <a:srgbClr val="FFFFFF"/>
          </a:solidFill>
          <a:ln cap="flat">
            <a:solidFill>
              <a:srgbClr val="000000"/>
            </a:solidFill>
            <a:miter lim="800000"/>
            <a:headEnd/>
            <a:tailEnd/>
          </a:ln>
        </p:spPr>
      </p:sp>
      <p:sp>
        <p:nvSpPr>
          <p:cNvPr id="29699" name="Rectangle 3"/>
          <p:cNvSpPr>
            <a:spLocks noGrp="1" noChangeArrowheads="1"/>
          </p:cNvSpPr>
          <p:nvPr>
            <p:ph type="body" idx="1"/>
          </p:nvPr>
        </p:nvSpPr>
        <p:spPr bwMode="auto">
          <a:xfrm>
            <a:off x="917575" y="4356100"/>
            <a:ext cx="5048250" cy="4125913"/>
          </a:xfrm>
          <a:noFill/>
        </p:spPr>
        <p:txBody>
          <a:bodyPr wrap="square" lIns="90488" tIns="44450" rIns="90488" bIns="44450" numCol="1" anchor="t" anchorCtr="0" compatLnSpc="1">
            <a:prstTxWarp prst="textNoShape">
              <a:avLst/>
            </a:prstTxWarp>
          </a:bodyPr>
          <a:lstStyle/>
          <a:p>
            <a:pPr>
              <a:spcBef>
                <a:spcPct val="0"/>
              </a:spcBef>
            </a:pPr>
            <a:r>
              <a:rPr lang="en-US" altLang="zh-CN" sz="1000" smtClean="0"/>
              <a:t>Fewer than 5 percent of  U.S. adults with cancer participate in clinical trials—far fewer than the number needed to answer the most pressing cancer questions quickly. </a:t>
            </a:r>
          </a:p>
          <a:p>
            <a:pPr>
              <a:spcBef>
                <a:spcPct val="0"/>
              </a:spcBef>
            </a:pPr>
            <a:endParaRPr lang="en-US" altLang="zh-CN" sz="1000" smtClean="0"/>
          </a:p>
          <a:p>
            <a:pPr>
              <a:spcBef>
                <a:spcPct val="0"/>
              </a:spcBef>
            </a:pPr>
            <a:r>
              <a:rPr lang="en-US" altLang="zh-CN" sz="1000" smtClean="0"/>
              <a:t>We’ll talk more later about why so few participate.</a:t>
            </a:r>
            <a:r>
              <a:rPr lang="en-US" altLang="zh-CN" smtClean="0"/>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FB6D7CD-58C4-4B7B-B89F-8CB8E0E85D60}" type="slidenum">
              <a:rPr lang="en-US" altLang="zh-CN"/>
              <a:pPr fontAlgn="base">
                <a:spcBef>
                  <a:spcPct val="0"/>
                </a:spcBef>
                <a:spcAft>
                  <a:spcPct val="0"/>
                </a:spcAft>
              </a:pPr>
              <a:t>21</a:t>
            </a:fld>
            <a:endParaRPr lang="en-US" altLang="zh-CN"/>
          </a:p>
        </p:txBody>
      </p:sp>
      <p:sp>
        <p:nvSpPr>
          <p:cNvPr id="31746" name="Rectangle 2"/>
          <p:cNvSpPr>
            <a:spLocks noGrp="1" noRot="1" noChangeAspect="1" noChangeArrowheads="1"/>
          </p:cNvSpPr>
          <p:nvPr>
            <p:ph type="sldImg"/>
          </p:nvPr>
        </p:nvSpPr>
        <p:spPr bwMode="auto">
          <a:xfrm>
            <a:off x="1144588" y="684213"/>
            <a:ext cx="4570412" cy="3429000"/>
          </a:xfrm>
          <a:solidFill>
            <a:srgbClr val="FFFFFF"/>
          </a:solidFill>
          <a:ln>
            <a:solidFill>
              <a:srgbClr val="000000"/>
            </a:solidFill>
            <a:miter lim="800000"/>
            <a:headEnd/>
            <a:tailEnd/>
          </a:ln>
        </p:spPr>
      </p:sp>
      <p:sp>
        <p:nvSpPr>
          <p:cNvPr id="31747" name="Rectangle 3"/>
          <p:cNvSpPr>
            <a:spLocks noGrp="1" noChangeArrowheads="1"/>
          </p:cNvSpPr>
          <p:nvPr>
            <p:ph type="body" idx="1"/>
          </p:nvPr>
        </p:nvSpPr>
        <p:spPr bwMode="auto">
          <a:xfrm>
            <a:off x="914400" y="4343400"/>
            <a:ext cx="5029200" cy="4116388"/>
          </a:xfrm>
          <a:solidFill>
            <a:srgbClr val="FFFFFF"/>
          </a:solidFill>
          <a:ln>
            <a:solidFill>
              <a:srgbClr val="000000"/>
            </a:solidFill>
            <a:miter lim="800000"/>
            <a:headEnd/>
            <a:tailEnd/>
          </a:ln>
        </p:spPr>
        <p:txBody>
          <a:bodyPr wrap="square" lIns="90910" tIns="45455" rIns="90910" bIns="45455" numCol="1" anchor="t" anchorCtr="0" compatLnSpc="1">
            <a:prstTxWarp prst="textNoShape">
              <a:avLst/>
            </a:prstTxWarp>
          </a:bodyPr>
          <a:lstStyle/>
          <a:p>
            <a:pPr>
              <a:spcBef>
                <a:spcPct val="0"/>
              </a:spcBef>
            </a:pPr>
            <a:r>
              <a:rPr lang="en-US" altLang="zh-CN" sz="1000" smtClean="0">
                <a:solidFill>
                  <a:srgbClr val="000000"/>
                </a:solidFill>
                <a:ea typeface="Arial Unicode MS"/>
                <a:cs typeface="Arial Unicode MS"/>
              </a:rPr>
              <a:t>There are at least 5 types of cancer clinical trials:</a:t>
            </a:r>
          </a:p>
          <a:p>
            <a:pPr>
              <a:spcBef>
                <a:spcPct val="0"/>
              </a:spcBef>
            </a:pPr>
            <a:endParaRPr lang="en-US" altLang="zh-CN" sz="1000" b="1" smtClean="0">
              <a:solidFill>
                <a:srgbClr val="000000"/>
              </a:solidFill>
              <a:ea typeface="Arial Unicode MS"/>
              <a:cs typeface="Arial Unicode MS"/>
            </a:endParaRPr>
          </a:p>
          <a:p>
            <a:pPr>
              <a:spcBef>
                <a:spcPct val="0"/>
              </a:spcBef>
            </a:pPr>
            <a:r>
              <a:rPr lang="en-US" altLang="zh-CN" sz="1000" b="1" smtClean="0">
                <a:solidFill>
                  <a:srgbClr val="000000"/>
                </a:solidFill>
                <a:ea typeface="Arial Unicode MS"/>
                <a:cs typeface="Arial Unicode MS"/>
              </a:rPr>
              <a:t>1. Treatment trials</a:t>
            </a:r>
            <a:r>
              <a:rPr lang="en-US" altLang="zh-CN" sz="1000" smtClean="0">
                <a:solidFill>
                  <a:srgbClr val="000000"/>
                </a:solidFill>
                <a:ea typeface="Arial Unicode MS"/>
                <a:cs typeface="Arial Unicode MS"/>
              </a:rPr>
              <a:t> seek to find out: </a:t>
            </a:r>
          </a:p>
          <a:p>
            <a:pPr>
              <a:spcBef>
                <a:spcPct val="0"/>
              </a:spcBef>
            </a:pPr>
            <a:r>
              <a:rPr lang="en-US" altLang="zh-CN" sz="1000" smtClean="0">
                <a:latin typeface="Symbol" pitchFamily="18" charset="2"/>
              </a:rPr>
              <a:t>·</a:t>
            </a:r>
            <a:r>
              <a:rPr lang="en-US" altLang="zh-CN" sz="1000" smtClean="0"/>
              <a:t>         What new treatment approaches can help people who have cancer</a:t>
            </a:r>
          </a:p>
          <a:p>
            <a:pPr>
              <a:spcBef>
                <a:spcPct val="0"/>
              </a:spcBef>
            </a:pPr>
            <a:r>
              <a:rPr lang="en-US" altLang="zh-CN" sz="1000" smtClean="0">
                <a:latin typeface="Symbol" pitchFamily="18" charset="2"/>
              </a:rPr>
              <a:t>·</a:t>
            </a:r>
            <a:r>
              <a:rPr lang="en-US" altLang="zh-CN" sz="1000" smtClean="0"/>
              <a:t>         What is the most effective treatment for people who have cancer</a:t>
            </a:r>
          </a:p>
          <a:p>
            <a:pPr>
              <a:spcBef>
                <a:spcPct val="0"/>
              </a:spcBef>
            </a:pPr>
            <a:r>
              <a:rPr lang="en-US" altLang="zh-CN" sz="1000" b="1" smtClean="0">
                <a:solidFill>
                  <a:srgbClr val="000000"/>
                </a:solidFill>
                <a:ea typeface="Arial Unicode MS"/>
                <a:cs typeface="Arial Unicode MS"/>
              </a:rPr>
              <a:t> </a:t>
            </a:r>
          </a:p>
          <a:p>
            <a:pPr>
              <a:spcBef>
                <a:spcPct val="0"/>
              </a:spcBef>
            </a:pPr>
            <a:r>
              <a:rPr lang="en-US" altLang="zh-CN" sz="1000" b="1" smtClean="0">
                <a:solidFill>
                  <a:srgbClr val="000000"/>
                </a:solidFill>
                <a:ea typeface="Arial Unicode MS"/>
                <a:cs typeface="Arial Unicode MS"/>
              </a:rPr>
              <a:t>2. Prevention trials</a:t>
            </a:r>
            <a:r>
              <a:rPr lang="en-US" altLang="zh-CN" sz="1000" smtClean="0">
                <a:solidFill>
                  <a:srgbClr val="000000"/>
                </a:solidFill>
                <a:ea typeface="Arial Unicode MS"/>
                <a:cs typeface="Arial Unicode MS"/>
              </a:rPr>
              <a:t> seek to find out </a:t>
            </a:r>
            <a:r>
              <a:rPr lang="en-US" altLang="zh-CN" sz="1000" smtClean="0"/>
              <a:t>what approaches can prevent a specific type of cancer from developing in people who have not previously had cancer</a:t>
            </a:r>
            <a:endParaRPr lang="en-US" altLang="zh-CN" sz="1000" b="1" smtClean="0">
              <a:solidFill>
                <a:srgbClr val="000000"/>
              </a:solidFill>
              <a:ea typeface="Arial Unicode MS"/>
              <a:cs typeface="Arial Unicode MS"/>
            </a:endParaRPr>
          </a:p>
          <a:p>
            <a:pPr>
              <a:spcBef>
                <a:spcPct val="0"/>
              </a:spcBef>
            </a:pPr>
            <a:endParaRPr lang="en-US" altLang="zh-CN" sz="1000" b="1" smtClean="0">
              <a:solidFill>
                <a:srgbClr val="000000"/>
              </a:solidFill>
              <a:ea typeface="Arial Unicode MS"/>
              <a:cs typeface="Arial Unicode MS"/>
            </a:endParaRPr>
          </a:p>
          <a:p>
            <a:pPr>
              <a:spcBef>
                <a:spcPct val="0"/>
              </a:spcBef>
            </a:pPr>
            <a:r>
              <a:rPr lang="en-US" altLang="zh-CN" sz="1000" b="1" smtClean="0">
                <a:solidFill>
                  <a:srgbClr val="000000"/>
                </a:solidFill>
                <a:ea typeface="Arial Unicode MS"/>
                <a:cs typeface="Arial Unicode MS"/>
              </a:rPr>
              <a:t>3. Early-detection/screening trials</a:t>
            </a:r>
            <a:r>
              <a:rPr lang="en-US" altLang="zh-CN" sz="1000" smtClean="0">
                <a:solidFill>
                  <a:srgbClr val="000000"/>
                </a:solidFill>
                <a:ea typeface="Arial Unicode MS"/>
                <a:cs typeface="Arial Unicode MS"/>
              </a:rPr>
              <a:t> seek to discover </a:t>
            </a:r>
            <a:r>
              <a:rPr lang="en-US" altLang="zh-CN" sz="1000" smtClean="0"/>
              <a:t>new ways of finding cancer in people before they have any cancer symptoms</a:t>
            </a:r>
          </a:p>
          <a:p>
            <a:pPr>
              <a:spcBef>
                <a:spcPct val="0"/>
              </a:spcBef>
            </a:pPr>
            <a:r>
              <a:rPr lang="en-US" altLang="zh-CN" sz="1000" smtClean="0">
                <a:solidFill>
                  <a:srgbClr val="000000"/>
                </a:solidFill>
                <a:ea typeface="Arial Unicode MS"/>
                <a:cs typeface="Arial Unicode MS"/>
              </a:rPr>
              <a:t> </a:t>
            </a:r>
          </a:p>
          <a:p>
            <a:pPr>
              <a:spcBef>
                <a:spcPct val="0"/>
              </a:spcBef>
            </a:pPr>
            <a:r>
              <a:rPr lang="en-US" altLang="zh-CN" sz="1000" b="1" smtClean="0">
                <a:solidFill>
                  <a:srgbClr val="000000"/>
                </a:solidFill>
                <a:ea typeface="Arial Unicode MS"/>
                <a:cs typeface="Arial Unicode MS"/>
              </a:rPr>
              <a:t>4. Diagnostic trials </a:t>
            </a:r>
            <a:r>
              <a:rPr lang="en-US" altLang="zh-CN" sz="1000" smtClean="0">
                <a:solidFill>
                  <a:srgbClr val="000000"/>
                </a:solidFill>
                <a:ea typeface="Arial Unicode MS"/>
                <a:cs typeface="Arial Unicode MS"/>
              </a:rPr>
              <a:t>seek to find out </a:t>
            </a:r>
            <a:r>
              <a:rPr lang="en-US" altLang="zh-CN" sz="1000" smtClean="0"/>
              <a:t>how new tests or procedures can better identify cancer in people when we think it is there</a:t>
            </a:r>
          </a:p>
          <a:p>
            <a:pPr>
              <a:spcBef>
                <a:spcPct val="0"/>
              </a:spcBef>
            </a:pPr>
            <a:r>
              <a:rPr lang="en-US" altLang="zh-CN" sz="1000" smtClean="0">
                <a:solidFill>
                  <a:srgbClr val="000000"/>
                </a:solidFill>
                <a:ea typeface="Arial Unicode MS"/>
                <a:cs typeface="Arial Unicode MS"/>
              </a:rPr>
              <a:t> </a:t>
            </a:r>
          </a:p>
          <a:p>
            <a:pPr>
              <a:spcBef>
                <a:spcPct val="0"/>
              </a:spcBef>
            </a:pPr>
            <a:r>
              <a:rPr lang="en-US" altLang="zh-CN" sz="1000" b="1" smtClean="0">
                <a:solidFill>
                  <a:srgbClr val="000000"/>
                </a:solidFill>
                <a:ea typeface="Arial Unicode MS"/>
                <a:cs typeface="Arial Unicode MS"/>
              </a:rPr>
              <a:t>5. Quality-of-life/supportive care trials</a:t>
            </a:r>
            <a:r>
              <a:rPr lang="en-US" altLang="zh-CN" sz="1000" smtClean="0">
                <a:solidFill>
                  <a:srgbClr val="000000"/>
                </a:solidFill>
                <a:ea typeface="Arial Unicode MS"/>
                <a:cs typeface="Arial Unicode MS"/>
              </a:rPr>
              <a:t> seek to find out </a:t>
            </a:r>
            <a:r>
              <a:rPr lang="en-US" altLang="zh-CN" sz="1000" smtClean="0"/>
              <a:t>what kinds of new approaches can improve the comfort and quality of life of people who have cancer</a:t>
            </a:r>
          </a:p>
          <a:p>
            <a:pPr>
              <a:spcBef>
                <a:spcPct val="0"/>
              </a:spcBef>
            </a:pPr>
            <a:r>
              <a:rPr lang="en-US" altLang="zh-CN" sz="1000" smtClean="0"/>
              <a:t> </a:t>
            </a:r>
          </a:p>
          <a:p>
            <a:pPr>
              <a:spcBef>
                <a:spcPct val="0"/>
              </a:spcBef>
            </a:pPr>
            <a:r>
              <a:rPr lang="en-US" altLang="zh-CN" sz="1000" smtClean="0"/>
              <a:t> </a:t>
            </a:r>
          </a:p>
          <a:p>
            <a:pPr>
              <a:spcBef>
                <a:spcPct val="0"/>
              </a:spcBef>
            </a:pPr>
            <a:endParaRPr lang="en-US" altLang="zh-CN" sz="10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80650B-3492-46A7-95A2-A62F15404B78}" type="slidenum">
              <a:rPr lang="en-US" altLang="zh-CN"/>
              <a:pPr fontAlgn="base">
                <a:spcBef>
                  <a:spcPct val="0"/>
                </a:spcBef>
                <a:spcAft>
                  <a:spcPct val="0"/>
                </a:spcAft>
              </a:pPr>
              <a:t>22</a:t>
            </a:fld>
            <a:endParaRPr lang="en-US" altLang="zh-CN"/>
          </a:p>
        </p:txBody>
      </p:sp>
      <p:sp>
        <p:nvSpPr>
          <p:cNvPr id="33794" name="Rectangle 2"/>
          <p:cNvSpPr>
            <a:spLocks noGrp="1" noRot="1" noChangeAspect="1" noChangeArrowheads="1"/>
          </p:cNvSpPr>
          <p:nvPr>
            <p:ph type="sldImg"/>
          </p:nvPr>
        </p:nvSpPr>
        <p:spPr bwMode="auto">
          <a:xfrm>
            <a:off x="1144588" y="684213"/>
            <a:ext cx="4570412" cy="3429000"/>
          </a:xfrm>
          <a:solidFill>
            <a:srgbClr val="FFFFFF"/>
          </a:solidFill>
          <a:ln>
            <a:solidFill>
              <a:srgbClr val="000000"/>
            </a:solidFill>
            <a:miter lim="800000"/>
            <a:headEnd/>
            <a:tailEnd/>
          </a:ln>
        </p:spPr>
      </p:sp>
      <p:sp>
        <p:nvSpPr>
          <p:cNvPr id="33795" name="Rectangle 3"/>
          <p:cNvSpPr>
            <a:spLocks noGrp="1" noChangeArrowheads="1"/>
          </p:cNvSpPr>
          <p:nvPr>
            <p:ph type="body" idx="1"/>
          </p:nvPr>
        </p:nvSpPr>
        <p:spPr bwMode="auto">
          <a:xfrm>
            <a:off x="609600" y="4316413"/>
            <a:ext cx="5410200" cy="4468812"/>
          </a:xfrm>
          <a:solidFill>
            <a:srgbClr val="FFFFFF"/>
          </a:solidFill>
          <a:ln>
            <a:solidFill>
              <a:srgbClr val="000000"/>
            </a:solidFill>
            <a:miter lim="800000"/>
            <a:headEnd/>
            <a:tailEnd/>
          </a:ln>
        </p:spPr>
        <p:txBody>
          <a:bodyPr wrap="square" lIns="90910" tIns="45455" rIns="90910" bIns="45455" numCol="1" anchor="t" anchorCtr="0" compatLnSpc="1">
            <a:prstTxWarp prst="textNoShape">
              <a:avLst/>
            </a:prstTxWarp>
          </a:bodyPr>
          <a:lstStyle/>
          <a:p>
            <a:pPr>
              <a:spcBef>
                <a:spcPct val="0"/>
              </a:spcBef>
            </a:pPr>
            <a:r>
              <a:rPr lang="en-US" altLang="zh-CN" sz="1000" smtClean="0">
                <a:solidFill>
                  <a:srgbClr val="000000"/>
                </a:solidFill>
                <a:ea typeface="Arial Unicode MS"/>
                <a:cs typeface="Arial Unicode MS"/>
              </a:rPr>
              <a:t>Clinical trials take place in phases.</a:t>
            </a:r>
          </a:p>
          <a:p>
            <a:pPr>
              <a:spcBef>
                <a:spcPct val="0"/>
              </a:spcBef>
            </a:pP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ea typeface="Arial Unicode MS"/>
                <a:cs typeface="Arial Unicode MS"/>
              </a:rPr>
              <a:t>Once laboratory studies (in test tubes and animals) show that a new approach has promise, a phase 1 trial can begin. </a:t>
            </a:r>
            <a:r>
              <a:rPr lang="en-US" altLang="zh-CN" sz="1000" smtClean="0">
                <a:solidFill>
                  <a:srgbClr val="000000"/>
                </a:solidFill>
              </a:rPr>
              <a:t>A phase 1 trial is the first step in testing a new cancer agent in humans.</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 </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In these studies, researchers look for the best way to </a:t>
            </a:r>
            <a:r>
              <a:rPr lang="en-US" altLang="zh-CN" sz="1000" smtClean="0">
                <a:solidFill>
                  <a:srgbClr val="000000"/>
                </a:solidFill>
                <a:ea typeface="Arial Unicode MS"/>
                <a:cs typeface="Arial Unicode MS"/>
              </a:rPr>
              <a:t>give people the new agent </a:t>
            </a:r>
            <a:r>
              <a:rPr lang="en-US" altLang="zh-CN" sz="1000" smtClean="0">
                <a:solidFill>
                  <a:srgbClr val="000000"/>
                </a:solidFill>
              </a:rPr>
              <a:t>(for example, by pill or by injection)</a:t>
            </a:r>
            <a:r>
              <a:rPr lang="en-US" altLang="zh-CN" sz="1000" smtClean="0">
                <a:solidFill>
                  <a:srgbClr val="000000"/>
                </a:solidFill>
                <a:ea typeface="Arial Unicode MS"/>
                <a:cs typeface="Arial Unicode MS"/>
              </a:rPr>
              <a:t>, how often it should be given, and what the safest dose is. </a:t>
            </a:r>
            <a:r>
              <a:rPr lang="en-US" altLang="zh-CN" sz="1000" smtClean="0">
                <a:solidFill>
                  <a:srgbClr val="000000"/>
                </a:solidFill>
              </a:rPr>
              <a:t>These studies also include special laboratory tests such as blood tests and biopsies to evaluate how the new agent is working in the body.</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 </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In phase 1 cancer trials, small groups of people with cancer are treated with a certain dose of a new agent that has already been extensively studied in the laboratory. </a:t>
            </a:r>
            <a:r>
              <a:rPr lang="en-US" altLang="zh-CN" sz="1000" smtClean="0">
                <a:solidFill>
                  <a:srgbClr val="000000"/>
                </a:solidFill>
                <a:ea typeface="Arial Unicode MS"/>
                <a:cs typeface="Arial Unicode MS"/>
              </a:rPr>
              <a:t>The dose is usually increased group by group in order to find the highest dose that does not cause harmful side effects. </a:t>
            </a:r>
            <a:r>
              <a:rPr lang="en-US" altLang="zh-CN" sz="1000" smtClean="0">
                <a:solidFill>
                  <a:srgbClr val="000000"/>
                </a:solidFill>
              </a:rPr>
              <a:t>This process determines a safe and appropriate dose to use in a phase 2 trial. </a:t>
            </a:r>
          </a:p>
          <a:p>
            <a:pPr>
              <a:spcBef>
                <a:spcPct val="0"/>
              </a:spcBef>
            </a:pPr>
            <a:r>
              <a:rPr lang="en-US" altLang="zh-CN" smtClean="0">
                <a:solidFill>
                  <a:srgbClr val="000000"/>
                </a:solidFill>
              </a:rPr>
              <a:t> </a:t>
            </a:r>
            <a:endParaRPr lang="en-US" altLang="zh-CN" smtClean="0">
              <a:solidFill>
                <a:srgbClr val="000000"/>
              </a:solidFill>
              <a:ea typeface="Arial Unicode MS"/>
              <a:cs typeface="Arial Unicode MS"/>
            </a:endParaRPr>
          </a:p>
          <a:p>
            <a:pPr>
              <a:spcBef>
                <a:spcPct val="0"/>
              </a:spcBef>
            </a:pPr>
            <a:r>
              <a:rPr lang="en-US" altLang="zh-CN" sz="1000" smtClean="0">
                <a:solidFill>
                  <a:srgbClr val="000000"/>
                </a:solidFill>
                <a:ea typeface="Arial Unicode MS"/>
                <a:cs typeface="Arial Unicode MS"/>
              </a:rPr>
              <a:t>While the primary purpose of  phase 1 trials is to find the safest dose of a new agent, researchers also evaluate whether the new agent benefits patients.</a:t>
            </a:r>
          </a:p>
          <a:p>
            <a:pPr>
              <a:spcBef>
                <a:spcPct val="0"/>
              </a:spcBef>
            </a:pP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People with cancer who are eligible for phase 1 studies have no known effective treatment options, or they have already tried other treatment options. Many participate in these trials because they </a:t>
            </a:r>
            <a:r>
              <a:rPr lang="en-US" altLang="zh-CN" sz="1000" smtClean="0">
                <a:solidFill>
                  <a:srgbClr val="000000"/>
                </a:solidFill>
                <a:ea typeface="Arial Unicode MS"/>
                <a:cs typeface="Arial Unicode MS"/>
              </a:rPr>
              <a:t>want to help others and contribute to cancer research. </a:t>
            </a:r>
            <a:r>
              <a:rPr lang="en-US" altLang="zh-CN" sz="1000" smtClean="0">
                <a:solidFill>
                  <a:srgbClr val="000000"/>
                </a:solidFill>
              </a:rPr>
              <a:t>Phase 1 cancer trials usually have 15 to 30 participants. </a:t>
            </a:r>
          </a:p>
          <a:p>
            <a:pPr>
              <a:spcBef>
                <a:spcPct val="0"/>
              </a:spcBef>
            </a:pPr>
            <a:endParaRPr lang="en-US" altLang="zh-CN" b="1" smtClean="0">
              <a:solidFill>
                <a:srgbClr val="000000"/>
              </a:solidFill>
              <a:ea typeface="Arial Unicode MS"/>
              <a:cs typeface="Arial Unicode MS"/>
            </a:endParaRPr>
          </a:p>
          <a:p>
            <a:pPr>
              <a:spcBef>
                <a:spcPct val="0"/>
              </a:spcBef>
            </a:pPr>
            <a:r>
              <a:rPr lang="en-US" altLang="zh-CN" smtClean="0">
                <a:solidFill>
                  <a:srgbClr val="000000"/>
                </a:solidFill>
              </a:rPr>
              <a:t> </a:t>
            </a:r>
            <a:endParaRPr lang="en-US" altLang="zh-CN" smtClean="0">
              <a:solidFill>
                <a:srgbClr val="000000"/>
              </a:solidFill>
              <a:ea typeface="Arial Unicode MS"/>
              <a:cs typeface="Arial Unicode MS"/>
            </a:endParaRPr>
          </a:p>
          <a:p>
            <a:pPr>
              <a:spcBef>
                <a:spcPct val="0"/>
              </a:spcBef>
            </a:pPr>
            <a:endParaRPr lang="en-US" altLang="zh-C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F7A31C-1228-4641-A2D4-CC89EE28D3E1}" type="slidenum">
              <a:rPr lang="en-US" altLang="zh-CN"/>
              <a:pPr fontAlgn="base">
                <a:spcBef>
                  <a:spcPct val="0"/>
                </a:spcBef>
                <a:spcAft>
                  <a:spcPct val="0"/>
                </a:spcAft>
              </a:pPr>
              <a:t>23</a:t>
            </a:fld>
            <a:endParaRPr lang="en-US" altLang="zh-CN"/>
          </a:p>
        </p:txBody>
      </p:sp>
      <p:sp>
        <p:nvSpPr>
          <p:cNvPr id="35842" name="Rectangle 2"/>
          <p:cNvSpPr>
            <a:spLocks noGrp="1" noRot="1" noChangeAspect="1" noChangeArrowheads="1"/>
          </p:cNvSpPr>
          <p:nvPr>
            <p:ph type="sldImg"/>
          </p:nvPr>
        </p:nvSpPr>
        <p:spPr bwMode="auto">
          <a:xfrm>
            <a:off x="1144588" y="684213"/>
            <a:ext cx="4570412" cy="3429000"/>
          </a:xfrm>
          <a:solidFill>
            <a:srgbClr val="FFFFFF"/>
          </a:solidFill>
          <a:ln>
            <a:solidFill>
              <a:srgbClr val="000000"/>
            </a:solidFill>
            <a:miter lim="800000"/>
            <a:headEnd/>
            <a:tailEnd/>
          </a:ln>
        </p:spPr>
      </p:sp>
      <p:sp>
        <p:nvSpPr>
          <p:cNvPr id="35843" name="Rectangle 3"/>
          <p:cNvSpPr>
            <a:spLocks noGrp="1" noChangeArrowheads="1"/>
          </p:cNvSpPr>
          <p:nvPr>
            <p:ph type="body" idx="1"/>
          </p:nvPr>
        </p:nvSpPr>
        <p:spPr bwMode="auto">
          <a:xfrm>
            <a:off x="609600" y="4316413"/>
            <a:ext cx="5410200" cy="4468812"/>
          </a:xfrm>
          <a:solidFill>
            <a:srgbClr val="FFFFFF"/>
          </a:solidFill>
          <a:ln>
            <a:solidFill>
              <a:srgbClr val="000000"/>
            </a:solidFill>
            <a:miter lim="800000"/>
            <a:headEnd/>
            <a:tailEnd/>
          </a:ln>
        </p:spPr>
        <p:txBody>
          <a:bodyPr wrap="square" lIns="90910" tIns="45455" rIns="90910" bIns="45455" numCol="1" anchor="t" anchorCtr="0" compatLnSpc="1">
            <a:prstTxWarp prst="textNoShape">
              <a:avLst/>
            </a:prstTxWarp>
          </a:bodyPr>
          <a:lstStyle/>
          <a:p>
            <a:pPr>
              <a:spcBef>
                <a:spcPct val="0"/>
              </a:spcBef>
            </a:pPr>
            <a:r>
              <a:rPr lang="en-US" altLang="zh-CN" sz="1000" smtClean="0">
                <a:solidFill>
                  <a:srgbClr val="000000"/>
                </a:solidFill>
                <a:ea typeface="Arial Unicode MS"/>
                <a:cs typeface="Arial Unicode MS"/>
              </a:rPr>
              <a:t>Clinical trials take place in phases.</a:t>
            </a:r>
          </a:p>
          <a:p>
            <a:pPr>
              <a:spcBef>
                <a:spcPct val="0"/>
              </a:spcBef>
            </a:pP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ea typeface="Arial Unicode MS"/>
                <a:cs typeface="Arial Unicode MS"/>
              </a:rPr>
              <a:t>Once laboratory studies (in test tubes and animals) show that a new approach has promise, a phase 1 trial can begin. </a:t>
            </a:r>
            <a:r>
              <a:rPr lang="en-US" altLang="zh-CN" sz="1000" smtClean="0">
                <a:solidFill>
                  <a:srgbClr val="000000"/>
                </a:solidFill>
              </a:rPr>
              <a:t>A phase 1 trial is the first step in testing a new cancer agent in humans.</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 </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In these studies, researchers look for the best way to </a:t>
            </a:r>
            <a:r>
              <a:rPr lang="en-US" altLang="zh-CN" sz="1000" smtClean="0">
                <a:solidFill>
                  <a:srgbClr val="000000"/>
                </a:solidFill>
                <a:ea typeface="Arial Unicode MS"/>
                <a:cs typeface="Arial Unicode MS"/>
              </a:rPr>
              <a:t>give people the new agent </a:t>
            </a:r>
            <a:r>
              <a:rPr lang="en-US" altLang="zh-CN" sz="1000" smtClean="0">
                <a:solidFill>
                  <a:srgbClr val="000000"/>
                </a:solidFill>
              </a:rPr>
              <a:t>(for example, by pill or by injection)</a:t>
            </a:r>
            <a:r>
              <a:rPr lang="en-US" altLang="zh-CN" sz="1000" smtClean="0">
                <a:solidFill>
                  <a:srgbClr val="000000"/>
                </a:solidFill>
                <a:ea typeface="Arial Unicode MS"/>
                <a:cs typeface="Arial Unicode MS"/>
              </a:rPr>
              <a:t>, how often it should be given, and what the safest dose is. </a:t>
            </a:r>
            <a:r>
              <a:rPr lang="en-US" altLang="zh-CN" sz="1000" smtClean="0">
                <a:solidFill>
                  <a:srgbClr val="000000"/>
                </a:solidFill>
              </a:rPr>
              <a:t>These studies also include special laboratory tests such as blood tests and biopsies to evaluate how the new agent is working in the body.</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 </a:t>
            </a: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In phase 1 cancer trials, small groups of people with cancer are treated with a certain dose of a new agent that has already been extensively studied in the laboratory. </a:t>
            </a:r>
            <a:r>
              <a:rPr lang="en-US" altLang="zh-CN" sz="1000" smtClean="0">
                <a:solidFill>
                  <a:srgbClr val="000000"/>
                </a:solidFill>
                <a:ea typeface="Arial Unicode MS"/>
                <a:cs typeface="Arial Unicode MS"/>
              </a:rPr>
              <a:t>The dose is usually increased group by group in order to find the highest dose that does not cause harmful side effects. </a:t>
            </a:r>
            <a:r>
              <a:rPr lang="en-US" altLang="zh-CN" sz="1000" smtClean="0">
                <a:solidFill>
                  <a:srgbClr val="000000"/>
                </a:solidFill>
              </a:rPr>
              <a:t>This process determines a safe and appropriate dose to use in a phase 2 trial. </a:t>
            </a:r>
          </a:p>
          <a:p>
            <a:pPr>
              <a:spcBef>
                <a:spcPct val="0"/>
              </a:spcBef>
            </a:pPr>
            <a:r>
              <a:rPr lang="en-US" altLang="zh-CN" smtClean="0">
                <a:solidFill>
                  <a:srgbClr val="000000"/>
                </a:solidFill>
              </a:rPr>
              <a:t> </a:t>
            </a:r>
            <a:endParaRPr lang="en-US" altLang="zh-CN" smtClean="0">
              <a:solidFill>
                <a:srgbClr val="000000"/>
              </a:solidFill>
              <a:ea typeface="Arial Unicode MS"/>
              <a:cs typeface="Arial Unicode MS"/>
            </a:endParaRPr>
          </a:p>
          <a:p>
            <a:pPr>
              <a:spcBef>
                <a:spcPct val="0"/>
              </a:spcBef>
            </a:pPr>
            <a:r>
              <a:rPr lang="en-US" altLang="zh-CN" sz="1000" smtClean="0">
                <a:solidFill>
                  <a:srgbClr val="000000"/>
                </a:solidFill>
                <a:ea typeface="Arial Unicode MS"/>
                <a:cs typeface="Arial Unicode MS"/>
              </a:rPr>
              <a:t>While the primary purpose of  phase 1 trials is to find the safest dose of a new agent, researchers also evaluate whether the new agent benefits patients.</a:t>
            </a:r>
          </a:p>
          <a:p>
            <a:pPr>
              <a:spcBef>
                <a:spcPct val="0"/>
              </a:spcBef>
            </a:pPr>
            <a:endParaRPr lang="en-US" altLang="zh-CN" sz="1000" smtClean="0">
              <a:solidFill>
                <a:srgbClr val="000000"/>
              </a:solidFill>
              <a:ea typeface="Arial Unicode MS"/>
              <a:cs typeface="Arial Unicode MS"/>
            </a:endParaRPr>
          </a:p>
          <a:p>
            <a:pPr>
              <a:spcBef>
                <a:spcPct val="0"/>
              </a:spcBef>
            </a:pPr>
            <a:r>
              <a:rPr lang="en-US" altLang="zh-CN" sz="1000" smtClean="0">
                <a:solidFill>
                  <a:srgbClr val="000000"/>
                </a:solidFill>
              </a:rPr>
              <a:t>People with cancer who are eligible for phase 1 studies have no known effective treatment options, or they have already tried other treatment options. Many participate in these trials because they </a:t>
            </a:r>
            <a:r>
              <a:rPr lang="en-US" altLang="zh-CN" sz="1000" smtClean="0">
                <a:solidFill>
                  <a:srgbClr val="000000"/>
                </a:solidFill>
                <a:ea typeface="Arial Unicode MS"/>
                <a:cs typeface="Arial Unicode MS"/>
              </a:rPr>
              <a:t>want to help others and contribute to cancer research. </a:t>
            </a:r>
            <a:r>
              <a:rPr lang="en-US" altLang="zh-CN" sz="1000" smtClean="0">
                <a:solidFill>
                  <a:srgbClr val="000000"/>
                </a:solidFill>
              </a:rPr>
              <a:t>Phase 1 cancer trials usually have 15 to 30 participants. </a:t>
            </a:r>
          </a:p>
          <a:p>
            <a:pPr>
              <a:spcBef>
                <a:spcPct val="0"/>
              </a:spcBef>
            </a:pPr>
            <a:endParaRPr lang="en-US" altLang="zh-CN" b="1" smtClean="0">
              <a:solidFill>
                <a:srgbClr val="000000"/>
              </a:solidFill>
              <a:ea typeface="Arial Unicode MS"/>
              <a:cs typeface="Arial Unicode MS"/>
            </a:endParaRPr>
          </a:p>
          <a:p>
            <a:pPr>
              <a:spcBef>
                <a:spcPct val="0"/>
              </a:spcBef>
            </a:pPr>
            <a:r>
              <a:rPr lang="en-US" altLang="zh-CN" smtClean="0">
                <a:solidFill>
                  <a:srgbClr val="000000"/>
                </a:solidFill>
              </a:rPr>
              <a:t> </a:t>
            </a:r>
            <a:endParaRPr lang="en-US" altLang="zh-CN" smtClean="0">
              <a:solidFill>
                <a:srgbClr val="000000"/>
              </a:solidFill>
              <a:ea typeface="Arial Unicode MS"/>
              <a:cs typeface="Arial Unicode MS"/>
            </a:endParaRPr>
          </a:p>
          <a:p>
            <a:pPr>
              <a:spcBef>
                <a:spcPct val="0"/>
              </a:spcBef>
            </a:pPr>
            <a:endParaRPr lang="en-US" altLang="zh-C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8701EB-F737-4EE6-B00F-A6309D04BD12}" type="slidenum">
              <a:rPr lang="en-US" altLang="zh-CN"/>
              <a:pPr fontAlgn="base">
                <a:spcBef>
                  <a:spcPct val="0"/>
                </a:spcBef>
                <a:spcAft>
                  <a:spcPct val="0"/>
                </a:spcAft>
              </a:pPr>
              <a:t>24</a:t>
            </a:fld>
            <a:endParaRPr lang="en-US" altLang="zh-CN"/>
          </a:p>
        </p:txBody>
      </p:sp>
      <p:sp>
        <p:nvSpPr>
          <p:cNvPr id="37890" name="Rectangle 1026"/>
          <p:cNvSpPr>
            <a:spLocks noGrp="1" noRot="1" noChangeAspect="1" noChangeArrowheads="1"/>
          </p:cNvSpPr>
          <p:nvPr>
            <p:ph type="sldImg"/>
          </p:nvPr>
        </p:nvSpPr>
        <p:spPr bwMode="auto">
          <a:xfrm>
            <a:off x="1144588" y="684213"/>
            <a:ext cx="4570412" cy="3429000"/>
          </a:xfrm>
          <a:solidFill>
            <a:srgbClr val="FFFFFF"/>
          </a:solidFill>
          <a:ln>
            <a:solidFill>
              <a:srgbClr val="000000"/>
            </a:solidFill>
            <a:miter lim="800000"/>
            <a:headEnd/>
            <a:tailEnd/>
          </a:ln>
        </p:spPr>
      </p:sp>
      <p:sp>
        <p:nvSpPr>
          <p:cNvPr id="37891" name="Rectangle 1027"/>
          <p:cNvSpPr>
            <a:spLocks noGrp="1" noChangeArrowheads="1"/>
          </p:cNvSpPr>
          <p:nvPr>
            <p:ph type="body" idx="1"/>
          </p:nvPr>
        </p:nvSpPr>
        <p:spPr bwMode="auto">
          <a:xfrm>
            <a:off x="914400" y="4343400"/>
            <a:ext cx="5029200" cy="4116388"/>
          </a:xfrm>
          <a:solidFill>
            <a:srgbClr val="FFFFFF"/>
          </a:solidFill>
          <a:ln>
            <a:solidFill>
              <a:srgbClr val="000000"/>
            </a:solidFill>
            <a:miter lim="800000"/>
            <a:headEnd/>
            <a:tailEnd/>
          </a:ln>
        </p:spPr>
        <p:txBody>
          <a:bodyPr wrap="square" lIns="90910" tIns="45455" rIns="90910" bIns="45455" numCol="1" anchor="t" anchorCtr="0" compatLnSpc="1">
            <a:prstTxWarp prst="textNoShape">
              <a:avLst/>
            </a:prstTxWarp>
          </a:bodyPr>
          <a:lstStyle/>
          <a:p>
            <a:pPr>
              <a:spcBef>
                <a:spcPct val="0"/>
              </a:spcBef>
            </a:pPr>
            <a:r>
              <a:rPr lang="en-US" altLang="zh-CN" sz="1000" smtClean="0">
                <a:solidFill>
                  <a:srgbClr val="000000"/>
                </a:solidFill>
                <a:ea typeface="Arial Unicode MS"/>
                <a:cs typeface="Arial Unicode MS"/>
              </a:rPr>
              <a:t>Phase 3 trials focus on learning how a new treatment compares to “standard treatment” </a:t>
            </a:r>
            <a:r>
              <a:rPr lang="en-US" altLang="zh-CN" sz="1000" smtClean="0">
                <a:solidFill>
                  <a:srgbClr val="000000"/>
                </a:solidFill>
              </a:rPr>
              <a:t>(the most widely accepted treatment, based on results of past research). </a:t>
            </a:r>
            <a:r>
              <a:rPr lang="en-US" altLang="zh-CN" sz="1000" smtClean="0">
                <a:solidFill>
                  <a:srgbClr val="000000"/>
                </a:solidFill>
                <a:ea typeface="Arial Unicode MS"/>
                <a:cs typeface="Arial Unicode MS"/>
              </a:rPr>
              <a:t> </a:t>
            </a:r>
            <a:r>
              <a:rPr lang="en-US" altLang="zh-CN" sz="1000" smtClean="0">
                <a:solidFill>
                  <a:srgbClr val="000000"/>
                </a:solidFill>
              </a:rPr>
              <a:t>Researchers want to learn whether the new treatment is </a:t>
            </a:r>
            <a:r>
              <a:rPr lang="en-US" altLang="zh-CN" sz="1000" smtClean="0">
                <a:solidFill>
                  <a:srgbClr val="000000"/>
                </a:solidFill>
                <a:ea typeface="Arial Unicode MS"/>
                <a:cs typeface="Arial Unicode MS"/>
              </a:rPr>
              <a:t>better than, the same as, or worse than the standard treatment.</a:t>
            </a:r>
            <a:endParaRPr lang="en-US" altLang="zh-CN" smtClean="0">
              <a:solidFill>
                <a:srgbClr val="000000"/>
              </a:solidFill>
              <a:ea typeface="Arial Unicode MS"/>
              <a:cs typeface="Arial Unicode MS"/>
            </a:endParaRPr>
          </a:p>
          <a:p>
            <a:pPr>
              <a:spcBef>
                <a:spcPct val="0"/>
              </a:spcBef>
            </a:pPr>
            <a:r>
              <a:rPr lang="en-US" altLang="zh-CN" smtClean="0">
                <a:solidFill>
                  <a:srgbClr val="000000"/>
                </a:solidFill>
              </a:rPr>
              <a:t> </a:t>
            </a:r>
            <a:endParaRPr lang="en-US" altLang="zh-CN" smtClean="0">
              <a:solidFill>
                <a:srgbClr val="000000"/>
              </a:solidFill>
              <a:ea typeface="Arial Unicode MS"/>
              <a:cs typeface="Arial Unicode MS"/>
            </a:endParaRPr>
          </a:p>
          <a:p>
            <a:pPr>
              <a:spcBef>
                <a:spcPct val="0"/>
              </a:spcBef>
            </a:pPr>
            <a:r>
              <a:rPr lang="en-US" altLang="zh-CN" sz="1000" smtClean="0">
                <a:solidFill>
                  <a:srgbClr val="000000"/>
                </a:solidFill>
                <a:ea typeface="Arial Unicode MS"/>
                <a:cs typeface="Arial Unicode MS"/>
              </a:rPr>
              <a:t>In most cases, trials move into phase 3 testing only after a treatment shows positive results in phase 2 trials. </a:t>
            </a:r>
          </a:p>
          <a:p>
            <a:pPr>
              <a:spcBef>
                <a:spcPct val="0"/>
              </a:spcBef>
            </a:pPr>
            <a:r>
              <a:rPr lang="en-US" altLang="zh-CN" sz="1000" smtClean="0">
                <a:solidFill>
                  <a:srgbClr val="000000"/>
                </a:solidFill>
                <a:ea typeface="Arial Unicode MS"/>
                <a:cs typeface="Arial Unicode MS"/>
              </a:rPr>
              <a:t>  </a:t>
            </a:r>
            <a:endParaRPr lang="en-US" altLang="zh-CN" smtClean="0">
              <a:solidFill>
                <a:srgbClr val="000000"/>
              </a:solidFill>
              <a:ea typeface="Arial Unicode MS"/>
              <a:cs typeface="Arial Unicode MS"/>
            </a:endParaRPr>
          </a:p>
          <a:p>
            <a:pPr>
              <a:spcBef>
                <a:spcPct val="0"/>
              </a:spcBef>
            </a:pPr>
            <a:r>
              <a:rPr lang="en-US" altLang="zh-CN" sz="1000" smtClean="0">
                <a:solidFill>
                  <a:srgbClr val="000000"/>
                </a:solidFill>
                <a:ea typeface="Arial Unicode MS"/>
                <a:cs typeface="Arial Unicode MS"/>
              </a:rPr>
              <a:t>In phase 3 trials, participants have an equal chance of being assigned to one of two or more groups </a:t>
            </a:r>
            <a:r>
              <a:rPr lang="en-US" altLang="zh-CN" sz="1000" smtClean="0">
                <a:solidFill>
                  <a:srgbClr val="000000"/>
                </a:solidFill>
              </a:rPr>
              <a:t>(also called “arms”)</a:t>
            </a:r>
            <a:r>
              <a:rPr lang="en-US" altLang="zh-CN" sz="1000" smtClean="0">
                <a:solidFill>
                  <a:srgbClr val="000000"/>
                </a:solidFill>
                <a:ea typeface="Arial Unicode MS"/>
                <a:cs typeface="Arial Unicode MS"/>
              </a:rPr>
              <a:t>. </a:t>
            </a:r>
          </a:p>
          <a:p>
            <a:pPr>
              <a:spcBef>
                <a:spcPct val="0"/>
              </a:spcBef>
            </a:pPr>
            <a:endParaRPr lang="en-US" altLang="zh-CN" sz="1000" smtClean="0"/>
          </a:p>
          <a:p>
            <a:pPr>
              <a:spcBef>
                <a:spcPct val="0"/>
              </a:spcBef>
            </a:pPr>
            <a:r>
              <a:rPr lang="en-US" altLang="zh-CN" sz="1000" smtClean="0">
                <a:solidFill>
                  <a:srgbClr val="000000"/>
                </a:solidFill>
                <a:ea typeface="Arial Unicode MS"/>
                <a:cs typeface="Arial Unicode MS"/>
              </a:rPr>
              <a:t>The process of assigning participants to groups is called randomization.</a:t>
            </a:r>
          </a:p>
          <a:p>
            <a:pPr>
              <a:spcBef>
                <a:spcPct val="0"/>
              </a:spcBef>
            </a:pPr>
            <a:endParaRPr lang="en-US" altLang="zh-CN" smtClean="0">
              <a:solidFill>
                <a:srgbClr val="000000"/>
              </a:solidFill>
              <a:ea typeface="Arial Unicode MS"/>
              <a:cs typeface="Arial Unicode MS"/>
            </a:endParaRPr>
          </a:p>
          <a:p>
            <a:pPr>
              <a:spcBef>
                <a:spcPct val="0"/>
              </a:spcBef>
            </a:pPr>
            <a:r>
              <a:rPr lang="en-US" altLang="zh-CN" sz="1000" smtClean="0">
                <a:solidFill>
                  <a:srgbClr val="000000"/>
                </a:solidFill>
                <a:ea typeface="Arial Unicode MS"/>
                <a:cs typeface="Arial Unicode MS"/>
              </a:rPr>
              <a:t>Many people with cancer choose to get their first treatment in a phase 3 cancer trial. </a:t>
            </a:r>
            <a:r>
              <a:rPr lang="en-US" altLang="zh-CN" sz="1000" smtClean="0">
                <a:solidFill>
                  <a:srgbClr val="000000"/>
                </a:solidFill>
              </a:rPr>
              <a:t>The type of participant varies, depending on the kind of question being asked about a particular cancer.  Phase 3 trials usually have hundreds to thousands of participants, in order to find out if true differences exist in the effectiveness of the treatments being tested. </a:t>
            </a:r>
            <a:endParaRPr lang="en-US" altLang="zh-CN" smtClean="0">
              <a:solidFill>
                <a:srgbClr val="000000"/>
              </a:solidFill>
              <a:ea typeface="Arial Unicode MS"/>
              <a:cs typeface="Arial Unicode MS"/>
            </a:endParaRPr>
          </a:p>
          <a:p>
            <a:pPr>
              <a:spcBef>
                <a:spcPct val="0"/>
              </a:spcBef>
            </a:pPr>
            <a:endParaRPr lang="en-US" altLang="zh-CN" smtClean="0">
              <a:solidFill>
                <a:srgbClr val="000000"/>
              </a:solidFill>
              <a:ea typeface="Arial Unicode MS"/>
              <a:cs typeface="Arial Unicode MS"/>
            </a:endParaRPr>
          </a:p>
          <a:p>
            <a:pPr>
              <a:spcBef>
                <a:spcPct val="0"/>
              </a:spcBef>
            </a:pPr>
            <a:endParaRPr lang="en-US" altLang="zh-CN"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5C1F398-085E-44A1-B654-679A39AFEA58}" type="slidenum">
              <a:rPr lang="en-US" altLang="zh-CN"/>
              <a:pPr fontAlgn="base">
                <a:spcBef>
                  <a:spcPct val="0"/>
                </a:spcBef>
                <a:spcAft>
                  <a:spcPct val="0"/>
                </a:spcAft>
              </a:pPr>
              <a:t>26</a:t>
            </a:fld>
            <a:endParaRPr lang="en-US" altLang="zh-CN"/>
          </a:p>
        </p:txBody>
      </p:sp>
      <p:sp>
        <p:nvSpPr>
          <p:cNvPr id="39938" name="Rectangle 2"/>
          <p:cNvSpPr>
            <a:spLocks noGrp="1" noRot="1" noChangeAspect="1" noChangeArrowheads="1" noTextEdit="1"/>
          </p:cNvSpPr>
          <p:nvPr>
            <p:ph type="sldImg"/>
          </p:nvPr>
        </p:nvSpPr>
        <p:spPr bwMode="auto">
          <a:xfrm>
            <a:off x="1144588" y="685800"/>
            <a:ext cx="4570412" cy="3429000"/>
          </a:xfrm>
          <a:solidFill>
            <a:srgbClr val="FFFFFF"/>
          </a:solidFill>
          <a:ln>
            <a:solidFill>
              <a:srgbClr val="000000"/>
            </a:solidFill>
            <a:miter lim="800000"/>
            <a:headEnd/>
            <a:tailEnd/>
          </a:ln>
        </p:spPr>
      </p:sp>
      <p:sp>
        <p:nvSpPr>
          <p:cNvPr id="39939"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r>
              <a:rPr lang="en-US" altLang="zh-CN" sz="1000" smtClean="0">
                <a:solidFill>
                  <a:srgbClr val="000000"/>
                </a:solidFill>
              </a:rPr>
              <a:t>Phase 3 trials are randomized clinical trials, and some phase 2 trials may also be randomized.</a:t>
            </a:r>
            <a:endParaRPr lang="en-US" altLang="zh-CN" sz="1000" smtClean="0">
              <a:solidFill>
                <a:srgbClr val="000000"/>
              </a:solidFill>
              <a:ea typeface="Arial Unicode MS"/>
              <a:cs typeface="Arial Unicode MS"/>
            </a:endParaRPr>
          </a:p>
          <a:p>
            <a:pPr>
              <a:spcBef>
                <a:spcPct val="0"/>
              </a:spcBef>
            </a:pPr>
            <a:endParaRPr lang="en-US" altLang="zh-CN" sz="1000" smtClean="0">
              <a:solidFill>
                <a:srgbClr val="000000"/>
              </a:solidFill>
            </a:endParaRPr>
          </a:p>
          <a:p>
            <a:pPr>
              <a:spcBef>
                <a:spcPct val="0"/>
              </a:spcBef>
            </a:pPr>
            <a:r>
              <a:rPr lang="en-US" altLang="zh-CN" sz="1000" smtClean="0">
                <a:solidFill>
                  <a:srgbClr val="000000"/>
                </a:solidFill>
              </a:rPr>
              <a:t>Randomization is a method used to prevent bias in research. Treatment assignments are generated by a computer, and each participant hae an equal chance of being assigned to one of two or more groups, the control group and the treatment group:</a:t>
            </a:r>
            <a:endParaRPr lang="en-US" altLang="zh-CN" sz="1000" smtClean="0">
              <a:solidFill>
                <a:srgbClr val="000000"/>
              </a:solidFill>
              <a:ea typeface="Arial Unicode MS"/>
              <a:cs typeface="Arial Unicode MS"/>
            </a:endParaRPr>
          </a:p>
          <a:p>
            <a:pPr>
              <a:spcBef>
                <a:spcPct val="0"/>
              </a:spcBef>
              <a:buFontTx/>
              <a:buChar char="•"/>
            </a:pPr>
            <a:r>
              <a:rPr lang="en-US" altLang="zh-CN" sz="1000" smtClean="0"/>
              <a:t> The control group is made up of the people who get the most widely accepted treatment</a:t>
            </a:r>
            <a:r>
              <a:rPr lang="en-US" altLang="zh-CN" sz="1000" b="1" smtClean="0"/>
              <a:t> </a:t>
            </a:r>
            <a:r>
              <a:rPr lang="en-US" altLang="zh-CN" sz="1000" smtClean="0"/>
              <a:t>(standard treatment) for their cancer</a:t>
            </a:r>
          </a:p>
          <a:p>
            <a:pPr>
              <a:spcBef>
                <a:spcPct val="0"/>
              </a:spcBef>
              <a:buFontTx/>
              <a:buChar char="•"/>
            </a:pPr>
            <a:r>
              <a:rPr lang="en-US" altLang="zh-CN" sz="1000" smtClean="0"/>
              <a:t> The investigational group is made up of the people who get the new treatment being tested</a:t>
            </a:r>
            <a:r>
              <a:rPr lang="en-US" altLang="zh-CN" smtClean="0"/>
              <a:t>.</a:t>
            </a:r>
          </a:p>
          <a:p>
            <a:pPr>
              <a:spcBef>
                <a:spcPct val="0"/>
              </a:spcBef>
              <a:buFontTx/>
              <a:buChar char="•"/>
            </a:pPr>
            <a:endParaRPr lang="en-US" altLang="zh-CN" smtClean="0"/>
          </a:p>
          <a:p>
            <a:pPr>
              <a:spcBef>
                <a:spcPct val="0"/>
              </a:spcBef>
            </a:pPr>
            <a:r>
              <a:rPr lang="en-US" altLang="zh-CN" smtClean="0"/>
              <a:t>The next slide illustrates how randomization works.</a:t>
            </a:r>
          </a:p>
          <a:p>
            <a:pPr>
              <a:spcBef>
                <a:spcPct val="0"/>
              </a:spcBef>
            </a:pPr>
            <a:r>
              <a:rPr lang="en-US" altLang="zh-CN" smtClean="0">
                <a:solidFill>
                  <a:srgbClr val="000000"/>
                </a:solidFill>
              </a:rPr>
              <a:t> </a:t>
            </a:r>
            <a:endParaRPr lang="en-US" altLang="zh-CN" smtClean="0">
              <a:solidFill>
                <a:srgbClr val="000000"/>
              </a:solidFill>
              <a:ea typeface="Arial Unicode MS"/>
              <a:cs typeface="Arial Unicode M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3F8CED5-003C-4F32-8416-92C0DBCE758B}" type="datetime1">
              <a:rPr lang="zh-CN" altLang="en-US"/>
              <a:pPr>
                <a:defRPr/>
              </a:pPr>
              <a:t>2015/9/29</a:t>
            </a:fld>
            <a:endParaRPr lang="zh-CN" altLang="en-US"/>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4412D873-F108-4AC6-8D49-E85A7A88FD8A}"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F581979-269F-49B5-8EC9-AE962593D12F}" type="datetime1">
              <a:rPr lang="zh-CN" altLang="en-US"/>
              <a:pPr>
                <a:defRPr/>
              </a:pPr>
              <a:t>2015/9/29</a:t>
            </a:fld>
            <a:endParaRPr lang="zh-CN" altLang="en-US"/>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A6DCD3C7-9F1E-4AF6-86B2-DD8EC60DC9CE}"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36C4825-7AD5-41FF-A1B8-B61F311200E5}" type="datetime1">
              <a:rPr lang="zh-CN" altLang="en-US"/>
              <a:pPr>
                <a:defRPr/>
              </a:pPr>
              <a:t>2015/9/29</a:t>
            </a:fld>
            <a:endParaRPr lang="zh-CN" altLang="en-US"/>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52A5A597-D3D8-4483-A00C-0122EB697084}"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09E9464-4665-48E6-A030-1E2E9E4FA966}" type="datetime1">
              <a:rPr lang="zh-CN" altLang="en-US"/>
              <a:pPr>
                <a:defRPr/>
              </a:pPr>
              <a:t>2015/9/29</a:t>
            </a:fld>
            <a:endParaRPr lang="zh-CN" altLang="en-US"/>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E1783BBF-6D5C-4F97-A1ED-A5DFDF48052E}"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048B85A-A097-4F87-9D2A-1BF725FB5B0E}" type="datetime1">
              <a:rPr lang="zh-CN" altLang="en-US"/>
              <a:pPr>
                <a:defRPr/>
              </a:pPr>
              <a:t>2015/9/29</a:t>
            </a:fld>
            <a:endParaRPr lang="zh-CN" altLang="en-US"/>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F952DF5B-3326-4843-B9F0-5D6FF61C5CDF}"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BD658906-A988-47DB-ABBF-31FD409C33EA}" type="datetime1">
              <a:rPr lang="zh-CN" altLang="en-US"/>
              <a:pPr>
                <a:defRPr/>
              </a:pPr>
              <a:t>2015/9/29</a:t>
            </a:fld>
            <a:endParaRPr lang="zh-CN" altLang="en-US"/>
          </a:p>
        </p:txBody>
      </p:sp>
      <p:sp>
        <p:nvSpPr>
          <p:cNvPr id="6" name="页脚占位符 4"/>
          <p:cNvSpPr>
            <a:spLocks noGrp="1"/>
          </p:cNvSpPr>
          <p:nvPr>
            <p:ph type="ftr" sz="quarter" idx="11"/>
          </p:nvPr>
        </p:nvSpPr>
        <p:spPr/>
        <p:txBody>
          <a:bodyPr/>
          <a:lstStyle>
            <a:lvl1pPr>
              <a:defRPr/>
            </a:lvl1pPr>
          </a:lstStyle>
          <a:p>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E11F91FB-E5B0-4F83-B9A2-0FF64C73900C}"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283A20FC-FE0E-4A8E-A650-AE94C498D5A5}" type="datetime1">
              <a:rPr lang="zh-CN" altLang="en-US"/>
              <a:pPr>
                <a:defRPr/>
              </a:pPr>
              <a:t>2015/9/29</a:t>
            </a:fld>
            <a:endParaRPr lang="zh-CN" altLang="en-US"/>
          </a:p>
        </p:txBody>
      </p:sp>
      <p:sp>
        <p:nvSpPr>
          <p:cNvPr id="8" name="页脚占位符 4"/>
          <p:cNvSpPr>
            <a:spLocks noGrp="1"/>
          </p:cNvSpPr>
          <p:nvPr>
            <p:ph type="ftr" sz="quarter" idx="11"/>
          </p:nvPr>
        </p:nvSpPr>
        <p:spPr/>
        <p:txBody>
          <a:bodyPr/>
          <a:lstStyle>
            <a:lvl1pPr>
              <a:defRPr/>
            </a:lvl1pPr>
          </a:lstStyle>
          <a:p>
            <a:endParaRPr lang="en-US" altLang="zh-CN"/>
          </a:p>
        </p:txBody>
      </p:sp>
      <p:sp>
        <p:nvSpPr>
          <p:cNvPr id="9" name="灯片编号占位符 5"/>
          <p:cNvSpPr>
            <a:spLocks noGrp="1"/>
          </p:cNvSpPr>
          <p:nvPr>
            <p:ph type="sldNum" sz="quarter" idx="12"/>
          </p:nvPr>
        </p:nvSpPr>
        <p:spPr/>
        <p:txBody>
          <a:bodyPr/>
          <a:lstStyle>
            <a:lvl1pPr>
              <a:defRPr/>
            </a:lvl1pPr>
          </a:lstStyle>
          <a:p>
            <a:pPr>
              <a:defRPr/>
            </a:pPr>
            <a:fld id="{C10C926A-B318-44AC-B89A-CF4D8599350B}"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F6CDF44A-ECA4-4FB1-A3AE-4E2353A3CC77}" type="datetime1">
              <a:rPr lang="zh-CN" altLang="en-US"/>
              <a:pPr>
                <a:defRPr/>
              </a:pPr>
              <a:t>2015/9/29</a:t>
            </a:fld>
            <a:endParaRPr lang="zh-CN" altLang="en-US"/>
          </a:p>
        </p:txBody>
      </p:sp>
      <p:sp>
        <p:nvSpPr>
          <p:cNvPr id="4" name="页脚占位符 4"/>
          <p:cNvSpPr>
            <a:spLocks noGrp="1"/>
          </p:cNvSpPr>
          <p:nvPr>
            <p:ph type="ftr" sz="quarter" idx="11"/>
          </p:nvPr>
        </p:nvSpPr>
        <p:spPr/>
        <p:txBody>
          <a:bodyPr/>
          <a:lstStyle>
            <a:lvl1pPr>
              <a:defRPr/>
            </a:lvl1pPr>
          </a:lstStyle>
          <a:p>
            <a:endParaRPr lang="en-US" altLang="zh-CN"/>
          </a:p>
        </p:txBody>
      </p:sp>
      <p:sp>
        <p:nvSpPr>
          <p:cNvPr id="5" name="灯片编号占位符 5"/>
          <p:cNvSpPr>
            <a:spLocks noGrp="1"/>
          </p:cNvSpPr>
          <p:nvPr>
            <p:ph type="sldNum" sz="quarter" idx="12"/>
          </p:nvPr>
        </p:nvSpPr>
        <p:spPr/>
        <p:txBody>
          <a:bodyPr/>
          <a:lstStyle>
            <a:lvl1pPr>
              <a:defRPr/>
            </a:lvl1pPr>
          </a:lstStyle>
          <a:p>
            <a:pPr>
              <a:defRPr/>
            </a:pPr>
            <a:fld id="{B351E858-D1E4-4691-9B5D-2981A58FC631}"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7A85753-BAC2-410E-892D-9FBD46B8ED83}" type="datetime1">
              <a:rPr lang="zh-CN" altLang="en-US"/>
              <a:pPr>
                <a:defRPr/>
              </a:pPr>
              <a:t>2015/9/29</a:t>
            </a:fld>
            <a:endParaRPr lang="zh-CN" altLang="en-US"/>
          </a:p>
        </p:txBody>
      </p:sp>
      <p:sp>
        <p:nvSpPr>
          <p:cNvPr id="3" name="页脚占位符 4"/>
          <p:cNvSpPr>
            <a:spLocks noGrp="1"/>
          </p:cNvSpPr>
          <p:nvPr>
            <p:ph type="ftr" sz="quarter" idx="11"/>
          </p:nvPr>
        </p:nvSpPr>
        <p:spPr/>
        <p:txBody>
          <a:bodyPr/>
          <a:lstStyle>
            <a:lvl1pPr>
              <a:defRPr/>
            </a:lvl1pPr>
          </a:lstStyle>
          <a:p>
            <a:endParaRPr lang="en-US" altLang="zh-CN"/>
          </a:p>
        </p:txBody>
      </p:sp>
      <p:sp>
        <p:nvSpPr>
          <p:cNvPr id="4" name="灯片编号占位符 5"/>
          <p:cNvSpPr>
            <a:spLocks noGrp="1"/>
          </p:cNvSpPr>
          <p:nvPr>
            <p:ph type="sldNum" sz="quarter" idx="12"/>
          </p:nvPr>
        </p:nvSpPr>
        <p:spPr/>
        <p:txBody>
          <a:bodyPr/>
          <a:lstStyle>
            <a:lvl1pPr>
              <a:defRPr/>
            </a:lvl1pPr>
          </a:lstStyle>
          <a:p>
            <a:pPr>
              <a:defRPr/>
            </a:pPr>
            <a:fld id="{8E424F3E-3740-40E2-A5C4-D3FCD65B1AD1}"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B4BF5664-2B97-4655-9488-99C061399B00}" type="datetime1">
              <a:rPr lang="zh-CN" altLang="en-US"/>
              <a:pPr>
                <a:defRPr/>
              </a:pPr>
              <a:t>2015/9/29</a:t>
            </a:fld>
            <a:endParaRPr lang="zh-CN" altLang="en-US"/>
          </a:p>
        </p:txBody>
      </p:sp>
      <p:sp>
        <p:nvSpPr>
          <p:cNvPr id="6" name="页脚占位符 4"/>
          <p:cNvSpPr>
            <a:spLocks noGrp="1"/>
          </p:cNvSpPr>
          <p:nvPr>
            <p:ph type="ftr" sz="quarter" idx="11"/>
          </p:nvPr>
        </p:nvSpPr>
        <p:spPr/>
        <p:txBody>
          <a:bodyPr/>
          <a:lstStyle>
            <a:lvl1pPr>
              <a:defRPr/>
            </a:lvl1pPr>
          </a:lstStyle>
          <a:p>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2485AA5E-E89F-434C-9F5C-41FB2D376625}"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EA423C8A-94AF-4EE7-B522-98FB2293B192}" type="datetime1">
              <a:rPr lang="zh-CN" altLang="en-US"/>
              <a:pPr>
                <a:defRPr/>
              </a:pPr>
              <a:t>2015/9/29</a:t>
            </a:fld>
            <a:endParaRPr lang="zh-CN" altLang="en-US"/>
          </a:p>
        </p:txBody>
      </p:sp>
      <p:sp>
        <p:nvSpPr>
          <p:cNvPr id="6" name="页脚占位符 4"/>
          <p:cNvSpPr>
            <a:spLocks noGrp="1"/>
          </p:cNvSpPr>
          <p:nvPr>
            <p:ph type="ftr" sz="quarter" idx="11"/>
          </p:nvPr>
        </p:nvSpPr>
        <p:spPr/>
        <p:txBody>
          <a:bodyPr/>
          <a:lstStyle>
            <a:lvl1pPr>
              <a:defRPr/>
            </a:lvl1pPr>
          </a:lstStyle>
          <a:p>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AC297F8F-1CA7-4801-BC1C-7EECA5AF8301}"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E331167C-B56C-4930-8887-3F345133664F}" type="datetime1">
              <a:rPr lang="zh-CN" altLang="en-US"/>
              <a:pPr>
                <a:defRPr/>
              </a:pPr>
              <a:t>2015/9/29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ltLang="zh-CN"/>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A0015D17-EAA3-474A-AEA7-2352BE7D5C1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phs.bwh.harvard.edu/phs1.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dana-farber.org/Health-Library/Entering-a-clinical-trial--Is-it-right-for-you-.asp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nhs.uk/conditions/Clinical-trials/Pages/Introduction.aspx" TargetMode="External"/><Relationship Id="rId2" Type="http://schemas.openxmlformats.org/officeDocument/2006/relationships/hyperlink" Target="http://www.nhs.uk/video/pages/clinical-trial.asp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nhs.uk/video/pages/clinical-trial.aspx?searchtype=MostViewed&am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nhs.uk/video/pages/Placeboeffect.aspx?searchtype=Search&amp;searchterm=clinical+trial+&amp;offset=1&amp;"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nhs.uk/Conditions/Clinical-trials/Pages/Healthresearch.aspx"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oprs.usc.edu/files/2013/04/Informed-Consent-Booklet-4.4.13.pdf"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en.wikipedia.org/wiki/Clinical_tria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en.wikipedia.org/wiki/Sampling_(statistics)" TargetMode="External"/><Relationship Id="rId2" Type="http://schemas.openxmlformats.org/officeDocument/2006/relationships/hyperlink" Target="https://en.wikipedia.org/wiki/Statistics" TargetMode="Externa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hyperlink" Target="https://en.wikipedia.org/wiki/Statistical_population" TargetMode="External"/><Relationship Id="rId4" Type="http://schemas.openxmlformats.org/officeDocument/2006/relationships/hyperlink" Target="https://en.wikipedia.org/wiki/Sampling_frame" TargetMode="External"/></Relationships>
</file>

<file path=ppt/slides/_rels/slide43.xml.rels><?xml version="1.0" encoding="UTF-8" standalone="yes"?>
<Relationships xmlns="http://schemas.openxmlformats.org/package/2006/relationships"><Relationship Id="rId2" Type="http://schemas.openxmlformats.org/officeDocument/2006/relationships/hyperlink" Target="https://en.wikipedia.org/wiki/Street_map"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en.wikipedia.org/wiki/Statistical_population" TargetMode="External"/><Relationship Id="rId2" Type="http://schemas.openxmlformats.org/officeDocument/2006/relationships/hyperlink" Target="https://en.wikipedia.org/wiki/Bias"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s://www.surveymonkey.com/mp/sample-survey-questionnaire-templates/"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abcnews.go.com/topics/lifestyle/health/clinical-trials.htm?mediatype=Video"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pPr>
              <a:defRPr/>
            </a:pPr>
            <a:fld id="{2F4AE5C6-4844-4183-95DB-40EE06D19D01}" type="slidenum">
              <a:rPr lang="zh-CN" altLang="en-US"/>
              <a:pPr>
                <a:defRPr/>
              </a:pPr>
              <a:t>1</a:t>
            </a:fld>
            <a:endParaRPr lang="zh-CN" altLang="en-US"/>
          </a:p>
        </p:txBody>
      </p:sp>
      <p:sp>
        <p:nvSpPr>
          <p:cNvPr id="14337" name="标题 1"/>
          <p:cNvSpPr>
            <a:spLocks noGrp="1"/>
          </p:cNvSpPr>
          <p:nvPr>
            <p:ph type="ctrTitle"/>
          </p:nvPr>
        </p:nvSpPr>
        <p:spPr>
          <a:xfrm>
            <a:off x="684213" y="836613"/>
            <a:ext cx="7772400" cy="1470025"/>
          </a:xfrm>
        </p:spPr>
        <p:txBody>
          <a:bodyPr/>
          <a:lstStyle/>
          <a:p>
            <a:r>
              <a:rPr lang="en-US" altLang="zh-CN" dirty="0" smtClean="0"/>
              <a:t>Lecture3 Experiment, trial and survey </a:t>
            </a:r>
            <a:endParaRPr lang="zh-CN" altLang="en-US" dirty="0" smtClean="0"/>
          </a:p>
        </p:txBody>
      </p:sp>
      <p:sp>
        <p:nvSpPr>
          <p:cNvPr id="3" name="副标题 2"/>
          <p:cNvSpPr>
            <a:spLocks noGrp="1"/>
          </p:cNvSpPr>
          <p:nvPr>
            <p:ph type="subTitle" idx="1"/>
          </p:nvPr>
        </p:nvSpPr>
        <p:spPr>
          <a:xfrm>
            <a:off x="1187450" y="2924175"/>
            <a:ext cx="6400800" cy="695325"/>
          </a:xfrm>
        </p:spPr>
        <p:txBody>
          <a:bodyPr rtlCol="0">
            <a:normAutofit/>
          </a:bodyPr>
          <a:lstStyle/>
          <a:p>
            <a:pPr fontAlgn="auto">
              <a:spcAft>
                <a:spcPts val="0"/>
              </a:spcAft>
              <a:buFont typeface="Arial" pitchFamily="34" charset="0"/>
              <a:buNone/>
              <a:defRPr/>
            </a:pPr>
            <a:r>
              <a:rPr lang="en-US" altLang="zh-CN" dirty="0" smtClean="0"/>
              <a:t>Collecting data</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b="1" dirty="0" smtClean="0"/>
              <a:t>Phase III Trial</a:t>
            </a:r>
          </a:p>
        </p:txBody>
      </p:sp>
      <p:sp>
        <p:nvSpPr>
          <p:cNvPr id="16387" name="Rectangle 3"/>
          <p:cNvSpPr>
            <a:spLocks noGrp="1" noChangeArrowheads="1"/>
          </p:cNvSpPr>
          <p:nvPr>
            <p:ph type="body" idx="1"/>
          </p:nvPr>
        </p:nvSpPr>
        <p:spPr/>
        <p:txBody>
          <a:bodyPr/>
          <a:lstStyle/>
          <a:p>
            <a:pPr eaLnBrk="1" hangingPunct="1"/>
            <a:r>
              <a:rPr lang="en-US" altLang="en-US" b="1" smtClean="0"/>
              <a:t>Objective : </a:t>
            </a:r>
            <a:r>
              <a:rPr lang="en-US" altLang="en-US" smtClean="0"/>
              <a:t>To compare experimental or new therapies with standard therapy or competitive therapies.</a:t>
            </a:r>
          </a:p>
          <a:p>
            <a:pPr eaLnBrk="1" hangingPunct="1"/>
            <a:r>
              <a:rPr lang="en-US" altLang="en-US" smtClean="0"/>
              <a:t>Very large, expensive studies</a:t>
            </a:r>
          </a:p>
          <a:p>
            <a:pPr eaLnBrk="1" hangingPunct="1"/>
            <a:r>
              <a:rPr lang="en-US" altLang="en-US" smtClean="0"/>
              <a:t>Required by FDA for drug approval</a:t>
            </a:r>
          </a:p>
          <a:p>
            <a:pPr eaLnBrk="1" hangingPunct="1"/>
            <a:r>
              <a:rPr lang="en-US" altLang="en-US" smtClean="0"/>
              <a:t>If drug approved, usually followed by </a:t>
            </a:r>
            <a:r>
              <a:rPr lang="en-US" altLang="en-US" u="sng" smtClean="0"/>
              <a:t>Phase IV </a:t>
            </a:r>
            <a:r>
              <a:rPr lang="en-US" altLang="en-US" smtClean="0"/>
              <a:t>trials to follow-up on long-range adverse events – concern is safety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 name="灯片编号占位符 3"/>
          <p:cNvSpPr>
            <a:spLocks noGrp="1"/>
          </p:cNvSpPr>
          <p:nvPr>
            <p:ph type="sldNum" sz="quarter" idx="12"/>
          </p:nvPr>
        </p:nvSpPr>
        <p:spPr/>
        <p:txBody>
          <a:bodyPr/>
          <a:lstStyle/>
          <a:p>
            <a:pPr>
              <a:defRPr/>
            </a:pPr>
            <a:fld id="{E1783BBF-6D5C-4F97-A1ED-A5DFDF48052E}" type="slidenum">
              <a:rPr lang="zh-CN" altLang="en-US" smtClean="0"/>
              <a:pPr>
                <a:defRPr/>
              </a:pPr>
              <a:t>11</a:t>
            </a:fld>
            <a:endParaRPr lang="zh-CN" altLang="en-US"/>
          </a:p>
        </p:txBody>
      </p:sp>
      <p:pic>
        <p:nvPicPr>
          <p:cNvPr id="5" name="Picture 2"/>
          <p:cNvPicPr>
            <a:picLocks noGrp="1" noChangeAspect="1" noChangeArrowheads="1"/>
          </p:cNvPicPr>
          <p:nvPr>
            <p:ph idx="1"/>
          </p:nvPr>
        </p:nvPicPr>
        <p:blipFill>
          <a:blip r:embed="rId2" cstate="print"/>
          <a:srcRect/>
          <a:stretch>
            <a:fillRect/>
          </a:stretch>
        </p:blipFill>
        <p:spPr bwMode="auto">
          <a:xfrm>
            <a:off x="3923928" y="692696"/>
            <a:ext cx="3888432" cy="5556889"/>
          </a:xfrm>
          <a:prstGeom prst="rect">
            <a:avLst/>
          </a:prstGeom>
          <a:noFill/>
          <a:ln w="12700">
            <a:noFill/>
            <a:miter lim="800000"/>
            <a:headEnd type="none" w="sm" len="sm"/>
            <a:tailEnd type="none" w="sm" len="sm"/>
          </a:ln>
        </p:spPr>
      </p:pic>
      <p:pic>
        <p:nvPicPr>
          <p:cNvPr id="6" name="Picture 2" descr="scan002"/>
          <p:cNvPicPr>
            <a:picLocks noChangeAspect="1" noChangeArrowheads="1"/>
          </p:cNvPicPr>
          <p:nvPr/>
        </p:nvPicPr>
        <p:blipFill>
          <a:blip r:embed="rId3" cstate="print"/>
          <a:srcRect/>
          <a:stretch>
            <a:fillRect/>
          </a:stretch>
        </p:blipFill>
        <p:spPr bwMode="auto">
          <a:xfrm>
            <a:off x="539552" y="332656"/>
            <a:ext cx="8153400" cy="6096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3A18898B-5D79-4AF4-A7BD-66F93E97461B}" type="slidenum">
              <a:rPr lang="zh-CN" altLang="en-US"/>
              <a:pPr>
                <a:defRPr/>
              </a:pPr>
              <a:t>12</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2F2B8408-1DAF-4EE4-807A-755BCAD519C3}" type="slidenum">
              <a:rPr lang="en-US" altLang="zh-CN" sz="1200">
                <a:solidFill>
                  <a:schemeClr val="tx1">
                    <a:tint val="75000"/>
                  </a:schemeClr>
                </a:solidFill>
                <a:latin typeface="+mn-lt"/>
                <a:ea typeface="+mn-ea"/>
              </a:rPr>
              <a:pPr algn="r" fontAlgn="auto">
                <a:spcBef>
                  <a:spcPts val="0"/>
                </a:spcBef>
                <a:spcAft>
                  <a:spcPts val="0"/>
                </a:spcAft>
                <a:defRPr/>
              </a:pPr>
              <a:t>12</a:t>
            </a:fld>
            <a:endParaRPr lang="en-US" altLang="zh-CN" sz="1200">
              <a:solidFill>
                <a:schemeClr val="tx1">
                  <a:tint val="75000"/>
                </a:schemeClr>
              </a:solidFill>
              <a:latin typeface="+mn-lt"/>
              <a:ea typeface="+mn-ea"/>
            </a:endParaRPr>
          </a:p>
        </p:txBody>
      </p:sp>
      <p:sp>
        <p:nvSpPr>
          <p:cNvPr id="21506" name="Rectangle 2"/>
          <p:cNvSpPr>
            <a:spLocks noGrp="1" noChangeArrowheads="1"/>
          </p:cNvSpPr>
          <p:nvPr>
            <p:ph type="title"/>
          </p:nvPr>
        </p:nvSpPr>
        <p:spPr>
          <a:xfrm>
            <a:off x="611188" y="476250"/>
            <a:ext cx="7772400" cy="1143000"/>
          </a:xfrm>
        </p:spPr>
        <p:txBody>
          <a:bodyPr/>
          <a:lstStyle/>
          <a:p>
            <a:r>
              <a:rPr lang="en-US" altLang="zh-CN" dirty="0" smtClean="0"/>
              <a:t>Phases of </a:t>
            </a:r>
            <a:r>
              <a:rPr lang="en-US" altLang="zh-CN" dirty="0" smtClean="0"/>
              <a:t>standard Clinical </a:t>
            </a:r>
            <a:r>
              <a:rPr lang="en-US" altLang="zh-CN" dirty="0" smtClean="0"/>
              <a:t>Trial</a:t>
            </a:r>
          </a:p>
        </p:txBody>
      </p:sp>
      <p:sp>
        <p:nvSpPr>
          <p:cNvPr id="21507" name="Rectangle 3"/>
          <p:cNvSpPr>
            <a:spLocks noGrp="1" noChangeArrowheads="1"/>
          </p:cNvSpPr>
          <p:nvPr>
            <p:ph type="body" idx="1"/>
          </p:nvPr>
        </p:nvSpPr>
        <p:spPr>
          <a:xfrm>
            <a:off x="539552" y="1844824"/>
            <a:ext cx="8066088" cy="3629025"/>
          </a:xfrm>
        </p:spPr>
        <p:txBody>
          <a:bodyPr/>
          <a:lstStyle/>
          <a:p>
            <a:pPr>
              <a:lnSpc>
                <a:spcPct val="80000"/>
              </a:lnSpc>
              <a:buClr>
                <a:srgbClr val="7030A0"/>
              </a:buClr>
              <a:buSzPct val="104000"/>
              <a:buFont typeface="Wingdings" pitchFamily="2" charset="2"/>
              <a:buChar char="n"/>
            </a:pPr>
            <a:r>
              <a:rPr lang="en-US" altLang="zh-CN" sz="2400" dirty="0" smtClean="0"/>
              <a:t>Phase I  trials focus on safety of a new investigational medicine. </a:t>
            </a:r>
          </a:p>
          <a:p>
            <a:pPr lvl="1">
              <a:lnSpc>
                <a:spcPct val="80000"/>
              </a:lnSpc>
              <a:buClr>
                <a:srgbClr val="7030A0"/>
              </a:buClr>
              <a:buSzPct val="104000"/>
              <a:buFont typeface="Wingdings" pitchFamily="2" charset="2"/>
              <a:buChar char="n"/>
            </a:pPr>
            <a:r>
              <a:rPr lang="en-US" altLang="zh-CN" sz="2000" dirty="0" smtClean="0"/>
              <a:t>These are the first human trials after successful animal trials.</a:t>
            </a:r>
          </a:p>
          <a:p>
            <a:pPr>
              <a:lnSpc>
                <a:spcPct val="80000"/>
              </a:lnSpc>
              <a:buClr>
                <a:srgbClr val="7030A0"/>
              </a:buClr>
              <a:buSzPct val="104000"/>
              <a:buFont typeface="Wingdings" pitchFamily="2" charset="2"/>
              <a:buChar char="n"/>
            </a:pPr>
            <a:r>
              <a:rPr lang="en-US" altLang="zh-CN" sz="2400" dirty="0" smtClean="0"/>
              <a:t> Phase II trials are small trials to evaluate efficacy and focus more on a safety profile.</a:t>
            </a:r>
          </a:p>
          <a:p>
            <a:pPr>
              <a:lnSpc>
                <a:spcPct val="80000"/>
              </a:lnSpc>
              <a:buClr>
                <a:srgbClr val="7030A0"/>
              </a:buClr>
              <a:buSzPct val="104000"/>
              <a:buFont typeface="Wingdings" pitchFamily="2" charset="2"/>
              <a:buChar char="n"/>
            </a:pPr>
            <a:r>
              <a:rPr lang="en-US" altLang="zh-CN" sz="2400" dirty="0" smtClean="0"/>
              <a:t> Phase III trials are well-controlled trials, the most rigorous demonstration of a drug’s efficacy prior to federal regulatory approval.</a:t>
            </a:r>
          </a:p>
          <a:p>
            <a:pPr>
              <a:lnSpc>
                <a:spcPct val="80000"/>
              </a:lnSpc>
              <a:buClr>
                <a:srgbClr val="7030A0"/>
              </a:buClr>
              <a:buSzPct val="104000"/>
              <a:buFont typeface="Wingdings" pitchFamily="2" charset="2"/>
              <a:buChar char="n"/>
            </a:pPr>
            <a:r>
              <a:rPr lang="en-US" altLang="zh-CN" sz="2400" dirty="0" smtClean="0"/>
              <a:t> Phase IV trials are often conducted after a medicine is marketed to provide additional details about the medicine’s efficacy and a more complete safety profile.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en-US" b="1" smtClean="0"/>
              <a:t>Examples</a:t>
            </a:r>
          </a:p>
        </p:txBody>
      </p:sp>
      <p:sp>
        <p:nvSpPr>
          <p:cNvPr id="5123" name="Rectangle 3"/>
          <p:cNvSpPr>
            <a:spLocks noGrp="1" noChangeArrowheads="1"/>
          </p:cNvSpPr>
          <p:nvPr>
            <p:ph type="body" idx="1"/>
          </p:nvPr>
        </p:nvSpPr>
        <p:spPr>
          <a:xfrm>
            <a:off x="609600" y="1600200"/>
            <a:ext cx="8001000" cy="3484984"/>
          </a:xfrm>
        </p:spPr>
        <p:txBody>
          <a:bodyPr/>
          <a:lstStyle/>
          <a:p>
            <a:pPr eaLnBrk="1" hangingPunct="1"/>
            <a:r>
              <a:rPr lang="en-US" altLang="en-US" sz="2400" b="1" dirty="0" smtClean="0"/>
              <a:t>Physicians Health Study (PHS) </a:t>
            </a:r>
            <a:r>
              <a:rPr lang="en-US" altLang="en-US" sz="1400" b="1" dirty="0" smtClean="0"/>
              <a:t>(phs.bwh.harvard.edu)</a:t>
            </a:r>
          </a:p>
          <a:p>
            <a:pPr lvl="1" eaLnBrk="1" hangingPunct="1"/>
            <a:r>
              <a:rPr lang="en-US" altLang="en-US" sz="2400" dirty="0" smtClean="0"/>
              <a:t>risks and benefits of aspirin and beta carotene in the prevention of cardiovascular disease and cancer</a:t>
            </a:r>
          </a:p>
          <a:p>
            <a:pPr lvl="1" eaLnBrk="1" hangingPunct="1"/>
            <a:r>
              <a:rPr lang="en-US" altLang="en-US" sz="2400" dirty="0" smtClean="0"/>
              <a:t>started recruitment of US male physicians in 1982</a:t>
            </a:r>
          </a:p>
          <a:p>
            <a:pPr lvl="1" eaLnBrk="1" hangingPunct="1"/>
            <a:r>
              <a:rPr lang="en-US" altLang="en-US" sz="2400" dirty="0" smtClean="0"/>
              <a:t>conducted entirely by mail (much cheaper!!)</a:t>
            </a:r>
          </a:p>
          <a:p>
            <a:pPr lvl="1" eaLnBrk="1" hangingPunct="1"/>
            <a:r>
              <a:rPr lang="en-US" altLang="en-US" sz="2400" dirty="0" smtClean="0"/>
              <a:t>2x2 factorial structure </a:t>
            </a:r>
          </a:p>
          <a:p>
            <a:pPr lvl="1" eaLnBrk="1" hangingPunct="1"/>
            <a:r>
              <a:rPr lang="en-US" altLang="en-US" sz="2400" dirty="0" smtClean="0"/>
              <a:t>Primary endpoint: total mortality</a:t>
            </a:r>
          </a:p>
          <a:p>
            <a:pPr lvl="1" eaLnBrk="1" hangingPunct="1"/>
            <a:r>
              <a:rPr lang="en-US" altLang="en-US" sz="2400" dirty="0" smtClean="0"/>
              <a:t>Secondary endpoint: myocardial infarction</a:t>
            </a:r>
          </a:p>
        </p:txBody>
      </p:sp>
      <p:sp>
        <p:nvSpPr>
          <p:cNvPr id="4" name="矩形 3"/>
          <p:cNvSpPr/>
          <p:nvPr/>
        </p:nvSpPr>
        <p:spPr>
          <a:xfrm>
            <a:off x="2123728" y="5373216"/>
            <a:ext cx="3929281" cy="646331"/>
          </a:xfrm>
          <a:prstGeom prst="rect">
            <a:avLst/>
          </a:prstGeom>
        </p:spPr>
        <p:txBody>
          <a:bodyPr wrap="none">
            <a:spAutoFit/>
          </a:bodyPr>
          <a:lstStyle/>
          <a:p>
            <a:r>
              <a:rPr lang="en-US" altLang="zh-CN" dirty="0" smtClean="0">
                <a:hlinkClick r:id="rId2"/>
              </a:rPr>
              <a:t>http://</a:t>
            </a:r>
            <a:r>
              <a:rPr lang="en-US" altLang="zh-CN" dirty="0" smtClean="0">
                <a:hlinkClick r:id="rId2"/>
              </a:rPr>
              <a:t>phs.bwh.harvard.edu/phs1.htm</a:t>
            </a:r>
            <a:endParaRPr lang="en-US" altLang="zh-CN" dirty="0" smtClean="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b="1" smtClean="0"/>
              <a:t>Examples</a:t>
            </a:r>
          </a:p>
        </p:txBody>
      </p:sp>
      <p:sp>
        <p:nvSpPr>
          <p:cNvPr id="6147" name="Rectangle 3"/>
          <p:cNvSpPr>
            <a:spLocks noGrp="1" noChangeArrowheads="1"/>
          </p:cNvSpPr>
          <p:nvPr>
            <p:ph type="body" idx="1"/>
          </p:nvPr>
        </p:nvSpPr>
        <p:spPr>
          <a:xfrm>
            <a:off x="609600" y="1600200"/>
            <a:ext cx="8001000" cy="4357688"/>
          </a:xfrm>
        </p:spPr>
        <p:txBody>
          <a:bodyPr/>
          <a:lstStyle/>
          <a:p>
            <a:pPr eaLnBrk="1" hangingPunct="1">
              <a:lnSpc>
                <a:spcPct val="140000"/>
              </a:lnSpc>
            </a:pPr>
            <a:r>
              <a:rPr lang="en-US" altLang="en-US" sz="2400" b="1" dirty="0" smtClean="0"/>
              <a:t>Eastern Cooperative Oncology Group (ECOG)</a:t>
            </a:r>
            <a:r>
              <a:rPr lang="en-US" altLang="en-US" sz="2400" dirty="0" smtClean="0"/>
              <a:t> </a:t>
            </a:r>
          </a:p>
          <a:p>
            <a:pPr lvl="1" eaLnBrk="1" hangingPunct="1"/>
            <a:r>
              <a:rPr lang="en-US" altLang="en-US" sz="2400" dirty="0" smtClean="0"/>
              <a:t>Information available at www.ecog.org</a:t>
            </a:r>
          </a:p>
          <a:p>
            <a:pPr lvl="1" eaLnBrk="1" hangingPunct="1"/>
            <a:r>
              <a:rPr lang="en-US" altLang="en-US" sz="2400" dirty="0" smtClean="0"/>
              <a:t>multicenter cancer clinical trial</a:t>
            </a:r>
          </a:p>
          <a:p>
            <a:pPr lvl="1" eaLnBrk="1" hangingPunct="1"/>
            <a:r>
              <a:rPr lang="en-US" altLang="en-US" sz="2400" dirty="0" smtClean="0"/>
              <a:t>Elderly women with stage II breast cancer</a:t>
            </a:r>
          </a:p>
          <a:p>
            <a:pPr lvl="1" eaLnBrk="1" hangingPunct="1"/>
            <a:r>
              <a:rPr lang="en-US" altLang="en-US" sz="2400" dirty="0" err="1" smtClean="0"/>
              <a:t>tamoxifen</a:t>
            </a:r>
            <a:r>
              <a:rPr lang="en-US" altLang="en-US" sz="2400" dirty="0" smtClean="0"/>
              <a:t> </a:t>
            </a:r>
            <a:r>
              <a:rPr lang="en-US" altLang="en-US" sz="2400" dirty="0" err="1" smtClean="0"/>
              <a:t>vs</a:t>
            </a:r>
            <a:r>
              <a:rPr lang="en-US" altLang="en-US" sz="2400" dirty="0" smtClean="0"/>
              <a:t> placebo</a:t>
            </a:r>
          </a:p>
          <a:p>
            <a:pPr lvl="1" eaLnBrk="1" hangingPunct="1"/>
            <a:r>
              <a:rPr lang="en-US" altLang="en-US" sz="2400" dirty="0" smtClean="0"/>
              <a:t>Double blind study</a:t>
            </a:r>
          </a:p>
          <a:p>
            <a:pPr lvl="1" eaLnBrk="1" hangingPunct="1"/>
            <a:r>
              <a:rPr lang="en-US" altLang="en-US" sz="2400" dirty="0" smtClean="0"/>
              <a:t>primary: tumor recurrence/relapse, disease-free survival</a:t>
            </a:r>
          </a:p>
          <a:p>
            <a:pPr lvl="1" eaLnBrk="1" hangingPunct="1"/>
            <a:r>
              <a:rPr lang="en-US" altLang="en-US" sz="2400" dirty="0" smtClean="0"/>
              <a:t>secondary: total mortality</a:t>
            </a:r>
          </a:p>
          <a:p>
            <a:pPr lvl="1" eaLnBrk="1" hangingPunct="1"/>
            <a:endParaRPr lang="en-US" altLang="en-US" sz="24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pPr>
              <a:defRPr/>
            </a:pPr>
            <a:fld id="{16C51222-DCF9-4F2F-A3DA-AA219B633BB0}" type="slidenum">
              <a:rPr lang="zh-CN" altLang="en-US"/>
              <a:pPr>
                <a:defRPr/>
              </a:pPr>
              <a:t>15</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349F8CD0-3313-4A52-B9D5-955BDF68D25E}" type="slidenum">
              <a:rPr lang="en-US" altLang="zh-CN" sz="1200">
                <a:solidFill>
                  <a:schemeClr val="tx1">
                    <a:tint val="75000"/>
                  </a:schemeClr>
                </a:solidFill>
                <a:latin typeface="+mn-lt"/>
                <a:ea typeface="+mn-ea"/>
              </a:rPr>
              <a:pPr algn="r" fontAlgn="auto">
                <a:spcBef>
                  <a:spcPts val="0"/>
                </a:spcBef>
                <a:spcAft>
                  <a:spcPts val="0"/>
                </a:spcAft>
                <a:defRPr/>
              </a:pPr>
              <a:t>15</a:t>
            </a:fld>
            <a:endParaRPr lang="en-US" altLang="zh-CN" sz="1200">
              <a:solidFill>
                <a:schemeClr val="tx1">
                  <a:tint val="75000"/>
                </a:schemeClr>
              </a:solidFill>
              <a:latin typeface="+mn-lt"/>
              <a:ea typeface="+mn-ea"/>
            </a:endParaRPr>
          </a:p>
        </p:txBody>
      </p:sp>
      <p:sp>
        <p:nvSpPr>
          <p:cNvPr id="22530" name="Rectangle 2"/>
          <p:cNvSpPr>
            <a:spLocks noGrp="1" noChangeArrowheads="1"/>
          </p:cNvSpPr>
          <p:nvPr>
            <p:ph type="title"/>
          </p:nvPr>
        </p:nvSpPr>
        <p:spPr/>
        <p:txBody>
          <a:bodyPr/>
          <a:lstStyle/>
          <a:p>
            <a:r>
              <a:rPr lang="en-US" altLang="zh-CN" smtClean="0"/>
              <a:t>Basic steps</a:t>
            </a:r>
          </a:p>
        </p:txBody>
      </p:sp>
      <p:sp>
        <p:nvSpPr>
          <p:cNvPr id="22531" name="Rectangle 3"/>
          <p:cNvSpPr>
            <a:spLocks noGrp="1" noChangeArrowheads="1"/>
          </p:cNvSpPr>
          <p:nvPr>
            <p:ph type="body" idx="1"/>
          </p:nvPr>
        </p:nvSpPr>
        <p:spPr>
          <a:xfrm>
            <a:off x="683568" y="1628800"/>
            <a:ext cx="7772400" cy="2951162"/>
          </a:xfrm>
        </p:spPr>
        <p:txBody>
          <a:bodyPr/>
          <a:lstStyle/>
          <a:p>
            <a:r>
              <a:rPr lang="en-US" altLang="zh-CN" dirty="0" smtClean="0"/>
              <a:t>Protocol</a:t>
            </a:r>
          </a:p>
          <a:p>
            <a:r>
              <a:rPr lang="en-US" altLang="zh-CN" dirty="0" smtClean="0"/>
              <a:t>Entrance of patients</a:t>
            </a:r>
          </a:p>
          <a:p>
            <a:r>
              <a:rPr lang="en-US" altLang="zh-CN" dirty="0" smtClean="0"/>
              <a:t>Assign of drugs</a:t>
            </a:r>
          </a:p>
          <a:p>
            <a:r>
              <a:rPr lang="en-US" altLang="zh-CN" dirty="0" smtClean="0"/>
              <a:t>Carrying out the trial-CRF table</a:t>
            </a:r>
          </a:p>
          <a:p>
            <a:r>
              <a:rPr lang="en-US" altLang="zh-CN" dirty="0" smtClean="0"/>
              <a:t> statistical analysis</a:t>
            </a:r>
          </a:p>
        </p:txBody>
      </p:sp>
      <p:sp>
        <p:nvSpPr>
          <p:cNvPr id="22533" name="Rectangle 5"/>
          <p:cNvSpPr>
            <a:spLocks noChangeArrowheads="1"/>
          </p:cNvSpPr>
          <p:nvPr/>
        </p:nvSpPr>
        <p:spPr bwMode="auto">
          <a:xfrm>
            <a:off x="0" y="5084763"/>
            <a:ext cx="9163050" cy="366712"/>
          </a:xfrm>
          <a:prstGeom prst="rect">
            <a:avLst/>
          </a:prstGeom>
          <a:noFill/>
          <a:ln w="9525">
            <a:noFill/>
            <a:miter lim="800000"/>
            <a:headEnd/>
            <a:tailEnd/>
          </a:ln>
          <a:effectLst/>
        </p:spPr>
        <p:txBody>
          <a:bodyPr wrap="none">
            <a:spAutoFit/>
          </a:bodyPr>
          <a:lstStyle/>
          <a:p>
            <a:r>
              <a:rPr lang="en-US" altLang="zh-CN">
                <a:hlinkClick r:id="rId2"/>
              </a:rPr>
              <a:t>http://www.dana-farber.org/Health-Library/Entering-a-clinical-trial--Is-it-right-for-you-.aspx</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5E2CC699-D37A-4CA6-A893-F993431D5CF8}" type="slidenum">
              <a:rPr lang="zh-CN" altLang="en-US"/>
              <a:pPr>
                <a:defRPr/>
              </a:pPr>
              <a:t>16</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E87C0852-A311-4D9E-83EC-D4ABD5B4FFD0}" type="slidenum">
              <a:rPr lang="en-US" altLang="zh-CN" sz="1200">
                <a:solidFill>
                  <a:schemeClr val="tx1">
                    <a:tint val="75000"/>
                  </a:schemeClr>
                </a:solidFill>
                <a:latin typeface="+mn-lt"/>
                <a:ea typeface="+mn-ea"/>
              </a:rPr>
              <a:pPr algn="r" fontAlgn="auto">
                <a:spcBef>
                  <a:spcPts val="0"/>
                </a:spcBef>
                <a:spcAft>
                  <a:spcPts val="0"/>
                </a:spcAft>
                <a:defRPr/>
              </a:pPr>
              <a:t>16</a:t>
            </a:fld>
            <a:endParaRPr lang="en-US" altLang="zh-CN" sz="1200">
              <a:solidFill>
                <a:schemeClr val="tx1">
                  <a:tint val="75000"/>
                </a:schemeClr>
              </a:solidFill>
              <a:latin typeface="+mn-lt"/>
              <a:ea typeface="+mn-ea"/>
            </a:endParaRPr>
          </a:p>
        </p:txBody>
      </p:sp>
      <p:sp>
        <p:nvSpPr>
          <p:cNvPr id="23554" name="Rectangle 2"/>
          <p:cNvSpPr>
            <a:spLocks noGrp="1" noChangeArrowheads="1"/>
          </p:cNvSpPr>
          <p:nvPr>
            <p:ph type="title"/>
          </p:nvPr>
        </p:nvSpPr>
        <p:spPr>
          <a:xfrm>
            <a:off x="611560" y="332656"/>
            <a:ext cx="8229600" cy="850106"/>
          </a:xfrm>
        </p:spPr>
        <p:txBody>
          <a:bodyPr/>
          <a:lstStyle/>
          <a:p>
            <a:r>
              <a:rPr lang="en-US" altLang="zh-CN" dirty="0" smtClean="0"/>
              <a:t>Example </a:t>
            </a:r>
            <a:r>
              <a:rPr lang="en-US" altLang="zh-CN" dirty="0" smtClean="0"/>
              <a:t>of Cancer </a:t>
            </a:r>
            <a:r>
              <a:rPr lang="en-US" altLang="zh-CN" dirty="0" smtClean="0"/>
              <a:t>Trial</a:t>
            </a:r>
            <a:r>
              <a:rPr lang="en-US" altLang="en-US" b="1" dirty="0" smtClean="0"/>
              <a:t> Phase III </a:t>
            </a:r>
            <a:endParaRPr lang="en-US" altLang="zh-CN" dirty="0" smtClean="0"/>
          </a:p>
        </p:txBody>
      </p:sp>
      <p:sp>
        <p:nvSpPr>
          <p:cNvPr id="23555" name="Rectangle 3"/>
          <p:cNvSpPr>
            <a:spLocks noGrp="1" noChangeArrowheads="1"/>
          </p:cNvSpPr>
          <p:nvPr>
            <p:ph type="body" idx="1"/>
          </p:nvPr>
        </p:nvSpPr>
        <p:spPr>
          <a:xfrm>
            <a:off x="539552" y="1268760"/>
            <a:ext cx="8229600" cy="4525963"/>
          </a:xfrm>
        </p:spPr>
        <p:txBody>
          <a:bodyPr/>
          <a:lstStyle/>
          <a:p>
            <a:r>
              <a:rPr lang="en-US" altLang="zh-CN" sz="2800" dirty="0" smtClean="0"/>
              <a:t>What Are Cancer Clinical Trials?</a:t>
            </a:r>
          </a:p>
          <a:p>
            <a:r>
              <a:rPr lang="en-US" altLang="zh-CN" sz="2800" dirty="0" smtClean="0"/>
              <a:t>Why Are Cancer Clinical Trials Important?</a:t>
            </a:r>
          </a:p>
          <a:p>
            <a:r>
              <a:rPr lang="en-US" altLang="zh-CN" sz="2800" dirty="0" smtClean="0"/>
              <a:t>Type of cancer clinical </a:t>
            </a:r>
            <a:r>
              <a:rPr lang="en-US" altLang="zh-CN" sz="2800" dirty="0" smtClean="0"/>
              <a:t>trials</a:t>
            </a:r>
          </a:p>
          <a:p>
            <a:r>
              <a:rPr lang="en-US" altLang="zh-CN" sz="2800" dirty="0" smtClean="0"/>
              <a:t>Phases of cancer </a:t>
            </a:r>
            <a:r>
              <a:rPr lang="en-US" altLang="zh-CN" sz="2800" dirty="0" smtClean="0"/>
              <a:t>Clinical Trial</a:t>
            </a:r>
            <a:endParaRPr lang="en-US" altLang="zh-CN" sz="2800" dirty="0" smtClean="0"/>
          </a:p>
          <a:p>
            <a:r>
              <a:rPr lang="en-US" altLang="zh-CN" sz="2800" dirty="0" smtClean="0"/>
              <a:t>Statistical principle in clinical trial </a:t>
            </a:r>
          </a:p>
          <a:p>
            <a:pPr lvl="1"/>
            <a:r>
              <a:rPr lang="en-US" altLang="zh-CN" sz="2400" dirty="0" smtClean="0"/>
              <a:t>Control /Randomization/Blindness </a:t>
            </a:r>
          </a:p>
          <a:p>
            <a:r>
              <a:rPr lang="en-US" altLang="zh-CN" sz="2800" dirty="0" smtClean="0"/>
              <a:t>Statistical analysis</a:t>
            </a:r>
            <a:endParaRPr lang="en-US" altLang="zh-CN" sz="2800" dirty="0" smtClean="0"/>
          </a:p>
          <a:p>
            <a:r>
              <a:rPr lang="en-US" altLang="zh-CN" sz="2400" dirty="0" smtClean="0">
                <a:hlinkClick r:id="rId2"/>
              </a:rPr>
              <a:t>http://www.nhs.uk/video/pages/clinical-trial.aspx</a:t>
            </a:r>
            <a:endParaRPr lang="en-US" altLang="zh-CN" sz="2400" dirty="0" smtClean="0"/>
          </a:p>
          <a:p>
            <a:r>
              <a:rPr lang="en-US" altLang="zh-CN" sz="2400" dirty="0" smtClean="0">
                <a:hlinkClick r:id="rId3"/>
              </a:rPr>
              <a:t>http://www.nhs.uk/conditions/Clinical-trials/Pages/Introduction.aspx</a:t>
            </a:r>
            <a:endParaRPr lang="en-US" altLang="zh-CN"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836A63CE-D4F4-4315-B6EA-B3002100D23C}" type="slidenum">
              <a:rPr lang="zh-CN" altLang="en-US"/>
              <a:pPr>
                <a:defRPr/>
              </a:pPr>
              <a:t>17</a:t>
            </a:fld>
            <a:endParaRPr lang="zh-CN" altLang="en-US"/>
          </a:p>
        </p:txBody>
      </p:sp>
      <p:sp>
        <p:nvSpPr>
          <p:cNvPr id="9"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A0E3ECC5-05A3-4CE1-9AC0-E925DA2F27E9}" type="slidenum">
              <a:rPr lang="en-US" altLang="zh-CN" sz="1200">
                <a:solidFill>
                  <a:schemeClr val="tx1">
                    <a:tint val="75000"/>
                  </a:schemeClr>
                </a:solidFill>
                <a:latin typeface="+mn-lt"/>
                <a:ea typeface="+mn-ea"/>
              </a:rPr>
              <a:pPr algn="r" fontAlgn="auto">
                <a:spcBef>
                  <a:spcPts val="0"/>
                </a:spcBef>
                <a:spcAft>
                  <a:spcPts val="0"/>
                </a:spcAft>
                <a:defRPr/>
              </a:pPr>
              <a:t>17</a:t>
            </a:fld>
            <a:endParaRPr lang="en-US" altLang="zh-CN" sz="1200">
              <a:solidFill>
                <a:schemeClr val="tx1">
                  <a:tint val="75000"/>
                </a:schemeClr>
              </a:solidFill>
              <a:latin typeface="+mn-lt"/>
              <a:ea typeface="+mn-ea"/>
            </a:endParaRPr>
          </a:p>
        </p:txBody>
      </p:sp>
      <p:sp>
        <p:nvSpPr>
          <p:cNvPr id="24578"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zh-CN" altLang="en-US">
              <a:latin typeface="Calibri" pitchFamily="34" charset="0"/>
            </a:endParaRPr>
          </a:p>
        </p:txBody>
      </p:sp>
      <p:sp>
        <p:nvSpPr>
          <p:cNvPr id="24579"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zh-CN" altLang="en-US">
              <a:latin typeface="Calibri" pitchFamily="34" charset="0"/>
            </a:endParaRPr>
          </a:p>
        </p:txBody>
      </p:sp>
      <p:sp>
        <p:nvSpPr>
          <p:cNvPr id="24580" name="Rectangle 4"/>
          <p:cNvSpPr>
            <a:spLocks noGrp="1" noChangeArrowheads="1"/>
          </p:cNvSpPr>
          <p:nvPr>
            <p:ph type="title"/>
          </p:nvPr>
        </p:nvSpPr>
        <p:spPr>
          <a:xfrm>
            <a:off x="827088" y="476250"/>
            <a:ext cx="7772400" cy="1143000"/>
          </a:xfrm>
        </p:spPr>
        <p:txBody>
          <a:bodyPr/>
          <a:lstStyle/>
          <a:p>
            <a:r>
              <a:rPr lang="en-US" altLang="zh-CN" sz="4000" smtClean="0"/>
              <a:t>What Are Cancer Clinical Trials?</a:t>
            </a:r>
          </a:p>
        </p:txBody>
      </p:sp>
      <p:sp>
        <p:nvSpPr>
          <p:cNvPr id="24581" name="Rectangle 5"/>
          <p:cNvSpPr>
            <a:spLocks noGrp="1" noChangeArrowheads="1"/>
          </p:cNvSpPr>
          <p:nvPr>
            <p:ph type="body" idx="1"/>
          </p:nvPr>
        </p:nvSpPr>
        <p:spPr>
          <a:xfrm>
            <a:off x="1116013" y="1773238"/>
            <a:ext cx="6121400" cy="3657600"/>
          </a:xfrm>
        </p:spPr>
        <p:txBody>
          <a:bodyPr/>
          <a:lstStyle/>
          <a:p>
            <a:r>
              <a:rPr lang="en-US" altLang="zh-CN" dirty="0" smtClean="0"/>
              <a:t>Research studies involving people </a:t>
            </a:r>
          </a:p>
          <a:p>
            <a:r>
              <a:rPr lang="en-US" altLang="zh-CN" dirty="0" smtClean="0"/>
              <a:t>Try to answer scientific questions and find better ways to prevent, diagnose, or treat cancer</a:t>
            </a:r>
            <a:endParaRPr lang="en-US" altLang="zh-CN" dirty="0" smtClean="0">
              <a:solidFill>
                <a:srgbClr val="000000"/>
              </a:solidFill>
              <a:latin typeface="Book Antiqua"/>
            </a:endParaRPr>
          </a:p>
        </p:txBody>
      </p:sp>
      <p:pic>
        <p:nvPicPr>
          <p:cNvPr id="24582" name="Picture 6"/>
          <p:cNvPicPr>
            <a:picLocks noChangeAspect="1" noChangeArrowheads="1"/>
          </p:cNvPicPr>
          <p:nvPr/>
        </p:nvPicPr>
        <p:blipFill>
          <a:blip r:embed="rId3" cstate="print"/>
          <a:srcRect/>
          <a:stretch>
            <a:fillRect/>
          </a:stretch>
        </p:blipFill>
        <p:spPr bwMode="auto">
          <a:xfrm>
            <a:off x="6156325" y="3830638"/>
            <a:ext cx="2530475" cy="1968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pPr>
              <a:defRPr/>
            </a:pPr>
            <a:fld id="{9572DD48-9BEF-4A99-9C62-CF8E64A21BDA}" type="slidenum">
              <a:rPr lang="zh-CN" altLang="en-US"/>
              <a:pPr>
                <a:defRPr/>
              </a:pPr>
              <a:t>18</a:t>
            </a:fld>
            <a:endParaRPr lang="zh-CN" altLang="en-US"/>
          </a:p>
        </p:txBody>
      </p:sp>
      <p:sp>
        <p:nvSpPr>
          <p:cNvPr id="10"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D278066C-CF0E-4CFE-AFB0-772BA0177794}" type="slidenum">
              <a:rPr lang="en-US" altLang="zh-CN" sz="1200">
                <a:solidFill>
                  <a:schemeClr val="tx1">
                    <a:tint val="75000"/>
                  </a:schemeClr>
                </a:solidFill>
                <a:latin typeface="+mn-lt"/>
                <a:ea typeface="+mn-ea"/>
              </a:rPr>
              <a:pPr algn="r" fontAlgn="auto">
                <a:spcBef>
                  <a:spcPts val="0"/>
                </a:spcBef>
                <a:spcAft>
                  <a:spcPts val="0"/>
                </a:spcAft>
                <a:defRPr/>
              </a:pPr>
              <a:t>18</a:t>
            </a:fld>
            <a:endParaRPr lang="en-US" altLang="zh-CN" sz="1200">
              <a:solidFill>
                <a:schemeClr val="tx1">
                  <a:tint val="75000"/>
                </a:schemeClr>
              </a:solidFill>
              <a:latin typeface="+mn-lt"/>
              <a:ea typeface="+mn-ea"/>
            </a:endParaRPr>
          </a:p>
        </p:txBody>
      </p:sp>
      <p:sp>
        <p:nvSpPr>
          <p:cNvPr id="26626"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zh-CN" altLang="en-US">
              <a:latin typeface="Calibri" pitchFamily="34" charset="0"/>
            </a:endParaRPr>
          </a:p>
        </p:txBody>
      </p:sp>
      <p:sp>
        <p:nvSpPr>
          <p:cNvPr id="26627"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zh-CN" altLang="en-US">
              <a:latin typeface="Calibri" pitchFamily="34" charset="0"/>
            </a:endParaRPr>
          </a:p>
        </p:txBody>
      </p:sp>
      <p:sp>
        <p:nvSpPr>
          <p:cNvPr id="167940" name="Rectangle 4"/>
          <p:cNvSpPr>
            <a:spLocks noGrp="1" noChangeArrowheads="1"/>
          </p:cNvSpPr>
          <p:nvPr>
            <p:ph type="title"/>
          </p:nvPr>
        </p:nvSpPr>
        <p:spPr>
          <a:xfrm>
            <a:off x="611560" y="404664"/>
            <a:ext cx="7772400" cy="1143000"/>
          </a:xfrm>
        </p:spPr>
        <p:txBody>
          <a:bodyPr rtlCol="0">
            <a:normAutofit fontScale="90000"/>
          </a:bodyPr>
          <a:lstStyle/>
          <a:p>
            <a:pPr fontAlgn="auto">
              <a:spcAft>
                <a:spcPts val="0"/>
              </a:spcAft>
              <a:defRPr/>
            </a:pPr>
            <a:r>
              <a:rPr lang="en-US" altLang="zh-CN" sz="4000" dirty="0"/>
              <a:t>Why Are Cancer Clinical Trials Important?</a:t>
            </a:r>
          </a:p>
        </p:txBody>
      </p:sp>
      <p:sp>
        <p:nvSpPr>
          <p:cNvPr id="26629" name="Rectangle 5"/>
          <p:cNvSpPr>
            <a:spLocks noGrp="1" noChangeArrowheads="1"/>
          </p:cNvSpPr>
          <p:nvPr>
            <p:ph type="body" idx="1"/>
          </p:nvPr>
        </p:nvSpPr>
        <p:spPr>
          <a:xfrm>
            <a:off x="611560" y="1700808"/>
            <a:ext cx="5014913" cy="2228850"/>
          </a:xfrm>
        </p:spPr>
        <p:txBody>
          <a:bodyPr/>
          <a:lstStyle/>
          <a:p>
            <a:pPr marL="382588" indent="-382588" defTabSz="1973263">
              <a:lnSpc>
                <a:spcPct val="80000"/>
              </a:lnSpc>
            </a:pPr>
            <a:r>
              <a:rPr lang="en-US" altLang="zh-CN" sz="2400" dirty="0" smtClean="0"/>
              <a:t>Clinical trials translate results of basic scientific research into better ways to prevent, diagnose, or treat cancer</a:t>
            </a:r>
          </a:p>
          <a:p>
            <a:pPr marL="382588" indent="-382588" defTabSz="1973263">
              <a:lnSpc>
                <a:spcPct val="80000"/>
              </a:lnSpc>
            </a:pPr>
            <a:r>
              <a:rPr lang="en-US" altLang="zh-CN" sz="2400" dirty="0" smtClean="0"/>
              <a:t>Clinical trials in the US have been responsible not only for helping get approval for drugs so that they can be widely used, but in many cases the patients in the trials themselves receive tremendous medical benefit. </a:t>
            </a:r>
          </a:p>
        </p:txBody>
      </p:sp>
      <p:sp>
        <p:nvSpPr>
          <p:cNvPr id="26630" name="Text Box 6"/>
          <p:cNvSpPr txBox="1">
            <a:spLocks noChangeArrowheads="1"/>
          </p:cNvSpPr>
          <p:nvPr/>
        </p:nvSpPr>
        <p:spPr bwMode="auto">
          <a:xfrm>
            <a:off x="468313" y="5516563"/>
            <a:ext cx="8478837" cy="946150"/>
          </a:xfrm>
          <a:prstGeom prst="rect">
            <a:avLst/>
          </a:prstGeom>
          <a:noFill/>
          <a:ln w="9525">
            <a:noFill/>
            <a:miter lim="800000"/>
            <a:headEnd/>
            <a:tailEnd/>
          </a:ln>
        </p:spPr>
        <p:txBody>
          <a:bodyPr lIns="91429" tIns="45714" rIns="91429" bIns="45714">
            <a:spAutoFit/>
          </a:bodyPr>
          <a:lstStyle/>
          <a:p>
            <a:pPr marL="457200" indent="-457200" eaLnBrk="0" hangingPunct="0">
              <a:lnSpc>
                <a:spcPct val="90000"/>
              </a:lnSpc>
              <a:spcBef>
                <a:spcPct val="20000"/>
              </a:spcBef>
              <a:buFont typeface="Times" pitchFamily="18" charset="0"/>
              <a:buChar char="•"/>
            </a:pPr>
            <a:r>
              <a:rPr lang="en-US" altLang="zh-CN">
                <a:solidFill>
                  <a:schemeClr val="accent2"/>
                </a:solidFill>
                <a:latin typeface="Calibri" pitchFamily="34" charset="0"/>
              </a:rPr>
              <a:t>The more people that take part, the faster we can:</a:t>
            </a:r>
          </a:p>
          <a:p>
            <a:pPr marL="914400" lvl="1" indent="-457200" eaLnBrk="0" hangingPunct="0">
              <a:lnSpc>
                <a:spcPct val="90000"/>
              </a:lnSpc>
              <a:spcBef>
                <a:spcPct val="20000"/>
              </a:spcBef>
              <a:buFontTx/>
              <a:buChar char="–"/>
            </a:pPr>
            <a:r>
              <a:rPr lang="en-US" altLang="zh-CN">
                <a:solidFill>
                  <a:schemeClr val="accent2"/>
                </a:solidFill>
                <a:latin typeface="Calibri" pitchFamily="34" charset="0"/>
              </a:rPr>
              <a:t>Answer critical research questions </a:t>
            </a:r>
          </a:p>
          <a:p>
            <a:pPr marL="914400" lvl="1" indent="-457200" eaLnBrk="0" hangingPunct="0">
              <a:lnSpc>
                <a:spcPct val="90000"/>
              </a:lnSpc>
              <a:spcBef>
                <a:spcPct val="20000"/>
              </a:spcBef>
              <a:buFontTx/>
              <a:buChar char="–"/>
            </a:pPr>
            <a:r>
              <a:rPr lang="en-US" altLang="zh-CN">
                <a:solidFill>
                  <a:schemeClr val="accent2"/>
                </a:solidFill>
                <a:latin typeface="Calibri" pitchFamily="34" charset="0"/>
              </a:rPr>
              <a:t>Find better treatments and ways to prevent cancer</a:t>
            </a:r>
          </a:p>
        </p:txBody>
      </p:sp>
      <p:pic>
        <p:nvPicPr>
          <p:cNvPr id="26631" name="Picture 7"/>
          <p:cNvPicPr>
            <a:picLocks noChangeAspect="1" noChangeArrowheads="1"/>
          </p:cNvPicPr>
          <p:nvPr/>
        </p:nvPicPr>
        <p:blipFill>
          <a:blip r:embed="rId3" cstate="print"/>
          <a:srcRect/>
          <a:stretch>
            <a:fillRect/>
          </a:stretch>
        </p:blipFill>
        <p:spPr bwMode="auto">
          <a:xfrm>
            <a:off x="6588125" y="2060575"/>
            <a:ext cx="1897063" cy="13827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228600"/>
            <a:ext cx="7772400" cy="1143000"/>
          </a:xfrm>
        </p:spPr>
        <p:txBody>
          <a:bodyPr/>
          <a:lstStyle/>
          <a:p>
            <a:pPr eaLnBrk="1" hangingPunct="1"/>
            <a:r>
              <a:rPr lang="en-US" altLang="en-US" b="1" smtClean="0"/>
              <a:t>Examples of False Positives</a:t>
            </a:r>
          </a:p>
        </p:txBody>
      </p:sp>
      <p:sp>
        <p:nvSpPr>
          <p:cNvPr id="28675" name="Rectangle 3"/>
          <p:cNvSpPr>
            <a:spLocks noGrp="1" noChangeArrowheads="1"/>
          </p:cNvSpPr>
          <p:nvPr>
            <p:ph type="body" idx="1"/>
          </p:nvPr>
        </p:nvSpPr>
        <p:spPr>
          <a:xfrm>
            <a:off x="957263" y="1219200"/>
            <a:ext cx="7729537" cy="4730080"/>
          </a:xfrm>
        </p:spPr>
        <p:txBody>
          <a:bodyPr/>
          <a:lstStyle/>
          <a:p>
            <a:pPr eaLnBrk="1" hangingPunct="1">
              <a:lnSpc>
                <a:spcPct val="90000"/>
              </a:lnSpc>
              <a:buFontTx/>
              <a:buNone/>
            </a:pPr>
            <a:endParaRPr lang="en-US" altLang="zh-CN" sz="1000" u="sng" dirty="0" smtClean="0">
              <a:ea typeface="宋体" charset="-122"/>
            </a:endParaRPr>
          </a:p>
          <a:p>
            <a:pPr marL="236538" lvl="1" indent="-236538" eaLnBrk="1" hangingPunct="1">
              <a:lnSpc>
                <a:spcPct val="85000"/>
              </a:lnSpc>
              <a:buFontTx/>
              <a:buNone/>
            </a:pPr>
            <a:r>
              <a:rPr lang="en-US" altLang="zh-CN" dirty="0" smtClean="0">
                <a:ea typeface="宋体" charset="-122"/>
              </a:rPr>
              <a:t>1.High cholesterol diet and rectal cancer</a:t>
            </a:r>
          </a:p>
          <a:p>
            <a:pPr marL="236538" lvl="1" indent="-236538" eaLnBrk="1" hangingPunct="1">
              <a:lnSpc>
                <a:spcPct val="85000"/>
              </a:lnSpc>
              <a:buFontTx/>
              <a:buNone/>
            </a:pPr>
            <a:r>
              <a:rPr lang="en-US" altLang="zh-CN" dirty="0" smtClean="0">
                <a:ea typeface="宋体" charset="-122"/>
              </a:rPr>
              <a:t>2.Smoking and breast cancer</a:t>
            </a:r>
          </a:p>
          <a:p>
            <a:pPr marL="236538" lvl="1" indent="-236538" eaLnBrk="1" hangingPunct="1">
              <a:lnSpc>
                <a:spcPct val="85000"/>
              </a:lnSpc>
              <a:buFontTx/>
              <a:buNone/>
            </a:pPr>
            <a:r>
              <a:rPr lang="en-US" altLang="zh-CN" dirty="0" smtClean="0">
                <a:ea typeface="宋体" charset="-122"/>
              </a:rPr>
              <a:t>3.Vasectomy and prostate cancer</a:t>
            </a:r>
          </a:p>
          <a:p>
            <a:pPr marL="236538" lvl="1" indent="-236538" eaLnBrk="1" hangingPunct="1">
              <a:lnSpc>
                <a:spcPct val="85000"/>
              </a:lnSpc>
              <a:buFontTx/>
              <a:buNone/>
            </a:pPr>
            <a:r>
              <a:rPr lang="en-US" altLang="zh-CN" dirty="0" smtClean="0">
                <a:ea typeface="宋体" charset="-122"/>
              </a:rPr>
              <a:t>4.Red meat and colon cancer</a:t>
            </a:r>
          </a:p>
          <a:p>
            <a:pPr marL="236538" lvl="1" indent="-236538" eaLnBrk="1" hangingPunct="1">
              <a:lnSpc>
                <a:spcPct val="85000"/>
              </a:lnSpc>
              <a:buFontTx/>
              <a:buNone/>
            </a:pPr>
            <a:r>
              <a:rPr lang="en-US" altLang="zh-CN" dirty="0" smtClean="0">
                <a:ea typeface="宋体" charset="-122"/>
              </a:rPr>
              <a:t>5.Red meat and breast cancer</a:t>
            </a:r>
          </a:p>
          <a:p>
            <a:pPr marL="236538" lvl="1" indent="-236538" eaLnBrk="1" hangingPunct="1">
              <a:lnSpc>
                <a:spcPct val="85000"/>
              </a:lnSpc>
              <a:buFontTx/>
              <a:buNone/>
            </a:pPr>
            <a:r>
              <a:rPr lang="en-US" altLang="zh-CN" dirty="0" smtClean="0">
                <a:ea typeface="宋体" charset="-122"/>
              </a:rPr>
              <a:t>6.Drinking water frequently and bladder cancer</a:t>
            </a:r>
          </a:p>
          <a:p>
            <a:pPr marL="236538" lvl="1" indent="-236538" eaLnBrk="1" hangingPunct="1">
              <a:lnSpc>
                <a:spcPct val="85000"/>
              </a:lnSpc>
              <a:buFontTx/>
              <a:buNone/>
            </a:pPr>
            <a:r>
              <a:rPr lang="en-US" altLang="zh-CN" dirty="0" smtClean="0">
                <a:ea typeface="宋体" charset="-122"/>
              </a:rPr>
              <a:t>7.Not consuming olive oil and breast cancer</a:t>
            </a:r>
          </a:p>
          <a:p>
            <a:pPr eaLnBrk="1" hangingPunct="1">
              <a:lnSpc>
                <a:spcPct val="90000"/>
              </a:lnSpc>
            </a:pPr>
            <a:endParaRPr lang="en-US" altLang="zh-CN" sz="2400" dirty="0" smtClean="0">
              <a:ea typeface="宋体" charset="-122"/>
            </a:endParaRPr>
          </a:p>
          <a:p>
            <a:pPr marL="236538" lvl="1" indent="-236538" algn="ctr" eaLnBrk="1" hangingPunct="1">
              <a:lnSpc>
                <a:spcPct val="90000"/>
              </a:lnSpc>
              <a:buFontTx/>
              <a:buNone/>
            </a:pPr>
            <a:r>
              <a:rPr lang="en-US" altLang="zh-CN" dirty="0" smtClean="0">
                <a:ea typeface="宋体" charset="-122"/>
              </a:rPr>
              <a:t>Replication of observational studies may not overcome confounding and bias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pPr>
              <a:defRPr/>
            </a:pPr>
            <a:fld id="{34EE5944-17A0-4CA9-BED3-EBEA61B7A252}" type="slidenum">
              <a:rPr lang="zh-CN" altLang="en-US"/>
              <a:pPr>
                <a:defRPr/>
              </a:pPr>
              <a:t>2</a:t>
            </a:fld>
            <a:endParaRPr lang="zh-CN" altLang="en-US"/>
          </a:p>
        </p:txBody>
      </p:sp>
      <p:sp>
        <p:nvSpPr>
          <p:cNvPr id="15361" name="标题 1"/>
          <p:cNvSpPr>
            <a:spLocks noGrp="1"/>
          </p:cNvSpPr>
          <p:nvPr>
            <p:ph type="title"/>
          </p:nvPr>
        </p:nvSpPr>
        <p:spPr/>
        <p:txBody>
          <a:bodyPr/>
          <a:lstStyle/>
          <a:p>
            <a:r>
              <a:rPr lang="en-US" altLang="zh-CN" smtClean="0"/>
              <a:t>Data </a:t>
            </a:r>
            <a:endParaRPr lang="zh-CN" altLang="en-US" smtClean="0"/>
          </a:p>
        </p:txBody>
      </p:sp>
      <p:sp>
        <p:nvSpPr>
          <p:cNvPr id="15362" name="内容占位符 2"/>
          <p:cNvSpPr>
            <a:spLocks noGrp="1"/>
          </p:cNvSpPr>
          <p:nvPr>
            <p:ph idx="1"/>
          </p:nvPr>
        </p:nvSpPr>
        <p:spPr/>
        <p:txBody>
          <a:bodyPr/>
          <a:lstStyle/>
          <a:p>
            <a:r>
              <a:rPr lang="en-US" altLang="zh-CN" smtClean="0"/>
              <a:t>Statistics is a way of thinking—thinking about ways to </a:t>
            </a:r>
            <a:r>
              <a:rPr lang="en-US" altLang="zh-CN" smtClean="0">
                <a:solidFill>
                  <a:srgbClr val="CC3399"/>
                </a:solidFill>
              </a:rPr>
              <a:t>gather</a:t>
            </a:r>
            <a:r>
              <a:rPr lang="en-US" altLang="zh-CN" smtClean="0"/>
              <a:t> and analyze data.</a:t>
            </a:r>
          </a:p>
          <a:p>
            <a:r>
              <a:rPr lang="en-US" altLang="zh-CN" smtClean="0"/>
              <a:t>Trust data</a:t>
            </a:r>
          </a:p>
          <a:p>
            <a:endParaRPr lang="zh-CN" altLang="en-US"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3EB501D5-0A35-4534-9BC6-73C51815B4D5}" type="slidenum">
              <a:rPr lang="zh-CN" altLang="en-US"/>
              <a:pPr>
                <a:defRPr/>
              </a:pPr>
              <a:t>20</a:t>
            </a:fld>
            <a:endParaRPr lang="zh-CN" altLang="en-US"/>
          </a:p>
        </p:txBody>
      </p:sp>
      <p:sp>
        <p:nvSpPr>
          <p:cNvPr id="9"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AF854CB3-FE6B-433A-867D-70B9D63E0D17}" type="slidenum">
              <a:rPr lang="en-US" altLang="zh-CN" sz="1200">
                <a:solidFill>
                  <a:schemeClr val="tx1">
                    <a:tint val="75000"/>
                  </a:schemeClr>
                </a:solidFill>
                <a:latin typeface="+mn-lt"/>
                <a:ea typeface="+mn-ea"/>
              </a:rPr>
              <a:pPr algn="r" fontAlgn="auto">
                <a:spcBef>
                  <a:spcPts val="0"/>
                </a:spcBef>
                <a:spcAft>
                  <a:spcPts val="0"/>
                </a:spcAft>
                <a:defRPr/>
              </a:pPr>
              <a:t>20</a:t>
            </a:fld>
            <a:endParaRPr lang="en-US" altLang="zh-CN" sz="1200">
              <a:solidFill>
                <a:schemeClr val="tx1">
                  <a:tint val="75000"/>
                </a:schemeClr>
              </a:solidFill>
              <a:latin typeface="+mn-lt"/>
              <a:ea typeface="+mn-ea"/>
            </a:endParaRPr>
          </a:p>
        </p:txBody>
      </p:sp>
      <p:sp>
        <p:nvSpPr>
          <p:cNvPr id="28674"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zh-CN" altLang="en-US">
              <a:latin typeface="Calibri" pitchFamily="34" charset="0"/>
            </a:endParaRPr>
          </a:p>
        </p:txBody>
      </p:sp>
      <p:sp>
        <p:nvSpPr>
          <p:cNvPr id="28675"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zh-CN" altLang="en-US">
              <a:latin typeface="Calibri" pitchFamily="34" charset="0"/>
            </a:endParaRPr>
          </a:p>
        </p:txBody>
      </p:sp>
      <p:sp>
        <p:nvSpPr>
          <p:cNvPr id="28676" name="Rectangle 4"/>
          <p:cNvSpPr>
            <a:spLocks noGrp="1" noChangeArrowheads="1"/>
          </p:cNvSpPr>
          <p:nvPr>
            <p:ph type="title"/>
          </p:nvPr>
        </p:nvSpPr>
        <p:spPr>
          <a:xfrm>
            <a:off x="684213" y="549275"/>
            <a:ext cx="7772400" cy="1752600"/>
          </a:xfrm>
        </p:spPr>
        <p:txBody>
          <a:bodyPr/>
          <a:lstStyle/>
          <a:p>
            <a:r>
              <a:rPr lang="en-US" altLang="zh-CN" sz="4000" smtClean="0"/>
              <a:t>Population &amp; sample in Cancer Clinical Trials?</a:t>
            </a:r>
          </a:p>
        </p:txBody>
      </p:sp>
      <p:sp>
        <p:nvSpPr>
          <p:cNvPr id="28677" name="Rectangle 5"/>
          <p:cNvSpPr>
            <a:spLocks noGrp="1" noChangeArrowheads="1"/>
          </p:cNvSpPr>
          <p:nvPr>
            <p:ph type="body" idx="1"/>
          </p:nvPr>
        </p:nvSpPr>
        <p:spPr>
          <a:xfrm>
            <a:off x="611188" y="2205038"/>
            <a:ext cx="4343400" cy="3516312"/>
          </a:xfrm>
        </p:spPr>
        <p:txBody>
          <a:bodyPr/>
          <a:lstStyle/>
          <a:p>
            <a:pPr marL="369888" indent="-369888" defTabSz="1019175">
              <a:buFontTx/>
              <a:buNone/>
            </a:pPr>
            <a:r>
              <a:rPr lang="en-US" altLang="zh-CN" sz="2800" smtClean="0"/>
              <a:t>3 percent of U.S. adults with cancer participate in clinical trials</a:t>
            </a:r>
          </a:p>
          <a:p>
            <a:pPr marL="369888" indent="-369888" defTabSz="1019175"/>
            <a:r>
              <a:rPr lang="en-US" altLang="zh-CN" sz="2800" smtClean="0"/>
              <a:t>All of the patients with cancer participate</a:t>
            </a:r>
          </a:p>
          <a:p>
            <a:pPr marL="369888" indent="-369888" defTabSz="1019175"/>
            <a:r>
              <a:rPr lang="en-US" altLang="zh-CN" sz="2000" smtClean="0">
                <a:hlinkClick r:id="rId3"/>
              </a:rPr>
              <a:t>http://www.nhs.uk/video/pages/clinical-trial.aspx?searchtype=MostViewed&amp;#browse-media-top</a:t>
            </a:r>
            <a:endParaRPr lang="en-US" altLang="zh-CN" sz="2000" smtClean="0"/>
          </a:p>
          <a:p>
            <a:pPr marL="369888" indent="-369888" defTabSz="1019175"/>
            <a:endParaRPr lang="en-US" altLang="zh-CN" sz="2000" smtClean="0"/>
          </a:p>
        </p:txBody>
      </p:sp>
      <p:pic>
        <p:nvPicPr>
          <p:cNvPr id="28678" name="Picture 6"/>
          <p:cNvPicPr>
            <a:picLocks noChangeAspect="1" noChangeArrowheads="1"/>
          </p:cNvPicPr>
          <p:nvPr/>
        </p:nvPicPr>
        <p:blipFill>
          <a:blip r:embed="rId4" cstate="print"/>
          <a:srcRect/>
          <a:stretch>
            <a:fillRect/>
          </a:stretch>
        </p:blipFill>
        <p:spPr bwMode="auto">
          <a:xfrm>
            <a:off x="5791200" y="2819400"/>
            <a:ext cx="2667000" cy="304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3F1D6878-DE3E-47BF-891A-B84AB4D79D92}" type="slidenum">
              <a:rPr lang="zh-CN" altLang="en-US"/>
              <a:pPr>
                <a:defRPr/>
              </a:pPr>
              <a:t>21</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C9BA3F5A-A511-4924-A17A-59E1DA72C6BB}" type="slidenum">
              <a:rPr lang="en-US" altLang="zh-CN" sz="1200">
                <a:solidFill>
                  <a:schemeClr val="tx1">
                    <a:tint val="75000"/>
                  </a:schemeClr>
                </a:solidFill>
                <a:latin typeface="+mn-lt"/>
                <a:ea typeface="+mn-ea"/>
              </a:rPr>
              <a:pPr algn="r" fontAlgn="auto">
                <a:spcBef>
                  <a:spcPts val="0"/>
                </a:spcBef>
                <a:spcAft>
                  <a:spcPts val="0"/>
                </a:spcAft>
                <a:defRPr/>
              </a:pPr>
              <a:t>21</a:t>
            </a:fld>
            <a:endParaRPr lang="en-US" altLang="zh-CN" sz="1200">
              <a:solidFill>
                <a:schemeClr val="tx1">
                  <a:tint val="75000"/>
                </a:schemeClr>
              </a:solidFill>
              <a:latin typeface="+mn-lt"/>
              <a:ea typeface="+mn-ea"/>
            </a:endParaRPr>
          </a:p>
        </p:txBody>
      </p:sp>
      <p:sp>
        <p:nvSpPr>
          <p:cNvPr id="30722" name="Rectangle 2"/>
          <p:cNvSpPr>
            <a:spLocks noGrp="1" noChangeArrowheads="1"/>
          </p:cNvSpPr>
          <p:nvPr>
            <p:ph type="title"/>
          </p:nvPr>
        </p:nvSpPr>
        <p:spPr/>
        <p:txBody>
          <a:bodyPr/>
          <a:lstStyle/>
          <a:p>
            <a:r>
              <a:rPr lang="en-US" altLang="zh-CN" sz="4000" smtClean="0"/>
              <a:t>Types of Cancer Clinical Trials</a:t>
            </a:r>
          </a:p>
        </p:txBody>
      </p:sp>
      <p:sp>
        <p:nvSpPr>
          <p:cNvPr id="30723" name="Rectangle 3"/>
          <p:cNvSpPr>
            <a:spLocks noGrp="1" noChangeArrowheads="1"/>
          </p:cNvSpPr>
          <p:nvPr>
            <p:ph type="body" idx="1"/>
          </p:nvPr>
        </p:nvSpPr>
        <p:spPr>
          <a:xfrm>
            <a:off x="611560" y="1556792"/>
            <a:ext cx="7467600" cy="3962400"/>
          </a:xfrm>
        </p:spPr>
        <p:txBody>
          <a:bodyPr/>
          <a:lstStyle/>
          <a:p>
            <a:r>
              <a:rPr lang="en-US" altLang="zh-CN" dirty="0" smtClean="0"/>
              <a:t>Treatment trials </a:t>
            </a:r>
          </a:p>
          <a:p>
            <a:r>
              <a:rPr lang="en-US" altLang="zh-CN" dirty="0" smtClean="0"/>
              <a:t>Prevention </a:t>
            </a:r>
            <a:r>
              <a:rPr lang="en-US" altLang="zh-CN" dirty="0" smtClean="0"/>
              <a:t>trials(action/agent study, like chemoprevention studies )</a:t>
            </a:r>
            <a:endParaRPr lang="en-US" altLang="zh-CN" dirty="0" smtClean="0"/>
          </a:p>
          <a:p>
            <a:r>
              <a:rPr lang="en-US" altLang="zh-CN" dirty="0" smtClean="0"/>
              <a:t>Early-detection trials/screening trials</a:t>
            </a:r>
          </a:p>
          <a:p>
            <a:r>
              <a:rPr lang="en-US" altLang="zh-CN" dirty="0" smtClean="0"/>
              <a:t>Diagnostic trials</a:t>
            </a:r>
          </a:p>
          <a:p>
            <a:r>
              <a:rPr lang="en-US" altLang="zh-CN" dirty="0" smtClean="0"/>
              <a:t>Quality-of-life studies/supportive care studies </a:t>
            </a:r>
          </a:p>
          <a:p>
            <a:endParaRPr lang="en-US" altLang="zh-CN"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7ECF34A1-066A-4CBB-BEB9-75C720F170F4}" type="slidenum">
              <a:rPr lang="zh-CN" altLang="en-US"/>
              <a:pPr>
                <a:defRPr/>
              </a:pPr>
              <a:t>22</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E57DF8A5-4423-4C34-BA64-4E97C2228C25}" type="slidenum">
              <a:rPr lang="en-US" altLang="zh-CN" sz="1200">
                <a:solidFill>
                  <a:schemeClr val="tx1">
                    <a:tint val="75000"/>
                  </a:schemeClr>
                </a:solidFill>
                <a:latin typeface="+mn-lt"/>
                <a:ea typeface="+mn-ea"/>
              </a:rPr>
              <a:pPr algn="r" fontAlgn="auto">
                <a:spcBef>
                  <a:spcPts val="0"/>
                </a:spcBef>
                <a:spcAft>
                  <a:spcPts val="0"/>
                </a:spcAft>
                <a:defRPr/>
              </a:pPr>
              <a:t>22</a:t>
            </a:fld>
            <a:endParaRPr lang="en-US" altLang="zh-CN" sz="1200">
              <a:solidFill>
                <a:schemeClr val="tx1">
                  <a:tint val="75000"/>
                </a:schemeClr>
              </a:solidFill>
              <a:latin typeface="+mn-lt"/>
              <a:ea typeface="+mn-ea"/>
            </a:endParaRPr>
          </a:p>
        </p:txBody>
      </p:sp>
      <p:sp>
        <p:nvSpPr>
          <p:cNvPr id="32770" name="Rectangle 2"/>
          <p:cNvSpPr>
            <a:spLocks noGrp="1" noChangeArrowheads="1"/>
          </p:cNvSpPr>
          <p:nvPr>
            <p:ph type="title"/>
          </p:nvPr>
        </p:nvSpPr>
        <p:spPr/>
        <p:txBody>
          <a:bodyPr/>
          <a:lstStyle/>
          <a:p>
            <a:r>
              <a:rPr lang="en-US" altLang="zh-CN" sz="4000" dirty="0" smtClean="0"/>
              <a:t>Clinical Trial Phase1</a:t>
            </a:r>
          </a:p>
        </p:txBody>
      </p:sp>
      <p:sp>
        <p:nvSpPr>
          <p:cNvPr id="32771" name="Rectangle 3"/>
          <p:cNvSpPr>
            <a:spLocks noGrp="1" noChangeArrowheads="1"/>
          </p:cNvSpPr>
          <p:nvPr>
            <p:ph type="body" idx="1"/>
          </p:nvPr>
        </p:nvSpPr>
        <p:spPr/>
        <p:txBody>
          <a:bodyPr/>
          <a:lstStyle/>
          <a:p>
            <a:pPr>
              <a:buFontTx/>
              <a:buNone/>
            </a:pPr>
            <a:r>
              <a:rPr lang="en-US" altLang="zh-CN" smtClean="0"/>
              <a:t>Phase 1 trials </a:t>
            </a:r>
          </a:p>
          <a:p>
            <a:r>
              <a:rPr lang="en-US" altLang="zh-CN" smtClean="0"/>
              <a:t>How does the agent affect the human body? </a:t>
            </a:r>
          </a:p>
          <a:p>
            <a:r>
              <a:rPr lang="en-US" altLang="zh-CN" smtClean="0"/>
              <a:t>What dosage is safe?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F93A772D-5E10-4FC1-8EDE-ACB21D413270}" type="slidenum">
              <a:rPr lang="zh-CN" altLang="en-US"/>
              <a:pPr>
                <a:defRPr/>
              </a:pPr>
              <a:t>23</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30729348-DB99-405D-989E-4715F63FC71D}" type="slidenum">
              <a:rPr lang="en-US" altLang="zh-CN" sz="1200">
                <a:solidFill>
                  <a:schemeClr val="tx1">
                    <a:tint val="75000"/>
                  </a:schemeClr>
                </a:solidFill>
                <a:latin typeface="+mn-lt"/>
                <a:ea typeface="+mn-ea"/>
              </a:rPr>
              <a:pPr algn="r" fontAlgn="auto">
                <a:spcBef>
                  <a:spcPts val="0"/>
                </a:spcBef>
                <a:spcAft>
                  <a:spcPts val="0"/>
                </a:spcAft>
                <a:defRPr/>
              </a:pPr>
              <a:t>23</a:t>
            </a:fld>
            <a:endParaRPr lang="en-US" altLang="zh-CN" sz="1200">
              <a:solidFill>
                <a:schemeClr val="tx1">
                  <a:tint val="75000"/>
                </a:schemeClr>
              </a:solidFill>
              <a:latin typeface="+mn-lt"/>
              <a:ea typeface="+mn-ea"/>
            </a:endParaRPr>
          </a:p>
        </p:txBody>
      </p:sp>
      <p:sp>
        <p:nvSpPr>
          <p:cNvPr id="34818" name="Rectangle 2"/>
          <p:cNvSpPr>
            <a:spLocks noGrp="1" noChangeArrowheads="1"/>
          </p:cNvSpPr>
          <p:nvPr>
            <p:ph type="title"/>
          </p:nvPr>
        </p:nvSpPr>
        <p:spPr/>
        <p:txBody>
          <a:bodyPr/>
          <a:lstStyle/>
          <a:p>
            <a:r>
              <a:rPr lang="en-US" altLang="zh-CN" sz="4000" smtClean="0"/>
              <a:t>Clinical Trial Phases2</a:t>
            </a:r>
          </a:p>
        </p:txBody>
      </p:sp>
      <p:sp>
        <p:nvSpPr>
          <p:cNvPr id="34819" name="Rectangle 3"/>
          <p:cNvSpPr>
            <a:spLocks noChangeArrowheads="1"/>
          </p:cNvSpPr>
          <p:nvPr/>
        </p:nvSpPr>
        <p:spPr bwMode="auto">
          <a:xfrm>
            <a:off x="684213" y="1989138"/>
            <a:ext cx="7543800" cy="1752600"/>
          </a:xfrm>
          <a:prstGeom prst="rect">
            <a:avLst/>
          </a:prstGeom>
          <a:noFill/>
          <a:ln w="9525">
            <a:noFill/>
            <a:miter lim="800000"/>
            <a:headEnd/>
            <a:tailEnd/>
          </a:ln>
        </p:spPr>
        <p:txBody>
          <a:bodyPr lIns="91429" tIns="45714" rIns="91429" bIns="45714"/>
          <a:lstStyle/>
          <a:p>
            <a:pPr marL="427038" indent="-427038" defTabSz="1135063">
              <a:spcBef>
                <a:spcPct val="20000"/>
              </a:spcBef>
            </a:pPr>
            <a:r>
              <a:rPr lang="en-US" altLang="zh-CN" sz="3200"/>
              <a:t>Phase 2 trials </a:t>
            </a:r>
          </a:p>
          <a:p>
            <a:pPr marL="427038" indent="-427038" defTabSz="1135063">
              <a:spcBef>
                <a:spcPct val="20000"/>
              </a:spcBef>
              <a:buFontTx/>
              <a:buChar char="•"/>
            </a:pPr>
            <a:r>
              <a:rPr lang="en-US" altLang="zh-CN" sz="3200"/>
              <a:t>Does the agent or intervention have an effect on the cancer?</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9DBD8C45-9414-420F-AEBF-6469C92BE08A}" type="slidenum">
              <a:rPr lang="zh-CN" altLang="en-US"/>
              <a:pPr>
                <a:defRPr/>
              </a:pPr>
              <a:t>24</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CE097E52-8F29-46FE-B00B-82D7E45924DA}" type="slidenum">
              <a:rPr lang="en-US" altLang="zh-CN" sz="1200">
                <a:solidFill>
                  <a:schemeClr val="tx1">
                    <a:tint val="75000"/>
                  </a:schemeClr>
                </a:solidFill>
                <a:latin typeface="+mn-lt"/>
                <a:ea typeface="+mn-ea"/>
              </a:rPr>
              <a:pPr algn="r" fontAlgn="auto">
                <a:spcBef>
                  <a:spcPts val="0"/>
                </a:spcBef>
                <a:spcAft>
                  <a:spcPts val="0"/>
                </a:spcAft>
                <a:defRPr/>
              </a:pPr>
              <a:t>24</a:t>
            </a:fld>
            <a:endParaRPr lang="en-US" altLang="zh-CN" sz="1200">
              <a:solidFill>
                <a:schemeClr val="tx1">
                  <a:tint val="75000"/>
                </a:schemeClr>
              </a:solidFill>
              <a:latin typeface="+mn-lt"/>
              <a:ea typeface="+mn-ea"/>
            </a:endParaRPr>
          </a:p>
        </p:txBody>
      </p:sp>
      <p:sp>
        <p:nvSpPr>
          <p:cNvPr id="36866" name="Rectangle 2"/>
          <p:cNvSpPr>
            <a:spLocks noGrp="1" noChangeArrowheads="1"/>
          </p:cNvSpPr>
          <p:nvPr>
            <p:ph type="title"/>
          </p:nvPr>
        </p:nvSpPr>
        <p:spPr/>
        <p:txBody>
          <a:bodyPr/>
          <a:lstStyle/>
          <a:p>
            <a:r>
              <a:rPr lang="en-US" altLang="zh-CN" sz="4000" dirty="0" smtClean="0"/>
              <a:t>Clinical Trial Phase3</a:t>
            </a:r>
          </a:p>
        </p:txBody>
      </p:sp>
      <p:sp>
        <p:nvSpPr>
          <p:cNvPr id="36867" name="Rectangle 3"/>
          <p:cNvSpPr>
            <a:spLocks noGrp="1" noChangeArrowheads="1"/>
          </p:cNvSpPr>
          <p:nvPr>
            <p:ph type="body" idx="1"/>
          </p:nvPr>
        </p:nvSpPr>
        <p:spPr>
          <a:xfrm>
            <a:off x="457200" y="1600201"/>
            <a:ext cx="8229600" cy="2692896"/>
          </a:xfrm>
        </p:spPr>
        <p:txBody>
          <a:bodyPr/>
          <a:lstStyle/>
          <a:p>
            <a:pPr>
              <a:buFontTx/>
              <a:buNone/>
            </a:pPr>
            <a:r>
              <a:rPr lang="en-US" altLang="zh-CN" dirty="0" smtClean="0"/>
              <a:t>Phase 3 trials </a:t>
            </a:r>
          </a:p>
          <a:p>
            <a:r>
              <a:rPr lang="en-US" altLang="zh-CN" dirty="0" smtClean="0"/>
              <a:t>Is the new agent or intervention (or new use of a treatment) better than the standard?</a:t>
            </a:r>
          </a:p>
          <a:p>
            <a:r>
              <a:rPr lang="en-US" altLang="zh-CN" dirty="0" smtClean="0"/>
              <a:t>Participants have an equal chance to be assigned to one of two or more groups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Statistical consideration for RCT</a:t>
            </a:r>
            <a:endParaRPr lang="zh-CN" altLang="en-US" dirty="0"/>
          </a:p>
        </p:txBody>
      </p:sp>
      <p:sp>
        <p:nvSpPr>
          <p:cNvPr id="3" name="内容占位符 2"/>
          <p:cNvSpPr>
            <a:spLocks noGrp="1"/>
          </p:cNvSpPr>
          <p:nvPr>
            <p:ph idx="1"/>
          </p:nvPr>
        </p:nvSpPr>
        <p:spPr/>
        <p:txBody>
          <a:bodyPr/>
          <a:lstStyle/>
          <a:p>
            <a:r>
              <a:rPr lang="en-US" altLang="zh-CN" dirty="0" smtClean="0"/>
              <a:t>Control group</a:t>
            </a:r>
          </a:p>
          <a:p>
            <a:pPr marL="687388" lvl="1" indent="-287338">
              <a:buClr>
                <a:schemeClr val="tx1"/>
              </a:buClr>
              <a:buFontTx/>
              <a:buChar char="•"/>
            </a:pPr>
            <a:r>
              <a:rPr lang="en-US" altLang="en-US" sz="2000" dirty="0" smtClean="0"/>
              <a:t>Use of proper control group necessary due to:</a:t>
            </a:r>
          </a:p>
          <a:p>
            <a:pPr marL="1260475" lvl="2" indent="-458788">
              <a:buClr>
                <a:schemeClr val="tx1"/>
              </a:buClr>
              <a:buFontTx/>
              <a:buChar char="–"/>
            </a:pPr>
            <a:r>
              <a:rPr lang="en-US" altLang="en-US" sz="2000" dirty="0" smtClean="0"/>
              <a:t>Natural history of most diseases</a:t>
            </a:r>
          </a:p>
          <a:p>
            <a:pPr marL="1260475" lvl="2" indent="-458788">
              <a:buClr>
                <a:schemeClr val="tx1"/>
              </a:buClr>
              <a:buFont typeface="Times New Roman" pitchFamily="18" charset="0"/>
              <a:buChar char="–"/>
            </a:pPr>
            <a:r>
              <a:rPr lang="en-US" altLang="en-US" sz="2000" dirty="0" smtClean="0"/>
              <a:t>Variability of a patient's response to intervention</a:t>
            </a:r>
            <a:endParaRPr lang="en-US" altLang="en-US" sz="2000" dirty="0" smtClean="0">
              <a:latin typeface="Times New Roman" pitchFamily="18" charset="0"/>
            </a:endParaRPr>
          </a:p>
          <a:p>
            <a:r>
              <a:rPr lang="en-US" altLang="zh-CN" dirty="0" smtClean="0"/>
              <a:t>Randomization </a:t>
            </a:r>
          </a:p>
          <a:p>
            <a:r>
              <a:rPr lang="en-US" altLang="zh-CN" dirty="0" smtClean="0"/>
              <a:t>Blindness </a:t>
            </a:r>
          </a:p>
          <a:p>
            <a:endParaRPr lang="zh-CN" altLang="en-US" dirty="0"/>
          </a:p>
        </p:txBody>
      </p:sp>
      <p:sp>
        <p:nvSpPr>
          <p:cNvPr id="4" name="灯片编号占位符 3"/>
          <p:cNvSpPr>
            <a:spLocks noGrp="1"/>
          </p:cNvSpPr>
          <p:nvPr>
            <p:ph type="sldNum" sz="quarter" idx="12"/>
          </p:nvPr>
        </p:nvSpPr>
        <p:spPr/>
        <p:txBody>
          <a:bodyPr/>
          <a:lstStyle/>
          <a:p>
            <a:pPr>
              <a:defRPr/>
            </a:pPr>
            <a:fld id="{E1783BBF-6D5C-4F97-A1ED-A5DFDF48052E}" type="slidenum">
              <a:rPr lang="zh-CN" altLang="en-US" smtClean="0"/>
              <a:pPr>
                <a:defRPr/>
              </a:pPr>
              <a:t>25</a:t>
            </a:fld>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53460426-0C1E-4BC0-B1B8-E081CCC96697}" type="slidenum">
              <a:rPr lang="zh-CN" altLang="en-US"/>
              <a:pPr>
                <a:defRPr/>
              </a:pPr>
              <a:t>26</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85B926D1-0869-496E-B9AC-43E29B83339D}" type="slidenum">
              <a:rPr lang="en-US" altLang="zh-CN" sz="1200">
                <a:solidFill>
                  <a:schemeClr val="tx1">
                    <a:tint val="75000"/>
                  </a:schemeClr>
                </a:solidFill>
                <a:latin typeface="+mn-lt"/>
                <a:ea typeface="+mn-ea"/>
              </a:rPr>
              <a:pPr algn="r" fontAlgn="auto">
                <a:spcBef>
                  <a:spcPts val="0"/>
                </a:spcBef>
                <a:spcAft>
                  <a:spcPts val="0"/>
                </a:spcAft>
                <a:defRPr/>
              </a:pPr>
              <a:t>26</a:t>
            </a:fld>
            <a:endParaRPr lang="en-US" altLang="zh-CN" sz="1200">
              <a:solidFill>
                <a:schemeClr val="tx1">
                  <a:tint val="75000"/>
                </a:schemeClr>
              </a:solidFill>
              <a:latin typeface="+mn-lt"/>
              <a:ea typeface="+mn-ea"/>
            </a:endParaRPr>
          </a:p>
        </p:txBody>
      </p:sp>
      <p:sp>
        <p:nvSpPr>
          <p:cNvPr id="38914" name="Rectangle 2"/>
          <p:cNvSpPr>
            <a:spLocks noGrp="1" noChangeArrowheads="1"/>
          </p:cNvSpPr>
          <p:nvPr>
            <p:ph type="title"/>
          </p:nvPr>
        </p:nvSpPr>
        <p:spPr/>
        <p:txBody>
          <a:bodyPr/>
          <a:lstStyle/>
          <a:p>
            <a:r>
              <a:rPr lang="en-US" altLang="zh-CN" sz="4000" dirty="0" smtClean="0"/>
              <a:t>Randomized Trials</a:t>
            </a:r>
          </a:p>
        </p:txBody>
      </p:sp>
      <p:sp>
        <p:nvSpPr>
          <p:cNvPr id="38915" name="Rectangle 3"/>
          <p:cNvSpPr>
            <a:spLocks noGrp="1" noChangeArrowheads="1"/>
          </p:cNvSpPr>
          <p:nvPr>
            <p:ph type="body" idx="1"/>
          </p:nvPr>
        </p:nvSpPr>
        <p:spPr>
          <a:xfrm>
            <a:off x="683568" y="1484784"/>
            <a:ext cx="7992888" cy="4114800"/>
          </a:xfrm>
        </p:spPr>
        <p:txBody>
          <a:bodyPr/>
          <a:lstStyle/>
          <a:p>
            <a:pPr marL="0" indent="0" defTabSz="1019175">
              <a:lnSpc>
                <a:spcPct val="90000"/>
              </a:lnSpc>
              <a:buFontTx/>
              <a:buNone/>
            </a:pPr>
            <a:r>
              <a:rPr lang="en-US" altLang="zh-CN" dirty="0" smtClean="0"/>
              <a:t>Participants have an equal chance to be assigned to one of two or more groups:</a:t>
            </a:r>
          </a:p>
          <a:p>
            <a:pPr marL="517525" lvl="1" indent="-390525" defTabSz="1019175">
              <a:lnSpc>
                <a:spcPct val="90000"/>
              </a:lnSpc>
              <a:buFontTx/>
              <a:buChar char="•"/>
            </a:pPr>
            <a:r>
              <a:rPr lang="en-US" altLang="zh-CN" sz="3300" dirty="0" smtClean="0"/>
              <a:t>One gets the most widely accepted treatment (</a:t>
            </a:r>
            <a:r>
              <a:rPr lang="en-US" altLang="zh-CN" sz="3300" dirty="0" smtClean="0">
                <a:solidFill>
                  <a:srgbClr val="FF0000"/>
                </a:solidFill>
              </a:rPr>
              <a:t>standard </a:t>
            </a:r>
            <a:r>
              <a:rPr lang="en-US" altLang="zh-CN" sz="3300" dirty="0" smtClean="0">
                <a:solidFill>
                  <a:srgbClr val="FF0000"/>
                </a:solidFill>
              </a:rPr>
              <a:t>treatment or placebo</a:t>
            </a:r>
            <a:r>
              <a:rPr lang="en-US" altLang="zh-CN" sz="3300" dirty="0" smtClean="0"/>
              <a:t>)</a:t>
            </a:r>
            <a:endParaRPr lang="en-US" altLang="zh-CN" sz="3300" dirty="0" smtClean="0"/>
          </a:p>
          <a:p>
            <a:pPr marL="517525" lvl="1" indent="-390525" defTabSz="1019175">
              <a:lnSpc>
                <a:spcPct val="90000"/>
              </a:lnSpc>
              <a:buFontTx/>
              <a:buChar char="•"/>
            </a:pPr>
            <a:r>
              <a:rPr lang="en-US" altLang="zh-CN" sz="3300" dirty="0" smtClean="0"/>
              <a:t>The other gets the new treatment being tested, which researchers hope and have reason to believe will be better than standard treatment</a:t>
            </a:r>
            <a:r>
              <a:rPr lang="en-US" altLang="zh-CN" dirty="0" smtClean="0"/>
              <a:t> </a:t>
            </a:r>
          </a:p>
          <a:p>
            <a:pPr marL="517525" lvl="1" indent="-390525" defTabSz="1019175">
              <a:lnSpc>
                <a:spcPct val="90000"/>
              </a:lnSpc>
            </a:pPr>
            <a:endParaRPr lang="en-US" altLang="zh-CN"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130BED15-22EF-4608-B887-603BD8171678}" type="slidenum">
              <a:rPr lang="zh-CN" altLang="en-US"/>
              <a:pPr>
                <a:defRPr/>
              </a:pPr>
              <a:t>27</a:t>
            </a:fld>
            <a:endParaRPr lang="zh-CN" altLang="en-US"/>
          </a:p>
        </p:txBody>
      </p:sp>
      <p:sp>
        <p:nvSpPr>
          <p:cNvPr id="75778" name="Rectangle 2"/>
          <p:cNvSpPr>
            <a:spLocks noGrp="1"/>
          </p:cNvSpPr>
          <p:nvPr>
            <p:ph type="title"/>
          </p:nvPr>
        </p:nvSpPr>
        <p:spPr/>
        <p:txBody>
          <a:bodyPr/>
          <a:lstStyle/>
          <a:p>
            <a:r>
              <a:rPr lang="en-US" altLang="zh-CN" dirty="0" smtClean="0"/>
              <a:t>Control group</a:t>
            </a:r>
          </a:p>
        </p:txBody>
      </p:sp>
      <p:sp>
        <p:nvSpPr>
          <p:cNvPr id="75779" name="Rectangle 3"/>
          <p:cNvSpPr>
            <a:spLocks noGrp="1"/>
          </p:cNvSpPr>
          <p:nvPr>
            <p:ph type="body" idx="1"/>
          </p:nvPr>
        </p:nvSpPr>
        <p:spPr/>
        <p:txBody>
          <a:bodyPr/>
          <a:lstStyle/>
          <a:p>
            <a:r>
              <a:rPr lang="en-US" altLang="zh-CN" dirty="0" smtClean="0"/>
              <a:t>To </a:t>
            </a:r>
            <a:r>
              <a:rPr lang="en-US" altLang="zh-CN" dirty="0" smtClean="0"/>
              <a:t>compare for identify the difference </a:t>
            </a:r>
            <a:r>
              <a:rPr lang="en-US" altLang="zh-CN" dirty="0" smtClean="0"/>
              <a:t>treatment </a:t>
            </a:r>
            <a:r>
              <a:rPr lang="en-US" altLang="zh-CN" dirty="0" smtClean="0"/>
              <a:t>validated effective </a:t>
            </a:r>
          </a:p>
          <a:p>
            <a:r>
              <a:rPr lang="en-US" altLang="zh-CN" dirty="0" smtClean="0"/>
              <a:t>Placebo  group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618D33C1-80B6-4DEB-BCDC-2FD668835C01}" type="slidenum">
              <a:rPr lang="zh-CN" altLang="en-US"/>
              <a:pPr>
                <a:defRPr/>
              </a:pPr>
              <a:t>28</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E2D71CE5-CCE2-4CC4-A382-B596D3401AA5}" type="slidenum">
              <a:rPr lang="en-US" altLang="zh-CN" sz="1200">
                <a:solidFill>
                  <a:schemeClr val="tx1">
                    <a:tint val="75000"/>
                  </a:schemeClr>
                </a:solidFill>
                <a:latin typeface="+mn-lt"/>
                <a:ea typeface="+mn-ea"/>
              </a:rPr>
              <a:pPr algn="r" fontAlgn="auto">
                <a:spcBef>
                  <a:spcPts val="0"/>
                </a:spcBef>
                <a:spcAft>
                  <a:spcPts val="0"/>
                </a:spcAft>
                <a:defRPr/>
              </a:pPr>
              <a:t>28</a:t>
            </a:fld>
            <a:endParaRPr lang="en-US" altLang="zh-CN" sz="1200">
              <a:solidFill>
                <a:schemeClr val="tx1">
                  <a:tint val="75000"/>
                </a:schemeClr>
              </a:solidFill>
              <a:latin typeface="+mn-lt"/>
              <a:ea typeface="+mn-ea"/>
            </a:endParaRPr>
          </a:p>
        </p:txBody>
      </p:sp>
      <p:sp>
        <p:nvSpPr>
          <p:cNvPr id="48130" name="Rectangle 2"/>
          <p:cNvSpPr>
            <a:spLocks noGrp="1" noChangeArrowheads="1"/>
          </p:cNvSpPr>
          <p:nvPr>
            <p:ph type="title"/>
          </p:nvPr>
        </p:nvSpPr>
        <p:spPr>
          <a:xfrm>
            <a:off x="468313" y="476250"/>
            <a:ext cx="8229600" cy="1143000"/>
          </a:xfrm>
        </p:spPr>
        <p:txBody>
          <a:bodyPr/>
          <a:lstStyle/>
          <a:p>
            <a:r>
              <a:rPr lang="en-US" altLang="zh-CN" sz="4000" dirty="0" smtClean="0"/>
              <a:t>Placebo </a:t>
            </a:r>
            <a:endParaRPr lang="en-US" altLang="zh-CN" sz="4000" dirty="0" smtClean="0"/>
          </a:p>
        </p:txBody>
      </p:sp>
      <p:sp>
        <p:nvSpPr>
          <p:cNvPr id="48131" name="Rectangle 3"/>
          <p:cNvSpPr>
            <a:spLocks noGrp="1" noChangeArrowheads="1"/>
          </p:cNvSpPr>
          <p:nvPr>
            <p:ph type="body" idx="1"/>
          </p:nvPr>
        </p:nvSpPr>
        <p:spPr>
          <a:xfrm>
            <a:off x="395536" y="1988840"/>
            <a:ext cx="8229600" cy="1728192"/>
          </a:xfrm>
        </p:spPr>
        <p:txBody>
          <a:bodyPr/>
          <a:lstStyle/>
          <a:p>
            <a:pPr>
              <a:buFontTx/>
              <a:buNone/>
            </a:pPr>
            <a:r>
              <a:rPr lang="en-US" altLang="zh-CN" sz="2400" dirty="0" smtClean="0"/>
              <a:t>Placebos are </a:t>
            </a:r>
            <a:r>
              <a:rPr lang="en-US" altLang="zh-CN" sz="2400" dirty="0" smtClean="0">
                <a:solidFill>
                  <a:srgbClr val="FF0000"/>
                </a:solidFill>
              </a:rPr>
              <a:t>almost</a:t>
            </a:r>
            <a:r>
              <a:rPr lang="en-US" altLang="zh-CN" sz="2400" dirty="0" smtClean="0"/>
              <a:t> never used:</a:t>
            </a:r>
          </a:p>
          <a:p>
            <a:r>
              <a:rPr lang="en-US" altLang="zh-CN" sz="2400" dirty="0" smtClean="0"/>
              <a:t>Placebos are used only when no standard treatment exists</a:t>
            </a:r>
          </a:p>
          <a:p>
            <a:r>
              <a:rPr lang="en-US" altLang="zh-CN" sz="2400" dirty="0" smtClean="0"/>
              <a:t>Patients are told of this possibility before deciding to take part</a:t>
            </a:r>
          </a:p>
          <a:p>
            <a:r>
              <a:rPr lang="en-US" altLang="zh-CN" sz="2400" dirty="0" smtClean="0"/>
              <a:t>Sometime used in prevention trial.</a:t>
            </a:r>
            <a:endParaRPr lang="en-US" altLang="zh-CN" sz="2400" dirty="0" smtClean="0"/>
          </a:p>
        </p:txBody>
      </p:sp>
      <p:sp>
        <p:nvSpPr>
          <p:cNvPr id="7" name="矩形 6"/>
          <p:cNvSpPr/>
          <p:nvPr/>
        </p:nvSpPr>
        <p:spPr>
          <a:xfrm>
            <a:off x="827584" y="4653136"/>
            <a:ext cx="6768752" cy="923330"/>
          </a:xfrm>
          <a:prstGeom prst="rect">
            <a:avLst/>
          </a:prstGeom>
        </p:spPr>
        <p:txBody>
          <a:bodyPr wrap="square">
            <a:spAutoFit/>
          </a:bodyPr>
          <a:lstStyle/>
          <a:p>
            <a:r>
              <a:rPr lang="en-US" altLang="zh-CN" dirty="0" smtClean="0">
                <a:hlinkClick r:id="rId3"/>
              </a:rPr>
              <a:t>http://www.nhs.uk/video/pages/Placeboeffect.aspx?</a:t>
            </a:r>
          </a:p>
          <a:p>
            <a:r>
              <a:rPr lang="en-US" altLang="zh-CN" dirty="0" err="1" smtClean="0">
                <a:hlinkClick r:id="rId3"/>
              </a:rPr>
              <a:t>searchtype</a:t>
            </a:r>
            <a:r>
              <a:rPr lang="en-US" altLang="zh-CN" dirty="0" smtClean="0">
                <a:hlinkClick r:id="rId3"/>
              </a:rPr>
              <a:t>=</a:t>
            </a:r>
            <a:r>
              <a:rPr lang="en-US" altLang="zh-CN" dirty="0" err="1" smtClean="0">
                <a:hlinkClick r:id="rId3"/>
              </a:rPr>
              <a:t>Search&amp;searchterm</a:t>
            </a:r>
            <a:r>
              <a:rPr lang="en-US" altLang="zh-CN" dirty="0" smtClean="0">
                <a:hlinkClick r:id="rId3"/>
              </a:rPr>
              <a:t>=</a:t>
            </a:r>
            <a:r>
              <a:rPr lang="en-US" altLang="zh-CN" dirty="0" err="1" smtClean="0">
                <a:hlinkClick r:id="rId3"/>
              </a:rPr>
              <a:t>clinical+trial</a:t>
            </a:r>
            <a:r>
              <a:rPr lang="en-US" altLang="zh-CN" dirty="0" smtClean="0">
                <a:hlinkClick r:id="rId3"/>
              </a:rPr>
              <a:t>+&amp;offset=1&amp;</a:t>
            </a:r>
            <a:endParaRPr lang="en-US" altLang="zh-CN" dirty="0" smtClean="0"/>
          </a:p>
          <a:p>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7BEA40D8-FBAF-408C-B9D2-38E56CFC0B05}" type="slidenum">
              <a:rPr lang="zh-CN" altLang="en-US"/>
              <a:pPr>
                <a:defRPr/>
              </a:pPr>
              <a:t>29</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66986EC2-6D1B-490B-B0B1-59BE60BAEF86}" type="slidenum">
              <a:rPr lang="en-US" altLang="zh-CN" sz="1200">
                <a:solidFill>
                  <a:schemeClr val="tx1">
                    <a:tint val="75000"/>
                  </a:schemeClr>
                </a:solidFill>
                <a:latin typeface="+mn-lt"/>
                <a:ea typeface="+mn-ea"/>
              </a:rPr>
              <a:pPr algn="r" fontAlgn="auto">
                <a:spcBef>
                  <a:spcPts val="0"/>
                </a:spcBef>
                <a:spcAft>
                  <a:spcPts val="0"/>
                </a:spcAft>
                <a:defRPr/>
              </a:pPr>
              <a:t>29</a:t>
            </a:fld>
            <a:endParaRPr lang="en-US" altLang="zh-CN" sz="1200">
              <a:solidFill>
                <a:schemeClr val="tx1">
                  <a:tint val="75000"/>
                </a:schemeClr>
              </a:solidFill>
              <a:latin typeface="+mn-lt"/>
              <a:ea typeface="+mn-ea"/>
            </a:endParaRPr>
          </a:p>
        </p:txBody>
      </p:sp>
      <p:sp>
        <p:nvSpPr>
          <p:cNvPr id="219138" name="Rectangle 2"/>
          <p:cNvSpPr>
            <a:spLocks noGrp="1" noChangeArrowheads="1"/>
          </p:cNvSpPr>
          <p:nvPr>
            <p:ph type="title"/>
          </p:nvPr>
        </p:nvSpPr>
        <p:spPr/>
        <p:txBody>
          <a:bodyPr rtlCol="0">
            <a:normAutofit/>
          </a:bodyPr>
          <a:lstStyle/>
          <a:p>
            <a:pPr fontAlgn="auto">
              <a:spcAft>
                <a:spcPts val="0"/>
              </a:spcAft>
              <a:defRPr/>
            </a:pPr>
            <a:r>
              <a:rPr lang="en-US" altLang="zh-CN" sz="4000" dirty="0"/>
              <a:t>Random </a:t>
            </a:r>
            <a:r>
              <a:rPr lang="en-US" altLang="zh-CN" sz="4000" dirty="0" smtClean="0"/>
              <a:t>Allocation</a:t>
            </a:r>
            <a:endParaRPr lang="en-US" altLang="zh-CN" sz="4000" dirty="0"/>
          </a:p>
        </p:txBody>
      </p:sp>
      <p:sp>
        <p:nvSpPr>
          <p:cNvPr id="40963" name="Rectangle 3"/>
          <p:cNvSpPr>
            <a:spLocks noGrp="1" noChangeArrowheads="1"/>
          </p:cNvSpPr>
          <p:nvPr>
            <p:ph type="body" idx="1"/>
          </p:nvPr>
        </p:nvSpPr>
        <p:spPr/>
        <p:txBody>
          <a:bodyPr/>
          <a:lstStyle/>
          <a:p>
            <a:pPr>
              <a:lnSpc>
                <a:spcPct val="90000"/>
              </a:lnSpc>
              <a:buFont typeface="Wingdings" pitchFamily="2" charset="2"/>
              <a:buChar char="§"/>
            </a:pPr>
            <a:r>
              <a:rPr lang="en-US" altLang="zh-CN" sz="2400" dirty="0" smtClean="0"/>
              <a:t>The laboratory investigator uses animals in projects, but the animals are not selected randomly from a large population of animals. </a:t>
            </a:r>
          </a:p>
          <a:p>
            <a:pPr>
              <a:lnSpc>
                <a:spcPct val="90000"/>
              </a:lnSpc>
              <a:buFont typeface="Wingdings" pitchFamily="2" charset="2"/>
              <a:buChar char="§"/>
            </a:pPr>
            <a:r>
              <a:rPr lang="en-US" altLang="zh-CN" sz="2400" dirty="0" smtClean="0"/>
              <a:t>The clinician, who is attempting to describe the results obtained with a particular therapy, cannot say that he or she has obtained patients as a random sample from a parent population of patients.</a:t>
            </a:r>
          </a:p>
          <a:p>
            <a:pPr>
              <a:lnSpc>
                <a:spcPct val="90000"/>
              </a:lnSpc>
              <a:buFont typeface="Wingdings" pitchFamily="2" charset="2"/>
              <a:buChar char="§"/>
            </a:pPr>
            <a:r>
              <a:rPr lang="en-US" altLang="zh-CN" sz="2400" dirty="0" smtClean="0"/>
              <a:t>Randomization is only used in allocating  </a:t>
            </a:r>
            <a:r>
              <a:rPr lang="en-US" altLang="zh-CN" sz="2400" dirty="0" err="1" smtClean="0"/>
              <a:t>testee</a:t>
            </a:r>
            <a:r>
              <a:rPr lang="en-US" altLang="zh-CN" sz="2400" dirty="0" smtClean="0"/>
              <a:t> to diff. Treatment groups.</a:t>
            </a:r>
          </a:p>
          <a:p>
            <a:pPr>
              <a:lnSpc>
                <a:spcPct val="90000"/>
              </a:lnSpc>
            </a:pPr>
            <a:r>
              <a:rPr lang="en-US" altLang="zh-CN" sz="2400" dirty="0" smtClean="0"/>
              <a:t>Random </a:t>
            </a:r>
            <a:r>
              <a:rPr lang="en-US" altLang="zh-CN" sz="2400" dirty="0" smtClean="0"/>
              <a:t>Allocation rather </a:t>
            </a:r>
            <a:r>
              <a:rPr lang="en-US" altLang="zh-CN" sz="2400" dirty="0" smtClean="0"/>
              <a:t>than random sampling</a:t>
            </a:r>
            <a:endParaRPr lang="en-US" altLang="zh-CN" sz="24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5"/>
          <p:cNvSpPr>
            <a:spLocks noGrp="1"/>
          </p:cNvSpPr>
          <p:nvPr>
            <p:ph type="sldNum" sz="quarter" idx="12"/>
          </p:nvPr>
        </p:nvSpPr>
        <p:spPr/>
        <p:txBody>
          <a:bodyPr/>
          <a:lstStyle/>
          <a:p>
            <a:pPr>
              <a:defRPr/>
            </a:pPr>
            <a:fld id="{156D4D61-F610-4AFC-B722-1F9E067B2549}" type="slidenum">
              <a:rPr lang="zh-CN" altLang="en-US"/>
              <a:pPr>
                <a:defRPr/>
              </a:pPr>
              <a:t>3</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B18715A1-96EA-4361-8D29-58D3134A2146}" type="slidenum">
              <a:rPr lang="en-US" altLang="zh-CN" sz="1200">
                <a:solidFill>
                  <a:schemeClr val="tx1">
                    <a:tint val="75000"/>
                  </a:schemeClr>
                </a:solidFill>
                <a:latin typeface="+mn-lt"/>
                <a:ea typeface="+mn-ea"/>
              </a:rPr>
              <a:pPr algn="r" fontAlgn="auto">
                <a:spcBef>
                  <a:spcPts val="0"/>
                </a:spcBef>
                <a:spcAft>
                  <a:spcPts val="0"/>
                </a:spcAft>
                <a:defRPr/>
              </a:pPr>
              <a:t>3</a:t>
            </a:fld>
            <a:endParaRPr lang="en-US" altLang="zh-CN" sz="1200">
              <a:solidFill>
                <a:schemeClr val="tx1">
                  <a:tint val="75000"/>
                </a:schemeClr>
              </a:solidFill>
              <a:latin typeface="+mn-lt"/>
              <a:ea typeface="+mn-ea"/>
            </a:endParaRPr>
          </a:p>
        </p:txBody>
      </p:sp>
      <p:sp>
        <p:nvSpPr>
          <p:cNvPr id="16386" name="Rectangle 2"/>
          <p:cNvSpPr>
            <a:spLocks noGrp="1" noChangeArrowheads="1"/>
          </p:cNvSpPr>
          <p:nvPr>
            <p:ph type="title"/>
          </p:nvPr>
        </p:nvSpPr>
        <p:spPr/>
        <p:txBody>
          <a:bodyPr/>
          <a:lstStyle/>
          <a:p>
            <a:r>
              <a:rPr lang="en-US" altLang="zh-CN" smtClean="0"/>
              <a:t>Resource of Data</a:t>
            </a:r>
          </a:p>
        </p:txBody>
      </p:sp>
      <p:sp>
        <p:nvSpPr>
          <p:cNvPr id="16387" name="Rectangle 3"/>
          <p:cNvSpPr>
            <a:spLocks noGrp="1" noChangeArrowheads="1"/>
          </p:cNvSpPr>
          <p:nvPr>
            <p:ph type="body" sz="half" idx="1"/>
          </p:nvPr>
        </p:nvSpPr>
        <p:spPr>
          <a:xfrm>
            <a:off x="457200" y="1600200"/>
            <a:ext cx="4978896" cy="4525963"/>
          </a:xfrm>
        </p:spPr>
        <p:txBody>
          <a:bodyPr/>
          <a:lstStyle/>
          <a:p>
            <a:r>
              <a:rPr lang="en-US" altLang="zh-CN" sz="2800" dirty="0" smtClean="0"/>
              <a:t>Experiment/ clinical trial</a:t>
            </a:r>
          </a:p>
          <a:p>
            <a:r>
              <a:rPr lang="en-US" altLang="zh-CN" sz="2800" dirty="0" smtClean="0"/>
              <a:t>Survey</a:t>
            </a:r>
          </a:p>
          <a:p>
            <a:endParaRPr lang="en-US" altLang="zh-CN" sz="2800" dirty="0" smtClean="0"/>
          </a:p>
        </p:txBody>
      </p:sp>
      <p:pic>
        <p:nvPicPr>
          <p:cNvPr id="16399" name="Picture 15"/>
          <p:cNvPicPr>
            <a:picLocks noGrp="1" noChangeAspect="1" noChangeArrowheads="1"/>
          </p:cNvPicPr>
          <p:nvPr>
            <p:ph type="chart" sz="half" idx="4294967295"/>
          </p:nvPr>
        </p:nvPicPr>
        <p:blipFill>
          <a:blip r:embed="rId2" cstate="print"/>
          <a:srcRect/>
          <a:stretch>
            <a:fillRect/>
          </a:stretch>
        </p:blipFill>
        <p:spPr>
          <a:xfrm>
            <a:off x="5003800" y="3789363"/>
            <a:ext cx="2343150" cy="2625725"/>
          </a:xfrm>
        </p:spPr>
      </p:pic>
      <p:sp>
        <p:nvSpPr>
          <p:cNvPr id="16389" name="Rectangle 5"/>
          <p:cNvSpPr>
            <a:spLocks noChangeArrowheads="1"/>
          </p:cNvSpPr>
          <p:nvPr/>
        </p:nvSpPr>
        <p:spPr bwMode="auto">
          <a:xfrm>
            <a:off x="684213" y="3429000"/>
            <a:ext cx="7359650" cy="641350"/>
          </a:xfrm>
          <a:prstGeom prst="rect">
            <a:avLst/>
          </a:prstGeom>
          <a:noFill/>
          <a:ln w="9525">
            <a:noFill/>
            <a:miter lim="800000"/>
            <a:headEnd/>
            <a:tailEnd/>
          </a:ln>
          <a:effectLst/>
        </p:spPr>
        <p:txBody>
          <a:bodyPr wrap="none">
            <a:spAutoFit/>
          </a:bodyPr>
          <a:lstStyle/>
          <a:p>
            <a:r>
              <a:rPr lang="en-US" altLang="zh-CN">
                <a:hlinkClick r:id="rId3"/>
              </a:rPr>
              <a:t>http://www.nhs.uk/Conditions/Clinical-trials/Pages/Healthresearch.aspx</a:t>
            </a:r>
            <a:endParaRPr lang="en-US" altLang="zh-CN"/>
          </a:p>
          <a:p>
            <a:endParaRPr lang="zh-CN" altLang="en-US"/>
          </a:p>
        </p:txBody>
      </p:sp>
      <p:sp>
        <p:nvSpPr>
          <p:cNvPr id="16391" name="AutoShape 7" descr="Z"/>
          <p:cNvSpPr>
            <a:spLocks noChangeAspect="1" noChangeArrowheads="1"/>
          </p:cNvSpPr>
          <p:nvPr/>
        </p:nvSpPr>
        <p:spPr bwMode="auto">
          <a:xfrm>
            <a:off x="4419600" y="3276600"/>
            <a:ext cx="304800" cy="304800"/>
          </a:xfrm>
          <a:prstGeom prst="rect">
            <a:avLst/>
          </a:prstGeom>
          <a:noFill/>
        </p:spPr>
        <p:txBody>
          <a:bodyPr/>
          <a:lstStyle/>
          <a:p>
            <a:endParaRPr lang="zh-CN" altLang="en-US"/>
          </a:p>
        </p:txBody>
      </p:sp>
      <p:sp>
        <p:nvSpPr>
          <p:cNvPr id="16393" name="AutoShape 9" descr="Z"/>
          <p:cNvSpPr>
            <a:spLocks noChangeAspect="1" noChangeArrowheads="1"/>
          </p:cNvSpPr>
          <p:nvPr/>
        </p:nvSpPr>
        <p:spPr bwMode="auto">
          <a:xfrm>
            <a:off x="4419600" y="3276600"/>
            <a:ext cx="304800" cy="304800"/>
          </a:xfrm>
          <a:prstGeom prst="rect">
            <a:avLst/>
          </a:prstGeom>
          <a:noFill/>
        </p:spPr>
        <p:txBody>
          <a:bodyPr/>
          <a:lstStyle/>
          <a:p>
            <a:endParaRPr lang="zh-CN" altLang="en-US"/>
          </a:p>
        </p:txBody>
      </p:sp>
      <p:sp>
        <p:nvSpPr>
          <p:cNvPr id="16396" name="AutoShape 12" descr="Z"/>
          <p:cNvSpPr>
            <a:spLocks noChangeAspect="1" noChangeArrowheads="1"/>
          </p:cNvSpPr>
          <p:nvPr/>
        </p:nvSpPr>
        <p:spPr bwMode="auto">
          <a:xfrm>
            <a:off x="4419600" y="3276600"/>
            <a:ext cx="304800" cy="304800"/>
          </a:xfrm>
          <a:prstGeom prst="rect">
            <a:avLst/>
          </a:prstGeom>
          <a:noFill/>
        </p:spPr>
        <p:txBody>
          <a:bodyPr/>
          <a:lstStyle/>
          <a:p>
            <a:endParaRPr lang="zh-CN" altLang="en-US"/>
          </a:p>
        </p:txBody>
      </p:sp>
      <p:sp>
        <p:nvSpPr>
          <p:cNvPr id="16398" name="AutoShape 14" descr="Z"/>
          <p:cNvSpPr>
            <a:spLocks noChangeAspect="1" noChangeArrowheads="1"/>
          </p:cNvSpPr>
          <p:nvPr/>
        </p:nvSpPr>
        <p:spPr bwMode="auto">
          <a:xfrm>
            <a:off x="4419600" y="3276600"/>
            <a:ext cx="304800" cy="304800"/>
          </a:xfrm>
          <a:prstGeom prst="rect">
            <a:avLst/>
          </a:prstGeom>
          <a:noFill/>
        </p:spPr>
        <p:txBody>
          <a:bodyPr/>
          <a:lstStyle/>
          <a:p>
            <a:endParaRPr lang="zh-CN" altLang="en-US"/>
          </a:p>
        </p:txBody>
      </p:sp>
      <p:sp>
        <p:nvSpPr>
          <p:cNvPr id="16401" name="AutoShape 17" descr="Z"/>
          <p:cNvSpPr>
            <a:spLocks noChangeAspect="1" noChangeArrowheads="1"/>
          </p:cNvSpPr>
          <p:nvPr/>
        </p:nvSpPr>
        <p:spPr bwMode="auto">
          <a:xfrm>
            <a:off x="4419600" y="3276600"/>
            <a:ext cx="304800" cy="304800"/>
          </a:xfrm>
          <a:prstGeom prst="rect">
            <a:avLst/>
          </a:prstGeom>
          <a:noFill/>
        </p:spPr>
        <p:txBody>
          <a:bodyPr/>
          <a:lstStyle/>
          <a:p>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pPr>
              <a:defRPr/>
            </a:pPr>
            <a:fld id="{2A2441D9-04D6-41C8-8803-55EA7F6166E7}" type="slidenum">
              <a:rPr lang="zh-CN" altLang="en-US"/>
              <a:pPr>
                <a:defRPr/>
              </a:pPr>
              <a:t>30</a:t>
            </a:fld>
            <a:endParaRPr lang="zh-CN" altLang="en-US"/>
          </a:p>
        </p:txBody>
      </p:sp>
      <p:sp>
        <p:nvSpPr>
          <p:cNvPr id="8" name="灯片编号占位符 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B394FA57-9C5A-41F6-ADD2-6CA8877363FC}" type="slidenum">
              <a:rPr lang="en-US" altLang="zh-CN" sz="1200">
                <a:solidFill>
                  <a:schemeClr val="tx1">
                    <a:tint val="75000"/>
                  </a:schemeClr>
                </a:solidFill>
                <a:latin typeface="+mn-lt"/>
                <a:ea typeface="+mn-ea"/>
              </a:rPr>
              <a:pPr algn="r" fontAlgn="auto">
                <a:spcBef>
                  <a:spcPts val="0"/>
                </a:spcBef>
                <a:spcAft>
                  <a:spcPts val="0"/>
                </a:spcAft>
                <a:defRPr/>
              </a:pPr>
              <a:t>30</a:t>
            </a:fld>
            <a:endParaRPr lang="en-US" altLang="zh-CN" sz="1200">
              <a:solidFill>
                <a:schemeClr val="tx1">
                  <a:tint val="75000"/>
                </a:schemeClr>
              </a:solidFill>
              <a:latin typeface="+mn-lt"/>
              <a:ea typeface="+mn-ea"/>
            </a:endParaRPr>
          </a:p>
        </p:txBody>
      </p:sp>
      <p:sp>
        <p:nvSpPr>
          <p:cNvPr id="41986" name="Rectangle 2"/>
          <p:cNvSpPr>
            <a:spLocks noGrp="1" noChangeArrowheads="1"/>
          </p:cNvSpPr>
          <p:nvPr>
            <p:ph type="title"/>
          </p:nvPr>
        </p:nvSpPr>
        <p:spPr/>
        <p:txBody>
          <a:bodyPr/>
          <a:lstStyle/>
          <a:p>
            <a:r>
              <a:rPr lang="en-US" altLang="zh-CN" sz="4000" smtClean="0"/>
              <a:t>Randomization</a:t>
            </a:r>
          </a:p>
        </p:txBody>
      </p:sp>
      <p:pic>
        <p:nvPicPr>
          <p:cNvPr id="41987" name="Picture 3" descr="Randomization"/>
          <p:cNvPicPr>
            <a:picLocks noChangeAspect="1" noChangeArrowheads="1"/>
          </p:cNvPicPr>
          <p:nvPr/>
        </p:nvPicPr>
        <p:blipFill>
          <a:blip r:embed="rId3" cstate="print"/>
          <a:srcRect/>
          <a:stretch>
            <a:fillRect/>
          </a:stretch>
        </p:blipFill>
        <p:spPr bwMode="auto">
          <a:xfrm>
            <a:off x="1447800" y="1981200"/>
            <a:ext cx="6096000" cy="3927475"/>
          </a:xfrm>
          <a:prstGeom prst="rect">
            <a:avLst/>
          </a:prstGeom>
          <a:noFill/>
          <a:ln w="9525">
            <a:noFill/>
            <a:miter lim="800000"/>
            <a:headEnd/>
            <a:tailEnd/>
          </a:ln>
        </p:spPr>
      </p:pic>
      <p:pic>
        <p:nvPicPr>
          <p:cNvPr id="41988" name="Picture 4" descr="Randomization"/>
          <p:cNvPicPr>
            <a:picLocks noChangeAspect="1" noChangeArrowheads="1"/>
          </p:cNvPicPr>
          <p:nvPr/>
        </p:nvPicPr>
        <p:blipFill>
          <a:blip r:embed="rId3" cstate="print"/>
          <a:srcRect t="88480" r="77083" b="970"/>
          <a:stretch>
            <a:fillRect/>
          </a:stretch>
        </p:blipFill>
        <p:spPr bwMode="auto">
          <a:xfrm>
            <a:off x="5791200" y="5791200"/>
            <a:ext cx="1397000" cy="414338"/>
          </a:xfrm>
          <a:prstGeom prst="rect">
            <a:avLst/>
          </a:prstGeom>
          <a:noFill/>
          <a:ln w="9525">
            <a:noFill/>
            <a:miter lim="800000"/>
            <a:headEnd/>
            <a:tailEnd/>
          </a:ln>
        </p:spPr>
      </p:pic>
      <p:pic>
        <p:nvPicPr>
          <p:cNvPr id="41989" name="Picture 5" descr="Randomization"/>
          <p:cNvPicPr>
            <a:picLocks noChangeAspect="1" noChangeArrowheads="1"/>
          </p:cNvPicPr>
          <p:nvPr/>
        </p:nvPicPr>
        <p:blipFill>
          <a:blip r:embed="rId3" cstate="print"/>
          <a:srcRect l="68854" t="88480" r="7370"/>
          <a:stretch>
            <a:fillRect/>
          </a:stretch>
        </p:blipFill>
        <p:spPr bwMode="auto">
          <a:xfrm>
            <a:off x="4267200" y="5029200"/>
            <a:ext cx="1449388" cy="452438"/>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61C4C3E6-0E2A-4400-ADDC-1E4AE4510CE4}" type="slidenum">
              <a:rPr lang="zh-CN" altLang="en-US"/>
              <a:pPr>
                <a:defRPr/>
              </a:pPr>
              <a:t>31</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577A0E97-DD7B-4485-9608-CBED81049193}" type="slidenum">
              <a:rPr lang="en-US" altLang="zh-CN" sz="1200">
                <a:solidFill>
                  <a:schemeClr val="tx1">
                    <a:tint val="75000"/>
                  </a:schemeClr>
                </a:solidFill>
                <a:latin typeface="+mn-lt"/>
                <a:ea typeface="+mn-ea"/>
              </a:rPr>
              <a:pPr algn="r" fontAlgn="auto">
                <a:spcBef>
                  <a:spcPts val="0"/>
                </a:spcBef>
                <a:spcAft>
                  <a:spcPts val="0"/>
                </a:spcAft>
                <a:defRPr/>
              </a:pPr>
              <a:t>31</a:t>
            </a:fld>
            <a:endParaRPr lang="en-US" altLang="zh-CN" sz="1200">
              <a:solidFill>
                <a:schemeClr val="tx1">
                  <a:tint val="75000"/>
                </a:schemeClr>
              </a:solidFill>
              <a:latin typeface="+mn-lt"/>
              <a:ea typeface="+mn-ea"/>
            </a:endParaRPr>
          </a:p>
        </p:txBody>
      </p:sp>
      <p:sp>
        <p:nvSpPr>
          <p:cNvPr id="44034" name="Rectangle 2"/>
          <p:cNvSpPr>
            <a:spLocks noGrp="1" noChangeArrowheads="1"/>
          </p:cNvSpPr>
          <p:nvPr>
            <p:ph type="title"/>
          </p:nvPr>
        </p:nvSpPr>
        <p:spPr>
          <a:xfrm>
            <a:off x="755576" y="332656"/>
            <a:ext cx="7772400" cy="1143000"/>
          </a:xfrm>
        </p:spPr>
        <p:txBody>
          <a:bodyPr/>
          <a:lstStyle/>
          <a:p>
            <a:r>
              <a:rPr lang="en-US" altLang="zh-CN" sz="4000" dirty="0" smtClean="0"/>
              <a:t>Why Is Randomization Important?</a:t>
            </a:r>
          </a:p>
        </p:txBody>
      </p:sp>
      <p:sp>
        <p:nvSpPr>
          <p:cNvPr id="44035" name="Rectangle 3"/>
          <p:cNvSpPr>
            <a:spLocks noGrp="1" noChangeArrowheads="1"/>
          </p:cNvSpPr>
          <p:nvPr>
            <p:ph type="body" idx="1"/>
          </p:nvPr>
        </p:nvSpPr>
        <p:spPr>
          <a:xfrm>
            <a:off x="683568" y="1556792"/>
            <a:ext cx="7772400" cy="2376264"/>
          </a:xfrm>
        </p:spPr>
        <p:txBody>
          <a:bodyPr/>
          <a:lstStyle/>
          <a:p>
            <a:pPr>
              <a:lnSpc>
                <a:spcPct val="90000"/>
              </a:lnSpc>
            </a:pPr>
            <a:endParaRPr lang="en-US" altLang="zh-CN" sz="2800" dirty="0" smtClean="0"/>
          </a:p>
          <a:p>
            <a:pPr>
              <a:lnSpc>
                <a:spcPct val="90000"/>
              </a:lnSpc>
            </a:pPr>
            <a:r>
              <a:rPr lang="en-US" altLang="zh-CN" sz="2800" dirty="0" smtClean="0"/>
              <a:t>So all groups are as alike as possible</a:t>
            </a:r>
            <a:r>
              <a:rPr lang="en-US" altLang="zh-CN" sz="1200" dirty="0" smtClean="0"/>
              <a:t> </a:t>
            </a:r>
          </a:p>
          <a:p>
            <a:pPr>
              <a:lnSpc>
                <a:spcPct val="90000"/>
              </a:lnSpc>
            </a:pPr>
            <a:r>
              <a:rPr lang="en-US" altLang="zh-CN" sz="2800" dirty="0" smtClean="0"/>
              <a:t>Provides the best way to prove the effectiveness of a new agent or intervention</a:t>
            </a:r>
            <a:endParaRPr lang="en-US" altLang="zh-CN" sz="2800" dirty="0" smtClean="0">
              <a:solidFill>
                <a:srgbClr val="000000"/>
              </a:solidFill>
            </a:endParaRPr>
          </a:p>
        </p:txBody>
      </p:sp>
      <p:pic>
        <p:nvPicPr>
          <p:cNvPr id="7" name="Picture 4"/>
          <p:cNvPicPr>
            <a:picLocks noChangeAspect="1" noChangeArrowheads="1"/>
          </p:cNvPicPr>
          <p:nvPr/>
        </p:nvPicPr>
        <p:blipFill>
          <a:blip r:embed="rId3" cstate="print"/>
          <a:srcRect/>
          <a:stretch>
            <a:fillRect/>
          </a:stretch>
        </p:blipFill>
        <p:spPr bwMode="auto">
          <a:xfrm>
            <a:off x="6012160" y="3747892"/>
            <a:ext cx="1976264" cy="2258587"/>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0CB6DFE2-A21A-4B4E-87FD-945437CCB746}" type="slidenum">
              <a:rPr lang="zh-CN" altLang="en-US"/>
              <a:pPr>
                <a:defRPr/>
              </a:pPr>
              <a:t>32</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03322E2B-DE49-493E-A56A-E4F0612B7ACE}" type="slidenum">
              <a:rPr lang="en-US" altLang="zh-CN" sz="1200">
                <a:solidFill>
                  <a:schemeClr val="tx1">
                    <a:tint val="75000"/>
                  </a:schemeClr>
                </a:solidFill>
                <a:latin typeface="+mn-lt"/>
                <a:ea typeface="+mn-ea"/>
              </a:rPr>
              <a:pPr algn="r" fontAlgn="auto">
                <a:spcBef>
                  <a:spcPts val="0"/>
                </a:spcBef>
                <a:spcAft>
                  <a:spcPts val="0"/>
                </a:spcAft>
                <a:defRPr/>
              </a:pPr>
              <a:t>32</a:t>
            </a:fld>
            <a:endParaRPr lang="en-US" altLang="zh-CN" sz="1200">
              <a:solidFill>
                <a:schemeClr val="tx1">
                  <a:tint val="75000"/>
                </a:schemeClr>
              </a:solidFill>
              <a:latin typeface="+mn-lt"/>
              <a:ea typeface="+mn-ea"/>
            </a:endParaRPr>
          </a:p>
        </p:txBody>
      </p:sp>
      <p:sp>
        <p:nvSpPr>
          <p:cNvPr id="56322" name="Rectangle 2"/>
          <p:cNvSpPr>
            <a:spLocks noGrp="1" noChangeArrowheads="1"/>
          </p:cNvSpPr>
          <p:nvPr>
            <p:ph type="title"/>
          </p:nvPr>
        </p:nvSpPr>
        <p:spPr/>
        <p:txBody>
          <a:bodyPr/>
          <a:lstStyle/>
          <a:p>
            <a:r>
              <a:rPr lang="en-US" altLang="zh-CN" sz="4000" smtClean="0"/>
              <a:t>Clinical Trial Protocol</a:t>
            </a:r>
          </a:p>
        </p:txBody>
      </p:sp>
      <p:sp>
        <p:nvSpPr>
          <p:cNvPr id="196611" name="Rectangle 3"/>
          <p:cNvSpPr>
            <a:spLocks noGrp="1" noChangeArrowheads="1"/>
          </p:cNvSpPr>
          <p:nvPr>
            <p:ph type="body" idx="1"/>
          </p:nvPr>
        </p:nvSpPr>
        <p:spPr>
          <a:xfrm>
            <a:off x="683568" y="1484784"/>
            <a:ext cx="8077200" cy="3886200"/>
          </a:xfrm>
        </p:spPr>
        <p:txBody>
          <a:bodyPr>
            <a:normAutofit/>
          </a:bodyPr>
          <a:lstStyle/>
          <a:p>
            <a:pPr marL="382588" indent="-382588" defTabSz="1019175">
              <a:lnSpc>
                <a:spcPct val="80000"/>
              </a:lnSpc>
            </a:pPr>
            <a:r>
              <a:rPr lang="en-US" altLang="zh-CN" sz="2800" dirty="0" smtClean="0"/>
              <a:t>A recipe or blueprint</a:t>
            </a:r>
          </a:p>
          <a:p>
            <a:pPr marL="382588" indent="-382588" defTabSz="1019175">
              <a:lnSpc>
                <a:spcPct val="80000"/>
              </a:lnSpc>
            </a:pPr>
            <a:r>
              <a:rPr lang="en-US" altLang="zh-CN" sz="2800" dirty="0" smtClean="0"/>
              <a:t>Strict scientific guidelines: </a:t>
            </a:r>
          </a:p>
          <a:p>
            <a:pPr marL="827088" lvl="1" indent="-317500" defTabSz="1019175">
              <a:lnSpc>
                <a:spcPct val="80000"/>
              </a:lnSpc>
            </a:pPr>
            <a:r>
              <a:rPr lang="en-US" altLang="zh-CN" sz="2600" dirty="0" smtClean="0"/>
              <a:t>Purpose of study</a:t>
            </a:r>
          </a:p>
          <a:p>
            <a:pPr marL="827088" lvl="1" indent="-317500" defTabSz="1019175">
              <a:lnSpc>
                <a:spcPct val="80000"/>
              </a:lnSpc>
            </a:pPr>
            <a:r>
              <a:rPr lang="en-US" altLang="zh-CN" sz="2600" dirty="0" smtClean="0"/>
              <a:t>How many people will participate (sample size determination)</a:t>
            </a:r>
          </a:p>
          <a:p>
            <a:pPr marL="827088" lvl="1" indent="-317500" defTabSz="1019175">
              <a:lnSpc>
                <a:spcPct val="80000"/>
              </a:lnSpc>
            </a:pPr>
            <a:r>
              <a:rPr lang="en-US" altLang="zh-CN" sz="2600" dirty="0" smtClean="0"/>
              <a:t>Who is eligible to participate</a:t>
            </a:r>
          </a:p>
          <a:p>
            <a:pPr marL="827088" lvl="1" indent="-317500" defTabSz="1019175">
              <a:lnSpc>
                <a:spcPct val="80000"/>
              </a:lnSpc>
            </a:pPr>
            <a:r>
              <a:rPr lang="en-US" altLang="zh-CN" sz="2600" dirty="0" smtClean="0">
                <a:ea typeface="Arial Unicode MS"/>
                <a:cs typeface="Arial Unicode MS"/>
              </a:rPr>
              <a:t>How the study will be carried out</a:t>
            </a:r>
          </a:p>
          <a:p>
            <a:pPr marL="827088" lvl="1" indent="-317500" defTabSz="1019175">
              <a:lnSpc>
                <a:spcPct val="80000"/>
              </a:lnSpc>
            </a:pPr>
            <a:r>
              <a:rPr lang="en-US" altLang="zh-CN" sz="2600" dirty="0" smtClean="0">
                <a:ea typeface="Arial Unicode MS"/>
                <a:cs typeface="Arial Unicode MS"/>
              </a:rPr>
              <a:t>What information will be gathered about participants</a:t>
            </a:r>
          </a:p>
          <a:p>
            <a:pPr marL="827088" lvl="1" indent="-317500" defTabSz="1019175">
              <a:lnSpc>
                <a:spcPct val="80000"/>
              </a:lnSpc>
            </a:pPr>
            <a:r>
              <a:rPr lang="en-US" altLang="zh-CN" sz="2600" dirty="0" smtClean="0">
                <a:ea typeface="Arial Unicode MS"/>
                <a:cs typeface="Arial Unicode MS"/>
              </a:rPr>
              <a:t>Endpoints</a:t>
            </a:r>
            <a:endParaRPr lang="en-US" altLang="zh-CN" sz="2600" dirty="0" smtClean="0">
              <a:solidFill>
                <a:srgbClr val="000000"/>
              </a:solidFill>
              <a:ea typeface="Arial Unicode MS"/>
              <a:cs typeface="Arial Unicode M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Blindness or masking </a:t>
            </a:r>
            <a:endParaRPr lang="zh-CN" altLang="en-US" dirty="0"/>
          </a:p>
        </p:txBody>
      </p:sp>
      <p:sp>
        <p:nvSpPr>
          <p:cNvPr id="3" name="内容占位符 2"/>
          <p:cNvSpPr>
            <a:spLocks noGrp="1"/>
          </p:cNvSpPr>
          <p:nvPr>
            <p:ph idx="1"/>
          </p:nvPr>
        </p:nvSpPr>
        <p:spPr>
          <a:xfrm>
            <a:off x="755576" y="1844824"/>
            <a:ext cx="7416824" cy="1756792"/>
          </a:xfrm>
        </p:spPr>
        <p:txBody>
          <a:bodyPr/>
          <a:lstStyle/>
          <a:p>
            <a:r>
              <a:rPr lang="en-US" altLang="zh-CN" dirty="0" smtClean="0"/>
              <a:t>To avoid the possibility of assessment bias</a:t>
            </a:r>
          </a:p>
          <a:p>
            <a:r>
              <a:rPr lang="en-US" altLang="zh-CN" dirty="0" smtClean="0"/>
              <a:t>Single blind/double blind</a:t>
            </a:r>
          </a:p>
          <a:p>
            <a:pPr lvl="1"/>
            <a:r>
              <a:rPr lang="en-US" altLang="zh-CN" dirty="0" smtClean="0"/>
              <a:t>The assessor and subjects don’t know which treatment the subject is receiving. </a:t>
            </a:r>
            <a:endParaRPr lang="en-US" altLang="zh-CN" dirty="0" smtClean="0"/>
          </a:p>
          <a:p>
            <a:endParaRPr lang="zh-CN" altLang="en-US" dirty="0"/>
          </a:p>
        </p:txBody>
      </p:sp>
      <p:sp>
        <p:nvSpPr>
          <p:cNvPr id="4" name="灯片编号占位符 3"/>
          <p:cNvSpPr>
            <a:spLocks noGrp="1"/>
          </p:cNvSpPr>
          <p:nvPr>
            <p:ph type="sldNum" sz="quarter" idx="12"/>
          </p:nvPr>
        </p:nvSpPr>
        <p:spPr/>
        <p:txBody>
          <a:bodyPr/>
          <a:lstStyle/>
          <a:p>
            <a:pPr>
              <a:defRPr/>
            </a:pPr>
            <a:fld id="{E1783BBF-6D5C-4F97-A1ED-A5DFDF48052E}" type="slidenum">
              <a:rPr lang="zh-CN" altLang="en-US" smtClean="0"/>
              <a:pPr>
                <a:defRPr/>
              </a:pPr>
              <a:t>33</a:t>
            </a:fld>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F151DB6F-9A98-4AE1-A7D7-3717701D5982}" type="slidenum">
              <a:rPr lang="zh-CN" altLang="en-US"/>
              <a:pPr>
                <a:defRPr/>
              </a:pPr>
              <a:t>34</a:t>
            </a:fld>
            <a:endParaRPr lang="zh-CN" altLang="en-US"/>
          </a:p>
        </p:txBody>
      </p:sp>
      <p:sp>
        <p:nvSpPr>
          <p:cNvPr id="78850" name="Rectangle 2"/>
          <p:cNvSpPr>
            <a:spLocks noGrp="1"/>
          </p:cNvSpPr>
          <p:nvPr>
            <p:ph type="title"/>
          </p:nvPr>
        </p:nvSpPr>
        <p:spPr/>
        <p:txBody>
          <a:bodyPr/>
          <a:lstStyle/>
          <a:p>
            <a:r>
              <a:rPr lang="en-US" altLang="zh-CN" smtClean="0"/>
              <a:t>Inclusion and exclusion</a:t>
            </a:r>
          </a:p>
        </p:txBody>
      </p:sp>
      <p:sp>
        <p:nvSpPr>
          <p:cNvPr id="78851" name="Rectangle 3"/>
          <p:cNvSpPr>
            <a:spLocks noGrp="1"/>
          </p:cNvSpPr>
          <p:nvPr>
            <p:ph type="body" idx="1"/>
          </p:nvPr>
        </p:nvSpPr>
        <p:spPr>
          <a:xfrm>
            <a:off x="684213" y="1628775"/>
            <a:ext cx="5699125" cy="2836863"/>
          </a:xfrm>
        </p:spPr>
        <p:txBody>
          <a:bodyPr/>
          <a:lstStyle/>
          <a:p>
            <a:r>
              <a:rPr lang="en-US" altLang="zh-CN" smtClean="0"/>
              <a:t>Who should enter the study?</a:t>
            </a:r>
          </a:p>
          <a:p>
            <a:r>
              <a:rPr lang="en-US" altLang="zh-CN" smtClean="0"/>
              <a:t>Who will drop out of the study?</a:t>
            </a:r>
          </a:p>
        </p:txBody>
      </p:sp>
      <p:pic>
        <p:nvPicPr>
          <p:cNvPr id="78852" name="Picture 4"/>
          <p:cNvPicPr>
            <a:picLocks noChangeAspect="1" noChangeArrowheads="1"/>
          </p:cNvPicPr>
          <p:nvPr/>
        </p:nvPicPr>
        <p:blipFill>
          <a:blip r:embed="rId2" cstate="print"/>
          <a:srcRect/>
          <a:stretch>
            <a:fillRect/>
          </a:stretch>
        </p:blipFill>
        <p:spPr bwMode="auto">
          <a:xfrm>
            <a:off x="5292725" y="3716338"/>
            <a:ext cx="3343275" cy="2447925"/>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smtClean="0"/>
              <a:t>Informed Consent</a:t>
            </a:r>
          </a:p>
        </p:txBody>
      </p:sp>
      <p:sp>
        <p:nvSpPr>
          <p:cNvPr id="33795" name="Rectangle 3"/>
          <p:cNvSpPr>
            <a:spLocks noGrp="1" noChangeArrowheads="1"/>
          </p:cNvSpPr>
          <p:nvPr>
            <p:ph type="body" idx="1"/>
          </p:nvPr>
        </p:nvSpPr>
        <p:spPr/>
        <p:txBody>
          <a:bodyPr/>
          <a:lstStyle/>
          <a:p>
            <a:pPr eaLnBrk="1" hangingPunct="1">
              <a:lnSpc>
                <a:spcPct val="90000"/>
              </a:lnSpc>
              <a:defRPr/>
            </a:pPr>
            <a:r>
              <a:rPr lang="en-US" smtClean="0"/>
              <a:t>Learning the key facts about a trial </a:t>
            </a:r>
            <a:r>
              <a:rPr lang="en-US" u="sng" smtClean="0"/>
              <a:t>before </a:t>
            </a:r>
            <a:r>
              <a:rPr lang="en-US" smtClean="0"/>
              <a:t>deciding whether to participate.</a:t>
            </a:r>
          </a:p>
          <a:p>
            <a:pPr lvl="1" eaLnBrk="1" hangingPunct="1">
              <a:lnSpc>
                <a:spcPct val="90000"/>
              </a:lnSpc>
              <a:defRPr/>
            </a:pPr>
            <a:r>
              <a:rPr lang="en-US" smtClean="0"/>
              <a:t>Research study purpose</a:t>
            </a:r>
          </a:p>
          <a:p>
            <a:pPr lvl="1" eaLnBrk="1" hangingPunct="1">
              <a:lnSpc>
                <a:spcPct val="90000"/>
              </a:lnSpc>
              <a:defRPr/>
            </a:pPr>
            <a:r>
              <a:rPr lang="en-US" smtClean="0"/>
              <a:t>Risks/Benefits</a:t>
            </a:r>
          </a:p>
          <a:p>
            <a:pPr lvl="1" eaLnBrk="1" hangingPunct="1">
              <a:lnSpc>
                <a:spcPct val="90000"/>
              </a:lnSpc>
              <a:defRPr/>
            </a:pPr>
            <a:r>
              <a:rPr lang="en-US" smtClean="0"/>
              <a:t>Alternative treatments</a:t>
            </a:r>
          </a:p>
          <a:p>
            <a:pPr lvl="1" eaLnBrk="1" hangingPunct="1">
              <a:lnSpc>
                <a:spcPct val="90000"/>
              </a:lnSpc>
              <a:defRPr/>
            </a:pPr>
            <a:r>
              <a:rPr lang="en-US" smtClean="0"/>
              <a:t>Confidentiality of records</a:t>
            </a:r>
          </a:p>
          <a:p>
            <a:pPr lvl="1" eaLnBrk="1" hangingPunct="1">
              <a:lnSpc>
                <a:spcPct val="90000"/>
              </a:lnSpc>
              <a:defRPr/>
            </a:pPr>
            <a:r>
              <a:rPr lang="en-US" smtClean="0"/>
              <a:t>Medical treatment available if injury occurs</a:t>
            </a:r>
          </a:p>
          <a:p>
            <a:pPr lvl="1" eaLnBrk="1" hangingPunct="1">
              <a:lnSpc>
                <a:spcPct val="90000"/>
              </a:lnSpc>
              <a:defRPr/>
            </a:pPr>
            <a:r>
              <a:rPr lang="en-US" smtClean="0"/>
              <a:t>Whom to contact for answers to questions</a:t>
            </a:r>
          </a:p>
          <a:p>
            <a:pPr lvl="1" eaLnBrk="1" hangingPunct="1">
              <a:lnSpc>
                <a:spcPct val="90000"/>
              </a:lnSpc>
              <a:defRPr/>
            </a:pPr>
            <a:r>
              <a:rPr lang="en-US" smtClean="0"/>
              <a:t>Statement that participation is </a:t>
            </a:r>
            <a:r>
              <a:rPr lang="en-US" u="sng" smtClean="0"/>
              <a:t>voluntary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E74860BE-9AF3-473C-965F-514CEB1121D3}" type="slidenum">
              <a:rPr lang="zh-CN" altLang="en-US"/>
              <a:pPr>
                <a:defRPr/>
              </a:pPr>
              <a:t>36</a:t>
            </a:fld>
            <a:endParaRPr lang="zh-CN" altLang="en-US"/>
          </a:p>
        </p:txBody>
      </p:sp>
      <p:sp>
        <p:nvSpPr>
          <p:cNvPr id="79874" name="Rectangle 2"/>
          <p:cNvSpPr>
            <a:spLocks noGrp="1"/>
          </p:cNvSpPr>
          <p:nvPr>
            <p:ph type="title"/>
          </p:nvPr>
        </p:nvSpPr>
        <p:spPr/>
        <p:txBody>
          <a:bodyPr/>
          <a:lstStyle/>
          <a:p>
            <a:r>
              <a:rPr lang="en-US" altLang="zh-CN" smtClean="0"/>
              <a:t>Informed consent form (ICF)</a:t>
            </a:r>
          </a:p>
        </p:txBody>
      </p:sp>
      <p:pic>
        <p:nvPicPr>
          <p:cNvPr id="79875" name="Picture 3"/>
          <p:cNvPicPr>
            <a:picLocks noGrp="1" noChangeAspect="1" noChangeArrowheads="1"/>
          </p:cNvPicPr>
          <p:nvPr>
            <p:ph type="body" idx="1"/>
          </p:nvPr>
        </p:nvPicPr>
        <p:blipFill>
          <a:blip r:embed="rId2" cstate="print"/>
          <a:srcRect/>
          <a:stretch>
            <a:fillRect/>
          </a:stretch>
        </p:blipFill>
        <p:spPr>
          <a:xfrm>
            <a:off x="4067175" y="3429000"/>
            <a:ext cx="4546600" cy="2500313"/>
          </a:xfrm>
        </p:spPr>
      </p:pic>
      <p:sp>
        <p:nvSpPr>
          <p:cNvPr id="79876" name="Rectangle 4"/>
          <p:cNvSpPr>
            <a:spLocks noChangeArrowheads="1"/>
          </p:cNvSpPr>
          <p:nvPr/>
        </p:nvSpPr>
        <p:spPr bwMode="auto">
          <a:xfrm>
            <a:off x="1042988" y="2133600"/>
            <a:ext cx="7245350" cy="641350"/>
          </a:xfrm>
          <a:prstGeom prst="rect">
            <a:avLst/>
          </a:prstGeom>
          <a:noFill/>
          <a:ln w="9525">
            <a:noFill/>
            <a:miter lim="800000"/>
            <a:headEnd/>
            <a:tailEnd/>
          </a:ln>
          <a:effectLst/>
        </p:spPr>
        <p:txBody>
          <a:bodyPr wrap="none">
            <a:spAutoFit/>
          </a:bodyPr>
          <a:lstStyle/>
          <a:p>
            <a:r>
              <a:rPr lang="en-US" altLang="zh-CN">
                <a:hlinkClick r:id="rId3"/>
              </a:rPr>
              <a:t>http://oprs.usc.edu/files/2013/04/Informed-Consent-Booklet-4.4.13.pdf</a:t>
            </a:r>
            <a:endParaRPr lang="en-US" altLang="zh-CN"/>
          </a:p>
          <a:p>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smtClean="0"/>
              <a:t>Institutional Review Board</a:t>
            </a:r>
            <a:br>
              <a:rPr lang="en-US" smtClean="0"/>
            </a:br>
            <a:r>
              <a:rPr lang="en-US" smtClean="0"/>
              <a:t>(IRB)</a:t>
            </a:r>
          </a:p>
        </p:txBody>
      </p:sp>
      <p:sp>
        <p:nvSpPr>
          <p:cNvPr id="34819" name="Rectangle 3"/>
          <p:cNvSpPr>
            <a:spLocks noGrp="1" noChangeArrowheads="1"/>
          </p:cNvSpPr>
          <p:nvPr>
            <p:ph type="body" idx="1"/>
          </p:nvPr>
        </p:nvSpPr>
        <p:spPr/>
        <p:txBody>
          <a:bodyPr/>
          <a:lstStyle/>
          <a:p>
            <a:pPr eaLnBrk="1" hangingPunct="1">
              <a:defRPr/>
            </a:pPr>
            <a:r>
              <a:rPr lang="en-US" dirty="0" smtClean="0"/>
              <a:t>All clinical trials must be approved and monitored by an IRB.</a:t>
            </a:r>
          </a:p>
          <a:p>
            <a:pPr eaLnBrk="1" hangingPunct="1">
              <a:defRPr/>
            </a:pPr>
            <a:r>
              <a:rPr lang="en-US" dirty="0" smtClean="0"/>
              <a:t>IRB is an independent committee of physicians, nurses, statisticians, community advocates and others.</a:t>
            </a:r>
          </a:p>
          <a:p>
            <a:pPr eaLnBrk="1" hangingPunct="1">
              <a:defRPr/>
            </a:pPr>
            <a:r>
              <a:rPr lang="en-US" dirty="0" smtClean="0"/>
              <a:t>The function of the IRB is to ensure that a clinical trial is ethical and the rights welfare of study participants are protected.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pPr>
              <a:defRPr/>
            </a:pPr>
            <a:fld id="{5E91B698-A44A-45E3-8ECF-D766062E9C14}" type="slidenum">
              <a:rPr lang="zh-CN" altLang="en-US"/>
              <a:pPr>
                <a:defRPr/>
              </a:pPr>
              <a:t>38</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D428AB0F-7E85-43B3-8363-FD5B763666F3}" type="slidenum">
              <a:rPr lang="en-US" altLang="zh-CN" sz="1200">
                <a:solidFill>
                  <a:schemeClr val="tx1">
                    <a:tint val="75000"/>
                  </a:schemeClr>
                </a:solidFill>
                <a:latin typeface="+mn-lt"/>
                <a:ea typeface="+mn-ea"/>
              </a:rPr>
              <a:pPr algn="r" fontAlgn="auto">
                <a:spcBef>
                  <a:spcPts val="0"/>
                </a:spcBef>
                <a:spcAft>
                  <a:spcPts val="0"/>
                </a:spcAft>
                <a:defRPr/>
              </a:pPr>
              <a:t>38</a:t>
            </a:fld>
            <a:endParaRPr lang="en-US" altLang="zh-CN" sz="1200">
              <a:solidFill>
                <a:schemeClr val="tx1">
                  <a:tint val="75000"/>
                </a:schemeClr>
              </a:solidFill>
              <a:latin typeface="+mn-lt"/>
              <a:ea typeface="+mn-ea"/>
            </a:endParaRPr>
          </a:p>
        </p:txBody>
      </p:sp>
      <p:sp>
        <p:nvSpPr>
          <p:cNvPr id="59394" name="Rectangle 2"/>
          <p:cNvSpPr>
            <a:spLocks noGrp="1" noChangeArrowheads="1"/>
          </p:cNvSpPr>
          <p:nvPr>
            <p:ph type="title"/>
          </p:nvPr>
        </p:nvSpPr>
        <p:spPr/>
        <p:txBody>
          <a:bodyPr/>
          <a:lstStyle/>
          <a:p>
            <a:r>
              <a:rPr lang="en-US" altLang="zh-CN" smtClean="0"/>
              <a:t>Statistical Analysis</a:t>
            </a:r>
          </a:p>
        </p:txBody>
      </p:sp>
      <p:sp>
        <p:nvSpPr>
          <p:cNvPr id="59395" name="Rectangle 3"/>
          <p:cNvSpPr>
            <a:spLocks noGrp="1" noChangeArrowheads="1"/>
          </p:cNvSpPr>
          <p:nvPr>
            <p:ph type="body" idx="1"/>
          </p:nvPr>
        </p:nvSpPr>
        <p:spPr>
          <a:xfrm>
            <a:off x="323850" y="1484313"/>
            <a:ext cx="8229600" cy="2376487"/>
          </a:xfrm>
        </p:spPr>
        <p:txBody>
          <a:bodyPr/>
          <a:lstStyle/>
          <a:p>
            <a:pPr lvl="1"/>
            <a:r>
              <a:rPr lang="en-US" altLang="zh-CN" sz="2600" smtClean="0">
                <a:ea typeface="Arial Unicode MS"/>
                <a:cs typeface="Arial Unicode MS"/>
              </a:rPr>
              <a:t>What information will be gathered about participants</a:t>
            </a:r>
          </a:p>
          <a:p>
            <a:pPr lvl="1"/>
            <a:r>
              <a:rPr lang="en-US" altLang="zh-CN" sz="2600" smtClean="0">
                <a:ea typeface="Arial Unicode MS"/>
                <a:cs typeface="Arial Unicode MS"/>
              </a:rPr>
              <a:t>Endpoints</a:t>
            </a:r>
            <a:endParaRPr lang="en-US" altLang="zh-CN" sz="2600" smtClean="0">
              <a:solidFill>
                <a:srgbClr val="000000"/>
              </a:solidFill>
              <a:ea typeface="Arial Unicode MS"/>
              <a:cs typeface="Arial Unicode MS"/>
            </a:endParaRPr>
          </a:p>
          <a:p>
            <a:r>
              <a:rPr lang="en-US" altLang="zh-CN" sz="2800" smtClean="0"/>
              <a:t>What methods will be employed?</a:t>
            </a:r>
          </a:p>
          <a:p>
            <a:r>
              <a:rPr lang="en-US" altLang="zh-CN" sz="2800" smtClean="0"/>
              <a:t>That depends on the types of data</a:t>
            </a:r>
          </a:p>
        </p:txBody>
      </p:sp>
      <p:pic>
        <p:nvPicPr>
          <p:cNvPr id="59397" name="Picture 5"/>
          <p:cNvPicPr>
            <a:picLocks noChangeAspect="1" noChangeArrowheads="1"/>
          </p:cNvPicPr>
          <p:nvPr/>
        </p:nvPicPr>
        <p:blipFill>
          <a:blip r:embed="rId2" cstate="print"/>
          <a:srcRect/>
          <a:stretch>
            <a:fillRect/>
          </a:stretch>
        </p:blipFill>
        <p:spPr bwMode="auto">
          <a:xfrm>
            <a:off x="5148263" y="4076700"/>
            <a:ext cx="3324225" cy="2305050"/>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Case report form(CRF)</a:t>
            </a:r>
            <a:endParaRPr lang="zh-CN" altLang="en-US" dirty="0"/>
          </a:p>
        </p:txBody>
      </p:sp>
      <p:sp>
        <p:nvSpPr>
          <p:cNvPr id="3" name="内容占位符 2"/>
          <p:cNvSpPr>
            <a:spLocks noGrp="1"/>
          </p:cNvSpPr>
          <p:nvPr>
            <p:ph idx="1"/>
          </p:nvPr>
        </p:nvSpPr>
        <p:spPr>
          <a:xfrm>
            <a:off x="457200" y="1600201"/>
            <a:ext cx="7643192" cy="1684784"/>
          </a:xfrm>
        </p:spPr>
        <p:txBody>
          <a:bodyPr/>
          <a:lstStyle/>
          <a:p>
            <a:r>
              <a:rPr lang="en-US" altLang="zh-CN" sz="2400" dirty="0" smtClean="0"/>
              <a:t>A </a:t>
            </a:r>
            <a:r>
              <a:rPr lang="en-US" altLang="zh-CN" sz="2400" b="1" dirty="0" smtClean="0"/>
              <a:t>case report form</a:t>
            </a:r>
            <a:r>
              <a:rPr lang="en-US" altLang="zh-CN" sz="2400" dirty="0" smtClean="0"/>
              <a:t> (or CRF) is a paper or electronic questionnaire specifically used in clinical trial research. The Case Report Form is the tool used by the sponsor of the </a:t>
            </a:r>
            <a:r>
              <a:rPr lang="en-US" altLang="zh-CN" sz="2400" dirty="0" smtClean="0">
                <a:hlinkClick r:id="rId2" tooltip="Clinical trial"/>
              </a:rPr>
              <a:t>clinical trial</a:t>
            </a:r>
            <a:r>
              <a:rPr lang="en-US" altLang="zh-CN" sz="2400" dirty="0" smtClean="0"/>
              <a:t> to collect data from each participating site.</a:t>
            </a:r>
            <a:endParaRPr lang="zh-CN" altLang="en-US" sz="2400" dirty="0"/>
          </a:p>
        </p:txBody>
      </p:sp>
      <p:sp>
        <p:nvSpPr>
          <p:cNvPr id="4" name="灯片编号占位符 3"/>
          <p:cNvSpPr>
            <a:spLocks noGrp="1"/>
          </p:cNvSpPr>
          <p:nvPr>
            <p:ph type="sldNum" sz="quarter" idx="12"/>
          </p:nvPr>
        </p:nvSpPr>
        <p:spPr/>
        <p:txBody>
          <a:bodyPr/>
          <a:lstStyle/>
          <a:p>
            <a:pPr>
              <a:defRPr/>
            </a:pPr>
            <a:fld id="{E1783BBF-6D5C-4F97-A1ED-A5DFDF48052E}" type="slidenum">
              <a:rPr lang="zh-CN" altLang="en-US" smtClean="0"/>
              <a:pPr>
                <a:defRPr/>
              </a:pPr>
              <a:t>39</a:t>
            </a:fld>
            <a:endParaRPr lang="zh-CN" altLang="en-US"/>
          </a:p>
        </p:txBody>
      </p:sp>
      <p:sp>
        <p:nvSpPr>
          <p:cNvPr id="1026" name="AutoShape 2" descr="data:image/jpeg;base64,/9j/4AAQSkZJRgABAQAAAQABAAD/2wCEAAkGBxQTEhUUEhQVFRUXGRwbGBcYFh8YGRcaGxgYIxkbHBgaHigkGBolGxobITEkJSktLi4uGCAzODMsNygtLisBCgoKBQUFDgUFDisZExkrKysrKysrKysrKysrKysrKysrKysrKysrKysrKysrKysrKysrKysrKysrKysrKysrK//AABEIAQIAwwMBIgACEQEDEQH/xAAbAAEAAgMBAQAAAAAAAAAAAAAABAUBAgMGB//EAEAQAAIBAwMCBAQDBQYFBAMAAAECEQADIQQSMSJRBRNBYQYycZEjgaEUFTNCUlNicrHB0RYkgpLwY3Ph8TRDRP/EABQBAQAAAAAAAAAAAAAAAAAAAAD/xAAUEQEAAAAAAAAAAAAAAAAAAAAA/9oADAMBAAIRAxEAPwD7dcuBRLEAdyYH3NbTUDxm2roqMrtucQEbaSVlvmkQOnvVUvwxbuZbzrcNIUtbPpGIDDaZOD3b+oyHoyf1rNUlj4atqwYXLx2zEsDypUknbLNDEyTJJJMkmsXPhaywILXCpMhZEKZHy9OMCPpI9TQXYM5FcV1tsgEXEIJgHcIJMwBnJkH7GqrQ/C9m1cW4GuErwGYFfY7QAAZzjk9Rkkk66b4VtJ8r3QYAncJKj0+XEwJIg45yZC5OpT+tfm2/MPmPC/4vai6lCAQ6kHg7hBkgCD65IH1Iquv+AW33b2dtzlz1AcgjbCgCNpIn5s8zmsn4fsm35TBmXo5P9F3zFiANvX2iIWIgUEv95Wf7W3yB868sJUc8kZHesJ4pZPF60ekvi4p6Ry3PyiOeKiaXwK3a27HuKEBA6hAUtucZHDMJJ57EDFH8CtQVJfayFCu+AQyBCTHJ2wO3GJzQTH8SsgkG7bBBgguoIMsIieZVh/0ntWbHiNl52XbbbQC21wdoYSpMHAIyO9Vf/CunBVgGBRmder5SzAtE8SVX6BQBgmZGl8Bsp8u4xxnCwyEgAAQC1tJHHTAgYoJJ8WsZ/HtYJU/iLgr8w55HqPSsjxOzAPnWoPB8xc4J79lJ/I9qh3Ph20wYEvDFiwDbZ3NJBIAJE5/QyMVvq/h+xc+ZIBUKQMAqpkCPrB/6R6YoO3740/Hn2cZ/iLxE9+2fpU1WBAIMg8EetVN34bsMoVlYgehYx8irkcEQi4IjnGatLNoKoUcKABmcAYyeaDelKUClKUEaz4hacsFuIxQ7WAYHaZIg+8qw+qkehrqNQp4ZfuO0/wCWapb3wppy73Dvl23t1Ynq9I/vHq+aABMACotv4P0T/iIJDEGVfp6JgCMQDJ+o/Kg9ENXbLbd6zjEjMzEd+DXS3cDCVII7gyPvXnD8H6NiygdQEEBvk3XBcHSOOpQfpNWvgHhf7NYW1uLwXYsREl3Z2wOMsaCwpSlBH1cDYSCSG6QIySrD1IHBNaPrCCAbVzqMDKcwT/X2BrpqlJ2kCYYGP/v61yvFyyEWzCsSZK8bGGM92FBU63QF7pYedbZzgr5e47VWV3h52wgO2QJk54qN+6CHADazcTv/AIidQUiQT5mR1LzxH5Vf3t5dGCHpJnqHqpGM94o4c3FfYYCsD1CeooR6/wB2gorPhvl6jcg1Ks+99m63s/iszGA/9V6IM4JxJJq8Oubdt8m5MTzb4BH/AKnvWrq5uq+zCo6/MOWa2R+XSf0rY+ZvDbP5SPnHqVI9PY0HbT6ncSpRkIAPVtyDPG1j2pd1BDbQjNABJG2Mz/Uw7VrYVt7MyhQVUDMmQW/TNH3hyVUMCB/NGQW/3FBE1N3zluWvKuiCFY/h8wrYl+xHv2jmqYfD4aAraibfQJa3hZViAVIIxwQRHTg7QKv9OtxTcbYvWwaN/ZFX+n+7Sz5oL/hr1NP8T+6o/p7igpdN4FbIbpvOpV7RDtbPTuUMJOYm2IExH6TvCNH5W5kF5txzvdCZUsCZHrM+tS9KLqggomWY/wAQ/wAzE/0e9b2PNAjYnLH+IfVif6Pegxp9azruW00SRllHBIPBPqKk6e7vRWiNwBjtImomit3UXbttnLH+If5mJ/o96k6O2VtopiVUAxkYHf1oO1KUoFKUoFKUoMMsiD61Saj4S0jmTagQFKgkKygEAETwJJxEnJmrylBH0+itozsiwz7dxk52iF+wxUilKBSlKDDOByQPr78Vqt5SAQwIPBBEH6d8Vw8T0CX7TWrgO1uYJUggggqwyrAgEEZBAqu0vwtp7d3zUUhpJiYAJ2zgf4F57UF0D+nPtWa8yPgfTdIm5sVduwtM8QZIkRAwIGB2Ed7nwfpmVEYOy2y5ALkz5jhmnuCwGKC7N5RuJYQvzZHTgHPbBBz3FbM4HJA9PuYH64qgb4N0pEFWKy7FS07muKisSTmdqAc5kzMmsJ8F6XMq57dbDasW+kQR0/hgx3ZjyaD0BuCYkTExOY7x2yPvWS47iqQfC2lVbgKdLxvljEDZ7wB+Gv2rjc+CdEZm0czjzHA6lCmBux0iB29KD0G8dx96w11QJJAHeaobvwbonJDWpJgmbjkwA4H807Ydh2+1B8E6HH4AwAANzQAN0Y3f3j95oPQI4IkEEdxms1C8M8NtaZCtpdilixBYnqaJPUTE+3+tTaBSlKBStUcEAgyCJBHBB4NbUClKUClKUClKUClKUClKUCqA/Dr4A1d5QAAApgSBE5JyRz7kntF/VDb/AG9Qs+RcJGZBXY20n0PUpYbeARIOYNB21fgrPvjUXV3tJIJ6V6+lc4yw9ukYrn+4XmTqr+DgbuBj9ec89UcVuh10rI08Q27qbJg7BxxMSYHr2zqh15IkaUCMnrJBgcD6z6+ooFvwFgAP2rUTLEndlpCAA+w24+pqT4Z4W1pizX7t0kRDsSORwOAcfrVgkwJiYzHE+tbUHLV2d6MkxuUieYkdqqfFNXfR0CgvmZSyxHDCGhv9Rkr6biLHxa6VsXWU7WW2xB7EKYOQRz3BqsGrunTO63QjBxDXlA2qHWQ4UAAkSOPUGgnjS3d5fzEkqF/hGIBJ/tPeqnX+Kam07qti5dyIZLY2mdnylrmAOon/AAnuK0/el8iV1OhPsWI9PUzgzPpwKs/CfEQyIty9Ze6d0+UwK4k49YAxntQa6Ozeeym59sqJD2+sR/Ud/wA3eu9zS3iQfPAgzAtwDgiD1ZGZ+oFbDxaxu2+am7dtic7txXbHqdwIrVfGtOSQL1uQQD1D1AI+og80Fbav6smdpG4LyBA+X0nB/Ez/AO2/9I3WSaS6J/HmTObYx7DPFZt+MWCWAvWztEnqEQASc8GApJjiM1pc8d06gk3kxMgGTgwekZOewoJmls7EVAZCqFk8mBFdagHxvT4/Gt5iIYEncYEAdz/nU+gUFKUClKUClKUClKUClKUClKobnxbp1+cukAE7rbYBUGZiIzHP6ZoL6lU9v4jslN53qPWVyMIeB/jA9yDE1L8O8SS9OzdgAncu3ndGD/hNBNpSlBE8Xts1i8qLuY23CrMbiVMCZESfcfUVXLo3/Z3QWw7F5Vb53Bsr1OQWmM/9oq08R1Bt2rjgSURmAPqVUkD9K63rm0Se4H3YD/Wg8tY8OugL/wAlpgZ9SJGEycn+kcE/wk7ykjSaK6Lob9k0y4aXBEmVMLwSATAJg4HrXoL97aASDllX/uYAfqa1v3irWx/U0H26HP8Amo+9BQ39Fe80sunsGGY7iFBmS1sq0zJPMgQxPI54/sV+RGj0wGN0wSxAYDj0E4PYnA4HqqUHmP2G6l0i3pNOEO8AgADaZncoIy3SOD8zcZB5abwm+vOm0hLMNxjAUTBC8AgHgAfXqO31lKCm0nhQFtS2n0y3CIcBBtwcAEDIED/4rfUNqRaaWsh9/SVJUbJ6QS4PWcDtmR2q2rhrNGl1dtxQwBmD9CP8iR+ZoKNtXq9p3XdGvHUCZUGDMMSCSOAce9bXNdqSU23dGo2hnBckg9W/jlB3kZT0mBZ3vCLLPva2C3vMcRxMcSPzPc1rZ8E06AhbSrIjEjEg/lkD7CgrrWu1DAEX9F7AFs/LGZxMj0/mFc9Jq9TJD39MxZekIZCtEL/eyzITyAJ4xNkPANN/Yp6fpEf5Cuun8HsWwQltVkFTtwYaJz7xQVz6hyE/5yyrAHdt2FWzKYOQCvOfp3rRdRqywtre0puKDuUBvTb7GOQPzP5TT8Oabdv8lZ/OD2JEwxGcn+pu5mwXTIG3hRuP83rmP9h9qDl4eLsHzihacbJjbA7jmZ/SpVKUClKUCqm549pW6Wu2zJA2t6mRjawyQSPoatqq7w0jbg37OT1bspIIMvJ5BByfUGgy3j2mgsbqwvJg4nfmY7IxnsJ4qVpdZbuFthkiN2Ig9j7jt6VxNjToBi0oSP6RBEhftuIz/VXbR6C3a3eWipuMtAiTQSaUpQcdYwFtywDKFMqeGEGQZ7io17w/TqJazaiQP4anJIA9O5FSNeyi1cLglQjFgOSIMgcZioer8MtAdRvEFlH/AORd5LAKf4noYNB01Gg06gFrNqJUfw1OWYBfTuRWw0tm2yFbVtSWgEIAR0tmY7Aj864J4Vacc3iAx51F7lH/APc9GWaXfDbDJLbrqEfK117iMrAgyjuVYFWPI9aCU2tiy12PlVjE87Z9feKkqZFQX8HtEFT5m0zKi9cC5mRtDwBngVPAoFKUoFKUoFKUoFKUoFKUoFKUoFKUoFVT/DmmYsWt7tzFmBZirFjJlZgg9oirWqK38MIpcrdvrvZmO1wBLEn+ngT+poJbeB2DJKSTu6iZI3TME/Un6mrICqZvh5SoXzb4EMMXIYliSWLASWzz7AmTS38OqpP42oM8g3ZB6iYyMZPpmABxQXNKj+H6QWra2wzsFnLsXYyScscnmpFBw19sNauKxhSjAnsCDJ+1cr+ndhDXABIMhIMggjliOQPSpN+3uVl4kEfcVV+MJfFo7dr/AC9K2ju+YZE3Rxz+VBJs6R0EC7iSZZBJLGTwQMk+g9a5DSFES2bvSNqDoEmIgE+8c1XXNRrHIVrG1d6men+R1IP8Q4JH2FW17SXHjdcWAwbptkGRxkuR+lBKs31cSpBGMjjIBGfXBB/OtwZ4qFa0TJItOqriFKbohVUZDDEKKp0u61CVW0CDcY7ugCCxJP8AEnvAjtmg9KDPH/kc1rZuBlDLkMAR9CMVTeDWtVsIuFbR3OYKBp3OzTKvjmpN/wAEt3EtpdlvLXaDJX0AJxwcflQWW4TEie32/wBx96zVK3wvp5RlUoUcOIPYodsEEbSUU4zzkTV1QKUpQKUpQKUpQKUpQKUpQKpb3i99WYfslxgCdpVh1AMBOeCRmPp7xdVUP48oLDaZDFeQOH2knso+Yn0Ug+tBre8VvrtjSsxPO18DqcHJA/lUH0ncK1u+L3wV26R2BUEjcAykkYzgiJ9ZxxnD/iS2F3NburJA27JaSHOV7whJAkwVPrWV+IVPFm+QQCp2DqkTwTgD37e67g1TxbUn/wDjYZMTcAwMZMYJ59cVK0OtvM+25Y8sZg7t0/piOPeZ7gRl+JUJjydRIiZtwBPGZil74kRVVvJvkMC2LeVALDImZlePcUFrrWItuV+YKxHrmDGPXNQ73jNoJuFy2xjjcM/auen8bD7gtu6rBGbrSFBWBtJB5yCO4qwuXoUHEkr+pA/1oI2q8WtKMXEJlRG4cFgCfyBJ/KtNR4mh2i1cVmLoCqkMSpYBsdgDM9hVlSgUpSgUpSgUpSgUpSgUpSgUpSgUpSgUpSgUqL4poVv2btlyQt221tiOQHUgkT6wao0+DbMkq7/Mh5VgCghdoYHZAzj1zyTIempWGYDkgfWseYJiRJ9JoNqUpQCKjJ4faBBFq2COCEAI/SpNYBoM0rE1mgUpNAaBSlKBSsKwPBB5GO4MH7HFZoFKUoFKUoFKUoFKUoFKUoFUmp+GLTsWLXQSSeltuS5b0GYYkgnOecCLuuFvW22LAOpKmCNwkH3H1BH5GggP4BbMy1ydoUEtJULsyJHM21Jn37ms6XwC1buC4peQ7P8ANgswcEn262xxxjAixt6hWJVWUlY3AEErPEj0mulApSlBrcWQR3EVRa27fsJbQMGwBKWCcJt5/FxI/ST6Vf1EXxK1sa5vARV3MzdICxO6WjpgEzxg0EdLF9ijm5bEA4NlgRuA5/FwRFQfEvE9RZuFQj3ejcPL0zMuN+J835pAEe496t28SsjBu2weILgZx7+4+9drGoVwSjBgDBIMiYBiR7EUFR4a2ou2iS4TcXxc07K4ljiPN4EwPYCpX7Lf2qvnWxG3IstJCkY/i8GIPsTVjSgoLus1QMhCY3DFnBicx50/yGP8a/1YnW7Gp5N21kDHktA+n41WNKCN4dpTbTaW3Es7EgbRLuzGBJgS3c1JpSgUpSgUpSgUpSgUpSgUpSgVWaj4f0ztuaypaSZyDJMk4PJMZ9h2qzpQRND4dbsz5a7ZickzExyT3NS6UoFKUoMNXm/ADusXNoS4fLURvJE7W6CTceEHeeCea9LUDT+FIqMkuwZBbychFBAUFQPRjnnPNB5/T6S9BjR6ZxwCjgKY3QAJMJk+/wCITtkQ0/TpfsbEt2bKWy43MDtABZQcFsuRge8fQ9f+E9Ln8M5/vtxnAzgZ/wAuwje18L6VWV1tQytvEMwAbEGJg8UHHxDX6lbhS3+zkkdKM/UCUHIkFhuDRxIHpzWdTq9WHbaLGzhNzQWO+AJkwSpB49o9a6+IfDdm8QXLwCrBQ3SGVdoO0gyduM+lRW+DdOTM3PWOoGJ5wVig62NVrPNUPbtLbPPV1R0y0SYjqHJyRXC34jrHLqq6eVgE+ZIVumVwZDCZgjtnqx2vfCdhmDE3N0KJkZCiFBG2OAPsK5XPgvTMCD5kHkBgJzOYGc0G9vUa4gBV07EAhm3GNwURAXueeIn1jN0L4CbnKjaOszgGBP0qLo/B7Vu2be0OpYtDgMJPYRA+3rWl7wq1bW61nT299wANtAtlwOAXGYEk/fvQST4jZAnzbcD++P8Aes29faYKVuId+V6h1YBx3wQfzrzP7BcER4db5IM3VYlM8nuQYjPqO1SbVq6jLt0C9O6G81SRuZmYjvLBW9ORxFBc2PF7D/LdQ+24AnJGAecgj8j2rceI2v7W3zHzjk8Dnk/61SLpbl1yL2htBDJJZ1YyQd0gTuku/b0J5xHt6O8CSNBZBkkdYGdzMMSf5ju+rN/UTQekOvtCZuW8GD1jBJIAOcGVI/6T2rX96WM/jWsc/iLj9fcfeqe1pLrEodJZtqXJ3Fg/8jgMVBEmNqxPE5qPftXgQF0FoqSQpLKDB43D+UFRz6YxmAHqbdwMAymQQCCOCDwa2qtttqN1obLYt7U8zJlDtfcF/qG4WwDjBPPpZUClKUHLVWd6MkkblKyORIiR715zWfCJubi2obcwYYWAm5IJtjd0tuLNJJyx9o9RVNqvDdSXJt6nYpaYKb+8DqOBkAgRO33NBa6awEVUUQqiB9BXSqoaC/0zqJhI+QDc+0jcdsYkzHHHEZ5fui6X3Nqbm3HSpIgBiQOckrtBPrBPrgLqlKUClKotVqLmms21hTtCoCDk7R2IjIHfE9gTQXtKrQty75VzoUA7wCDObbCD2+f9Kh+KeMXLDwylpUEBLbOBltxkRnjH0iZMBfUFU/hGsu3kLiAC3D22RhgGInMTE95+tdrGkvJaS2r2xsVF3bSZ2xOJ9QI9poLKlUV7X6gNAQ9JIMWsN6cm6McGplgahoffbAZVhTbYFeSZ6+cgH/DQWANZqPobBRYYgkszEgQOpieCT371IoFKUoFKUoFKUoFKUoFKUoFVGv8AiK1amQ7EGNqgE/OFPJGAxWf8a96t61NsZwM845oKo/EdkIj3N1tXJCll5j16ZgHJB9vpUdvjLSbS3mEiCwhGJKgTIxgEd4q7ewpKkqpKztJAJWRBjtjFbBB2H2oKrV/Eumt3PLe5DyQRtbpiOTGOR9weM1M8O8St3xutEkdypWckTDAGJU/btFSiooF/WgzVfa8SH7OLrFd3lhyoMZ2SQJ4qwqnsamwyO/k7QqC5lFkowYhhE87TgwaCXrvEEtgMWXaCdxmYUKxJgfSsN4gBaZyyAgNyRyJj19qh2PGNJPRG4TxaO4ZI9FxmR9/epHh2o09/e1oI+1irMFHzQCcxnmg62dYxvNbNshQoZbmSrcSOIVgTxJwJ+lbqviy0hcG3elCwgJ8xVmBgzHADZOQw9ZAv6UFQnxDaMwHwCT0xEED192+g5JAIJ1PxJaABK3RK7gChmDuif6TCk5iPyMXNKDzx+L7O0MEvNImBbMqJjI5HeImCO4qbZ8bRrTXFVwFYL1gJJL7ZmY27pzwQJEggm0qPr7BdCqmCSMyRwwJEqQcgR+dBX3PHgBbby2IcuOkgxsbbg8EE5BkCJJ4rkfii2ObV8GJjy54HecnIgcnMfI+3N3wO4yIo1FxCpedpPUr3A4XLT0wFB5iRwSK6J4Pc8wOdS8bgxUCASDlcsYt8jaM+55oOV74mRT1WrwXbO4oIH1z04g5iAZMAEjppfiFbjBVs387cm3CgNMGZ4gTjORWp8GvY/wCbuQJnpEtjHJ4HPv61d0ClKUClKUClKUClK0W6pJAIJWJAORPEj0oN6ViawbgkCRJ4E5P5UG1Kjtr7QmblsbTB6xg5wc4ODj2qRQK818PADzggRT5aH5GVWJ83rM21lDHpMQe+fS1W6VtL+IEa0cBbgDhoWWCqwnCzvAHHNBQ6fWPCxrdM0gZdQrP0DqiAVJw0Z5YTxt66bXPKAazSkF1DBFEtJ+UAerVeL4Zpm6hastJmQimSfWY9ZP3roPC7EqfJtSplTsXpPcYwaCm8W1jo5I1SW1KgGbRKKxODvgqCcypPAHy81w1XibSzjW2lQ4Ubd2ZicCTyJPtMgGBeavwaxdbdcthjAEyRgGQMHvmuK/DmmBBFlZHBzI+hmRwPtQVf7bdW4pfW2NvT0wMqSu4zAyVnb7mcjFRzrbzOwGuthRydkZMbRlcrBHUrDtzmr5/ANOYm0p27QMnAX5RzwPQVm54DpmybKH6j/wA7D7UFTpzeK7l1yeWrEM5Rc8EDcwicj9Rj0s9D4ta2FPPS9ctW1NzYQzHHz7Fz1EHj1xU7SaRLQItqFBMkD1OM/oKau0SjhQhZgcOOkmP5o5FBAT4k0xwLomJiDMfb6/Y9jHWx45YYIQ/8QwoIIJPTiPQ9S88Tmq9fD9WAAP2RRJO1UIEEzBkZknPHAPrW402sEbf2Qcn5XGSxJI+vP1+9B2HxLp/5mZMletCBIJBExggqwg5xW/8AxHpv7T1I+VuQY9B/5nsa529PqzcUudP5c9QCktGeJAgmSM+hriuj1vO/TzJPyExPABgYGOew/MJ1zx2wu6X+Qw3S2D1YwM/Kxx6CeK4H4m039oeCf4bkECJIO3PPpWq6TVkw1yyFPO1OocyRuBG7tII/101NnWz+G1kLuIAIkhZwSYzgAkeskSMEBc6e8HVWHDAETjBEjFdKrV02om3+KojZvAQQ0bt+3jbMqJ/u4AmrKgUpSgVWazwCxdYs6kliCw3EBoECQD/5A7CrOol/xSyhYPdtqVwwLAQYBg9jtYH6EUEBfhbTCegmSSepvVpiAeAf0x3pb+FdKr7xbO6Z+d8H2G6I9qsjrrfV+InT83UOnnnOMg/Y1re8RtKCWuoAOZYf7+4+9BGveAadyC9vcQ24bmYwZJgAnCyT08HtVnUQ+J2f7W3mf5x6TPr6QfsakWroYSpDDuDIxzke9BvXmdFbJW+Gss4FtIRg43BWunyhuUBiO4kHeJxXpqj2NbbcsFaSvPIjJHJ5Eg8dqCt+H08sPbXTNZAzJcsHbIME5/lH3+82xqbxulWs7bYUEXPMBk+q7Ofz9/at7fiNoiRcT/uHaf8AKt21lscuozHzDkgED7MPuO9BVfvTUhiP2QsAed4QRkjmd2IyPWccE7p4jqSH/wCVypG0bwNwJzk4mAT26k/vbbBvELQibtsSJHWMjuM5FYHiVn+1t+v849OfWggWPEdUSN2kgFgJ85TtBAknGQDPGccVc1GXxG0QxFxCF+Yhh0/WtD4pZifNSJj5hzBMfWAfsaCZSov7xtbtvmJJAIG4ZBJAjvJBH5Ut+JWWmLqGJnqGI5/IUEqlRLnillQSbtsQJ+ccQT37An8qyviVkjd5tuIBJLAQCQBMnGSBn1NBKpUJfF7BAbzrUGMlwOeOTUq1cDKGXIIBB9jxQb0pSgUpSgUpSgVEveGWmLM1tSXEMfUjaRB/Ikfmal0oK9vBLB3fhL1GWiROCPQ8QzCOIYj1Nc1+HtMDPlLP1J/zNWlKCq/4c02Pwl6Y25PTt+WM4jERxA7Cp2j0iWlCW1CKOFGAIAAx9APtXelAqh8HtnzLwKg4Ijrgdb9HW7Aggz0gD9AL6vO+Cx5t2BMB/lYEj8V8EC2pVjyJJ/1IVraMknd4ebhj5zdKzhcGWYzOJJ4X6CrrTeHpdJ83T7FUIUBaZlLczB5Uoq/9NebsWbakgjXKY/8A1KAh/h5xbQbuF49GPvV94MgF4lUv5RRvuYBXyrMk9I68ICO5fsQAmj4f0+3b5YiQeTOGkZ7Agfath4HpwpXyk2kQRHoOB7AEk/nVjSgr7XgthQVW2ApEFQTByIkTBPSM8wI4rYeEWIK+UkGCRtEGBAn6DA9sVOpQRE8MsgqRbWV+UxkZJ57ySfzPetP3PYz+EgkbZAgxMxIyM59qnUoIH7k0/wDY2/8AsHv/ALmt/wB1WII8q3B5G0R6Rj8h9hUylBC/dNiI8m3H+Ae3t3A+1S7VsKAqiAAAB2A4FbUoFKUoFKwzACTgDkn0rnp9UjzsdXjnawaPtQdaUpQKUpQKUpQKUpQKUpQKUpQKUpQKUpQKUpQK5Whg/U/5mlKDdxxXJEE8D7e9KUHY1jaOwpSgzFZilKBSlK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3451AE28-6EF8-4B0A-8417-B753CCCC4AEA}" type="slidenum">
              <a:rPr lang="zh-CN" altLang="en-US"/>
              <a:pPr>
                <a:defRPr/>
              </a:pPr>
              <a:t>4</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5D290C7B-730F-4E14-9EAE-8C1EF02E0F79}" type="slidenum">
              <a:rPr lang="en-US" altLang="zh-CN" sz="1200">
                <a:solidFill>
                  <a:schemeClr val="tx1">
                    <a:tint val="75000"/>
                  </a:schemeClr>
                </a:solidFill>
                <a:latin typeface="+mn-lt"/>
                <a:ea typeface="+mn-ea"/>
              </a:rPr>
              <a:pPr algn="r" fontAlgn="auto">
                <a:spcBef>
                  <a:spcPts val="0"/>
                </a:spcBef>
                <a:spcAft>
                  <a:spcPts val="0"/>
                </a:spcAft>
                <a:defRPr/>
              </a:pPr>
              <a:t>4</a:t>
            </a:fld>
            <a:endParaRPr lang="en-US" altLang="zh-CN" sz="1200">
              <a:solidFill>
                <a:schemeClr val="tx1">
                  <a:tint val="75000"/>
                </a:schemeClr>
              </a:solidFill>
              <a:latin typeface="+mn-lt"/>
              <a:ea typeface="+mn-ea"/>
            </a:endParaRPr>
          </a:p>
        </p:txBody>
      </p:sp>
      <p:sp>
        <p:nvSpPr>
          <p:cNvPr id="17410" name="Rectangle 2"/>
          <p:cNvSpPr>
            <a:spLocks noGrp="1" noChangeArrowheads="1"/>
          </p:cNvSpPr>
          <p:nvPr>
            <p:ph type="title"/>
          </p:nvPr>
        </p:nvSpPr>
        <p:spPr/>
        <p:txBody>
          <a:bodyPr/>
          <a:lstStyle/>
          <a:p>
            <a:r>
              <a:rPr lang="en-US" altLang="zh-CN" smtClean="0"/>
              <a:t>Importance of data</a:t>
            </a:r>
          </a:p>
        </p:txBody>
      </p:sp>
      <p:sp>
        <p:nvSpPr>
          <p:cNvPr id="17411" name="Rectangle 3"/>
          <p:cNvSpPr>
            <a:spLocks noGrp="1" noChangeArrowheads="1"/>
          </p:cNvSpPr>
          <p:nvPr>
            <p:ph type="body" idx="1"/>
          </p:nvPr>
        </p:nvSpPr>
        <p:spPr>
          <a:xfrm>
            <a:off x="755650" y="1628775"/>
            <a:ext cx="8229600" cy="4525963"/>
          </a:xfrm>
        </p:spPr>
        <p:txBody>
          <a:bodyPr/>
          <a:lstStyle/>
          <a:p>
            <a:r>
              <a:rPr lang="en-US" altLang="zh-CN" dirty="0" smtClean="0"/>
              <a:t>The vast majority of errors in research arise from a poor planning (e.g., data collection)</a:t>
            </a:r>
          </a:p>
          <a:p>
            <a:r>
              <a:rPr lang="en-US" altLang="zh-CN" dirty="0" smtClean="0"/>
              <a:t>Fancy statistical methods cannot rescue garbage data.</a:t>
            </a:r>
          </a:p>
          <a:p>
            <a:r>
              <a:rPr lang="en-US" altLang="zh-CN" dirty="0" smtClean="0"/>
              <a:t>Collect exact values whenever possible.</a:t>
            </a:r>
          </a:p>
          <a:p>
            <a:endParaRPr lang="en-US" altLang="zh-CN"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pPr>
              <a:defRPr/>
            </a:pPr>
            <a:fld id="{7BDAF0A0-B111-480D-9B66-AD44550B67E6}" type="slidenum">
              <a:rPr lang="zh-CN" altLang="en-US"/>
              <a:pPr>
                <a:defRPr/>
              </a:pPr>
              <a:t>40</a:t>
            </a:fld>
            <a:endParaRPr lang="zh-CN" altLang="en-US"/>
          </a:p>
        </p:txBody>
      </p:sp>
      <p:sp>
        <p:nvSpPr>
          <p:cNvPr id="58369" name="标题 1"/>
          <p:cNvSpPr>
            <a:spLocks noGrp="1"/>
          </p:cNvSpPr>
          <p:nvPr>
            <p:ph type="title"/>
          </p:nvPr>
        </p:nvSpPr>
        <p:spPr/>
        <p:txBody>
          <a:bodyPr/>
          <a:lstStyle/>
          <a:p>
            <a:r>
              <a:rPr lang="en-US" altLang="zh-CN" smtClean="0"/>
              <a:t>Survey </a:t>
            </a:r>
            <a:endParaRPr lang="zh-CN" altLang="en-US" smtClean="0"/>
          </a:p>
        </p:txBody>
      </p:sp>
      <p:sp>
        <p:nvSpPr>
          <p:cNvPr id="58370" name="内容占位符 2"/>
          <p:cNvSpPr>
            <a:spLocks noGrp="1"/>
          </p:cNvSpPr>
          <p:nvPr>
            <p:ph idx="1"/>
          </p:nvPr>
        </p:nvSpPr>
        <p:spPr>
          <a:xfrm>
            <a:off x="1043608" y="1916832"/>
            <a:ext cx="7283152" cy="3312368"/>
          </a:xfrm>
        </p:spPr>
        <p:txBody>
          <a:bodyPr/>
          <a:lstStyle/>
          <a:p>
            <a:r>
              <a:rPr lang="en-US" altLang="zh-CN" dirty="0" smtClean="0"/>
              <a:t>Population and sample (review)</a:t>
            </a:r>
          </a:p>
          <a:p>
            <a:r>
              <a:rPr lang="en-US" altLang="zh-CN" dirty="0" smtClean="0"/>
              <a:t>Sampling frame</a:t>
            </a:r>
          </a:p>
          <a:p>
            <a:pPr lvl="1"/>
            <a:r>
              <a:rPr lang="en-US" altLang="zh-CN" dirty="0" smtClean="0"/>
              <a:t>to sure the samples representative for population</a:t>
            </a:r>
          </a:p>
          <a:p>
            <a:r>
              <a:rPr lang="en-US" altLang="zh-CN" dirty="0" smtClean="0"/>
              <a:t>Sampling </a:t>
            </a:r>
            <a:r>
              <a:rPr lang="en-US" altLang="zh-CN" dirty="0" smtClean="0"/>
              <a:t>technique</a:t>
            </a:r>
          </a:p>
          <a:p>
            <a:r>
              <a:rPr lang="en-US" altLang="zh-CN" dirty="0" smtClean="0"/>
              <a:t>Design of questionnaire</a:t>
            </a:r>
            <a:r>
              <a:rPr lang="en-US" altLang="zh-CN" dirty="0" smtClean="0"/>
              <a:t> </a:t>
            </a:r>
            <a:endParaRPr lang="zh-CN" altLang="en-US"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pPr>
              <a:defRPr/>
            </a:pPr>
            <a:fld id="{42B1C03C-7C00-4942-BF6F-DB951065B1AC}" type="slidenum">
              <a:rPr lang="zh-CN" altLang="en-US"/>
              <a:pPr>
                <a:defRPr/>
              </a:pPr>
              <a:t>41</a:t>
            </a:fld>
            <a:endParaRPr lang="zh-CN" altLang="en-US"/>
          </a:p>
        </p:txBody>
      </p:sp>
      <p:sp>
        <p:nvSpPr>
          <p:cNvPr id="60417" name="标题 1"/>
          <p:cNvSpPr>
            <a:spLocks noGrp="1"/>
          </p:cNvSpPr>
          <p:nvPr>
            <p:ph type="title"/>
          </p:nvPr>
        </p:nvSpPr>
        <p:spPr>
          <a:xfrm>
            <a:off x="468313" y="476250"/>
            <a:ext cx="6264275" cy="1143000"/>
          </a:xfrm>
        </p:spPr>
        <p:txBody>
          <a:bodyPr/>
          <a:lstStyle/>
          <a:p>
            <a:r>
              <a:rPr lang="en-US" altLang="zh-CN" smtClean="0"/>
              <a:t>Basics to Survey</a:t>
            </a:r>
            <a:endParaRPr lang="zh-CN" altLang="en-US" smtClean="0"/>
          </a:p>
        </p:txBody>
      </p:sp>
      <p:sp>
        <p:nvSpPr>
          <p:cNvPr id="3" name="内容占位符 2"/>
          <p:cNvSpPr>
            <a:spLocks noGrp="1"/>
          </p:cNvSpPr>
          <p:nvPr>
            <p:ph idx="1"/>
          </p:nvPr>
        </p:nvSpPr>
        <p:spPr>
          <a:xfrm>
            <a:off x="1116013" y="1844675"/>
            <a:ext cx="6969125" cy="1944688"/>
          </a:xfrm>
        </p:spPr>
        <p:txBody>
          <a:bodyPr rtlCol="0">
            <a:normAutofit fontScale="92500"/>
          </a:bodyPr>
          <a:lstStyle/>
          <a:p>
            <a:pPr fontAlgn="auto">
              <a:spcAft>
                <a:spcPts val="0"/>
              </a:spcAft>
              <a:buFont typeface="Wingdings" pitchFamily="2" charset="2"/>
              <a:buChar char="p"/>
              <a:defRPr/>
            </a:pPr>
            <a:r>
              <a:rPr lang="en-US" altLang="zh-CN" dirty="0" smtClean="0"/>
              <a:t> sampling framework </a:t>
            </a:r>
          </a:p>
          <a:p>
            <a:pPr fontAlgn="auto">
              <a:spcAft>
                <a:spcPts val="0"/>
              </a:spcAft>
              <a:buFont typeface="Wingdings" pitchFamily="2" charset="2"/>
              <a:buChar char="p"/>
              <a:defRPr/>
            </a:pPr>
            <a:r>
              <a:rPr lang="en-US" altLang="zh-CN" dirty="0" smtClean="0"/>
              <a:t>Sampling error and non-sampling error</a:t>
            </a:r>
          </a:p>
          <a:p>
            <a:pPr fontAlgn="auto">
              <a:spcAft>
                <a:spcPts val="0"/>
              </a:spcAft>
              <a:buFont typeface="Wingdings" pitchFamily="2" charset="2"/>
              <a:buChar char="p"/>
              <a:defRPr/>
            </a:pPr>
            <a:r>
              <a:rPr lang="en-US" altLang="zh-CN" dirty="0" smtClean="0"/>
              <a:t>Sampling technique </a:t>
            </a:r>
            <a:endParaRPr lang="zh-CN"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BF39A0FB-3732-44C5-8553-09F680590EEE}" type="slidenum">
              <a:rPr lang="zh-CN" altLang="en-US"/>
              <a:pPr>
                <a:defRPr/>
              </a:pPr>
              <a:t>42</a:t>
            </a:fld>
            <a:endParaRPr lang="zh-CN" altLang="en-US"/>
          </a:p>
        </p:txBody>
      </p:sp>
      <p:sp>
        <p:nvSpPr>
          <p:cNvPr id="61441" name="标题 1"/>
          <p:cNvSpPr>
            <a:spLocks noGrp="1"/>
          </p:cNvSpPr>
          <p:nvPr>
            <p:ph type="title"/>
          </p:nvPr>
        </p:nvSpPr>
        <p:spPr>
          <a:xfrm>
            <a:off x="457200" y="274638"/>
            <a:ext cx="8229600" cy="706437"/>
          </a:xfrm>
        </p:spPr>
        <p:txBody>
          <a:bodyPr/>
          <a:lstStyle/>
          <a:p>
            <a:r>
              <a:rPr lang="en-US" altLang="zh-CN" sz="4000" smtClean="0"/>
              <a:t>Sampling frame</a:t>
            </a:r>
          </a:p>
        </p:txBody>
      </p:sp>
      <p:sp>
        <p:nvSpPr>
          <p:cNvPr id="61442" name="内容占位符 2"/>
          <p:cNvSpPr>
            <a:spLocks noGrp="1"/>
          </p:cNvSpPr>
          <p:nvPr>
            <p:ph type="body" sz="half" idx="1"/>
          </p:nvPr>
        </p:nvSpPr>
        <p:spPr>
          <a:xfrm>
            <a:off x="539750" y="1557338"/>
            <a:ext cx="4038600" cy="4525962"/>
          </a:xfrm>
        </p:spPr>
        <p:txBody>
          <a:bodyPr/>
          <a:lstStyle/>
          <a:p>
            <a:pPr>
              <a:lnSpc>
                <a:spcPct val="90000"/>
              </a:lnSpc>
            </a:pPr>
            <a:r>
              <a:rPr lang="en-US" altLang="zh-CN" sz="2800" smtClean="0"/>
              <a:t>In </a:t>
            </a:r>
            <a:r>
              <a:rPr lang="en-US" altLang="zh-CN" sz="2800" smtClean="0">
                <a:hlinkClick r:id="rId2" tooltip="Statistics"/>
              </a:rPr>
              <a:t>statistics</a:t>
            </a:r>
            <a:r>
              <a:rPr lang="en-US" altLang="zh-CN" sz="2800" smtClean="0"/>
              <a:t>, a </a:t>
            </a:r>
            <a:r>
              <a:rPr lang="en-US" altLang="zh-CN" sz="2800" b="1" smtClean="0"/>
              <a:t>sampling frame</a:t>
            </a:r>
            <a:r>
              <a:rPr lang="en-US" altLang="zh-CN" sz="2800" smtClean="0"/>
              <a:t> is the source material or device from which a </a:t>
            </a:r>
            <a:r>
              <a:rPr lang="en-US" altLang="zh-CN" sz="2800" smtClean="0">
                <a:hlinkClick r:id="rId3" tooltip="Sampling (statistics)"/>
              </a:rPr>
              <a:t>sample</a:t>
            </a:r>
            <a:r>
              <a:rPr lang="en-US" altLang="zh-CN" sz="2800" smtClean="0"/>
              <a:t> is drawn.</a:t>
            </a:r>
            <a:r>
              <a:rPr lang="en-US" altLang="zh-CN" sz="2800" smtClean="0">
                <a:hlinkClick r:id="rId4"/>
              </a:rPr>
              <a:t>[2]</a:t>
            </a:r>
            <a:r>
              <a:rPr lang="en-US" altLang="zh-CN" sz="2800" smtClean="0"/>
              <a:t> It is a list of all those within a </a:t>
            </a:r>
            <a:r>
              <a:rPr lang="en-US" altLang="zh-CN" sz="2800" smtClean="0">
                <a:hlinkClick r:id="rId5" tooltip="Statistical population"/>
              </a:rPr>
              <a:t>population</a:t>
            </a:r>
            <a:r>
              <a:rPr lang="en-US" altLang="zh-CN" sz="2800" smtClean="0"/>
              <a:t> who can be sampled, and may include individuals, households or institutions.</a:t>
            </a:r>
            <a:r>
              <a:rPr lang="en-US" altLang="zh-CN" sz="2800" smtClean="0">
                <a:hlinkClick r:id="rId4"/>
              </a:rPr>
              <a:t>[2]</a:t>
            </a:r>
            <a:r>
              <a:rPr lang="en-US" altLang="zh-CN" sz="2800" smtClean="0"/>
              <a:t> </a:t>
            </a:r>
            <a:endParaRPr lang="zh-CN" altLang="en-US" sz="2800" smtClean="0"/>
          </a:p>
        </p:txBody>
      </p:sp>
      <p:pic>
        <p:nvPicPr>
          <p:cNvPr id="61444" name="Picture 4"/>
          <p:cNvPicPr>
            <a:picLocks noChangeAspect="1" noChangeArrowheads="1"/>
          </p:cNvPicPr>
          <p:nvPr/>
        </p:nvPicPr>
        <p:blipFill>
          <a:blip r:embed="rId6" cstate="print"/>
          <a:srcRect/>
          <a:stretch>
            <a:fillRect/>
          </a:stretch>
        </p:blipFill>
        <p:spPr bwMode="auto">
          <a:xfrm>
            <a:off x="5508625" y="2708275"/>
            <a:ext cx="3095625" cy="3054350"/>
          </a:xfrm>
          <a:prstGeom prst="rect">
            <a:avLst/>
          </a:prstGeom>
          <a:noFill/>
          <a:ln w="9525">
            <a:no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pPr>
              <a:defRPr/>
            </a:pPr>
            <a:fld id="{B2275FAB-7D26-4413-A993-341E96741993}" type="slidenum">
              <a:rPr lang="zh-CN" altLang="en-US"/>
              <a:pPr>
                <a:defRPr/>
              </a:pPr>
              <a:t>43</a:t>
            </a:fld>
            <a:endParaRPr lang="zh-CN" altLang="en-US"/>
          </a:p>
        </p:txBody>
      </p:sp>
      <p:sp>
        <p:nvSpPr>
          <p:cNvPr id="81922" name="Rectangle 2"/>
          <p:cNvSpPr>
            <a:spLocks noGrp="1"/>
          </p:cNvSpPr>
          <p:nvPr>
            <p:ph type="title"/>
          </p:nvPr>
        </p:nvSpPr>
        <p:spPr/>
        <p:txBody>
          <a:bodyPr/>
          <a:lstStyle/>
          <a:p>
            <a:r>
              <a:rPr lang="en-US" altLang="zh-CN" smtClean="0"/>
              <a:t>Type of sampling frame</a:t>
            </a:r>
          </a:p>
        </p:txBody>
      </p:sp>
      <p:sp>
        <p:nvSpPr>
          <p:cNvPr id="81923" name="Rectangle 3"/>
          <p:cNvSpPr>
            <a:spLocks noGrp="1"/>
          </p:cNvSpPr>
          <p:nvPr>
            <p:ph type="body" idx="1"/>
          </p:nvPr>
        </p:nvSpPr>
        <p:spPr/>
        <p:txBody>
          <a:bodyPr/>
          <a:lstStyle/>
          <a:p>
            <a:r>
              <a:rPr lang="en-US" altLang="zh-CN" smtClean="0"/>
              <a:t>The most straightforward type of frame is a list of elements of the population (preferably the entire population) with appropriate contact information. </a:t>
            </a:r>
          </a:p>
          <a:p>
            <a:r>
              <a:rPr lang="en-US" altLang="zh-CN" smtClean="0"/>
              <a:t>some list only 'clusters'. For example, a </a:t>
            </a:r>
            <a:r>
              <a:rPr lang="en-US" altLang="zh-CN" smtClean="0">
                <a:hlinkClick r:id="rId2" tooltip="Street map"/>
              </a:rPr>
              <a:t>street map</a:t>
            </a:r>
            <a:r>
              <a:rPr lang="en-US" altLang="zh-CN" smtClean="0"/>
              <a:t> can be used as a frame for a door-to-door survey; </a:t>
            </a:r>
          </a:p>
          <a:p>
            <a:endParaRPr lang="zh-CN" altLang="en-US"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pPr>
              <a:defRPr/>
            </a:pPr>
            <a:fld id="{6E429C79-F684-4F58-AEBE-200BBE38F493}" type="slidenum">
              <a:rPr lang="zh-CN" altLang="en-US"/>
              <a:pPr>
                <a:defRPr/>
              </a:pPr>
              <a:t>44</a:t>
            </a:fld>
            <a:endParaRPr lang="zh-CN" altLang="en-US"/>
          </a:p>
        </p:txBody>
      </p:sp>
      <p:sp>
        <p:nvSpPr>
          <p:cNvPr id="62465" name="标题 1"/>
          <p:cNvSpPr>
            <a:spLocks noGrp="1"/>
          </p:cNvSpPr>
          <p:nvPr>
            <p:ph type="title"/>
          </p:nvPr>
        </p:nvSpPr>
        <p:spPr/>
        <p:txBody>
          <a:bodyPr/>
          <a:lstStyle/>
          <a:p>
            <a:r>
              <a:rPr lang="en-US" altLang="zh-CN" sz="3600" smtClean="0"/>
              <a:t>Non Sampling error</a:t>
            </a:r>
            <a:endParaRPr lang="zh-CN" altLang="en-US" sz="3600" smtClean="0"/>
          </a:p>
        </p:txBody>
      </p:sp>
      <p:sp>
        <p:nvSpPr>
          <p:cNvPr id="62468" name="Rectangle 4"/>
          <p:cNvSpPr>
            <a:spLocks noGrp="1"/>
          </p:cNvSpPr>
          <p:nvPr>
            <p:ph type="body" sz="half" idx="4294967295"/>
          </p:nvPr>
        </p:nvSpPr>
        <p:spPr>
          <a:xfrm>
            <a:off x="457200" y="1600200"/>
            <a:ext cx="7715250" cy="4525963"/>
          </a:xfrm>
        </p:spPr>
        <p:txBody>
          <a:bodyPr/>
          <a:lstStyle/>
          <a:p>
            <a:r>
              <a:rPr lang="en-US" altLang="zh-CN" sz="2800" dirty="0" smtClean="0"/>
              <a:t>Problem of frame may be sampling bias caused by wrong defining of  sampling frame</a:t>
            </a:r>
          </a:p>
          <a:p>
            <a:r>
              <a:rPr lang="en-US" altLang="zh-CN" sz="2800" b="1" dirty="0" smtClean="0"/>
              <a:t>sampling bias</a:t>
            </a:r>
            <a:r>
              <a:rPr lang="en-US" altLang="zh-CN" sz="2800" dirty="0" smtClean="0"/>
              <a:t> is a </a:t>
            </a:r>
            <a:r>
              <a:rPr lang="en-US" altLang="zh-CN" sz="2800" dirty="0" smtClean="0">
                <a:hlinkClick r:id="rId2" tooltip="Bias"/>
              </a:rPr>
              <a:t>bias</a:t>
            </a:r>
            <a:r>
              <a:rPr lang="en-US" altLang="zh-CN" sz="2800" dirty="0" smtClean="0"/>
              <a:t> in which a sample is collected in such a way that some members of the intended </a:t>
            </a:r>
            <a:r>
              <a:rPr lang="en-US" altLang="zh-CN" sz="2800" dirty="0" smtClean="0">
                <a:hlinkClick r:id="rId3" tooltip="Statistical population"/>
              </a:rPr>
              <a:t>population</a:t>
            </a:r>
            <a:r>
              <a:rPr lang="en-US" altLang="zh-CN" sz="2800" dirty="0" smtClean="0"/>
              <a:t> are less likely to be included than others. It results in a </a:t>
            </a:r>
            <a:r>
              <a:rPr lang="en-US" altLang="zh-CN" sz="2800" b="1" dirty="0" smtClean="0"/>
              <a:t>biased sample</a:t>
            </a:r>
            <a:r>
              <a:rPr lang="en-US" altLang="zh-CN" sz="2800" dirty="0" smtClean="0"/>
              <a:t>, a non-random sample of a population (or non-human factors) in which all individuals, or instances, were not equally likely to have been selected.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F17CFCAA-68FD-4912-A415-BC6F4A357059}" type="slidenum">
              <a:rPr lang="zh-CN" altLang="en-US"/>
              <a:pPr>
                <a:defRPr/>
              </a:pPr>
              <a:t>45</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625D803C-BB2B-43BF-9F6F-8F749FA9595D}" type="slidenum">
              <a:rPr lang="en-US" altLang="zh-CN" sz="1200">
                <a:solidFill>
                  <a:schemeClr val="tx1">
                    <a:tint val="75000"/>
                  </a:schemeClr>
                </a:solidFill>
                <a:latin typeface="+mn-lt"/>
                <a:ea typeface="+mn-ea"/>
              </a:rPr>
              <a:pPr algn="r" fontAlgn="auto">
                <a:spcBef>
                  <a:spcPts val="0"/>
                </a:spcBef>
                <a:spcAft>
                  <a:spcPts val="0"/>
                </a:spcAft>
                <a:defRPr/>
              </a:pPr>
              <a:t>45</a:t>
            </a:fld>
            <a:endParaRPr lang="en-US" altLang="zh-CN" sz="1200">
              <a:solidFill>
                <a:schemeClr val="tx1">
                  <a:tint val="75000"/>
                </a:schemeClr>
              </a:solidFill>
              <a:latin typeface="+mn-lt"/>
              <a:ea typeface="+mn-ea"/>
            </a:endParaRPr>
          </a:p>
        </p:txBody>
      </p:sp>
      <p:sp>
        <p:nvSpPr>
          <p:cNvPr id="63490" name="Rectangle 2"/>
          <p:cNvSpPr>
            <a:spLocks noGrp="1" noChangeArrowheads="1"/>
          </p:cNvSpPr>
          <p:nvPr>
            <p:ph type="title"/>
          </p:nvPr>
        </p:nvSpPr>
        <p:spPr/>
        <p:txBody>
          <a:bodyPr/>
          <a:lstStyle/>
          <a:p>
            <a:r>
              <a:rPr lang="en-US" altLang="zh-CN" smtClean="0"/>
              <a:t>Sampling Techniques</a:t>
            </a:r>
          </a:p>
        </p:txBody>
      </p:sp>
      <p:sp>
        <p:nvSpPr>
          <p:cNvPr id="63491" name="Rectangle 3"/>
          <p:cNvSpPr>
            <a:spLocks noGrp="1" noChangeArrowheads="1"/>
          </p:cNvSpPr>
          <p:nvPr>
            <p:ph type="body" idx="1"/>
          </p:nvPr>
        </p:nvSpPr>
        <p:spPr>
          <a:xfrm>
            <a:off x="1116013" y="1600200"/>
            <a:ext cx="7570787" cy="3052763"/>
          </a:xfrm>
        </p:spPr>
        <p:txBody>
          <a:bodyPr/>
          <a:lstStyle/>
          <a:p>
            <a:r>
              <a:rPr lang="en-US" altLang="zh-CN" smtClean="0">
                <a:solidFill>
                  <a:srgbClr val="FF66FF"/>
                </a:solidFill>
              </a:rPr>
              <a:t>Simple random sample</a:t>
            </a:r>
          </a:p>
          <a:p>
            <a:r>
              <a:rPr lang="en-US" altLang="zh-CN" smtClean="0"/>
              <a:t>Stratified sample</a:t>
            </a:r>
          </a:p>
          <a:p>
            <a:r>
              <a:rPr lang="en-US" altLang="zh-CN" smtClean="0"/>
              <a:t>Cluster sample</a:t>
            </a:r>
          </a:p>
          <a:p>
            <a:r>
              <a:rPr lang="en-US" altLang="zh-CN" smtClean="0"/>
              <a:t>Systematic sample</a:t>
            </a:r>
          </a:p>
          <a:p>
            <a:r>
              <a:rPr lang="en-US" altLang="zh-CN" smtClean="0"/>
              <a:t>Convenience sample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84A5819F-8C80-4E18-9FCC-D1E0070772A6}" type="slidenum">
              <a:rPr lang="zh-CN" altLang="en-US"/>
              <a:pPr>
                <a:defRPr/>
              </a:pPr>
              <a:t>46</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E1F6901F-869A-4FA6-892C-4EE313775053}" type="slidenum">
              <a:rPr lang="en-US" altLang="zh-CN" sz="1200">
                <a:solidFill>
                  <a:schemeClr val="tx1">
                    <a:tint val="75000"/>
                  </a:schemeClr>
                </a:solidFill>
                <a:latin typeface="+mn-lt"/>
                <a:ea typeface="+mn-ea"/>
              </a:rPr>
              <a:pPr algn="r" fontAlgn="auto">
                <a:spcBef>
                  <a:spcPts val="0"/>
                </a:spcBef>
                <a:spcAft>
                  <a:spcPts val="0"/>
                </a:spcAft>
                <a:defRPr/>
              </a:pPr>
              <a:t>46</a:t>
            </a:fld>
            <a:endParaRPr lang="en-US" altLang="zh-CN" sz="1200">
              <a:solidFill>
                <a:schemeClr val="tx1">
                  <a:tint val="75000"/>
                </a:schemeClr>
              </a:solidFill>
              <a:latin typeface="+mn-lt"/>
              <a:ea typeface="+mn-ea"/>
            </a:endParaRPr>
          </a:p>
        </p:txBody>
      </p:sp>
      <p:sp>
        <p:nvSpPr>
          <p:cNvPr id="64514" name="Rectangle 2"/>
          <p:cNvSpPr>
            <a:spLocks noGrp="1" noChangeArrowheads="1"/>
          </p:cNvSpPr>
          <p:nvPr>
            <p:ph type="title"/>
          </p:nvPr>
        </p:nvSpPr>
        <p:spPr/>
        <p:txBody>
          <a:bodyPr/>
          <a:lstStyle/>
          <a:p>
            <a:r>
              <a:rPr lang="en-US" altLang="zh-CN" smtClean="0"/>
              <a:t>Simple Random Sample</a:t>
            </a:r>
          </a:p>
        </p:txBody>
      </p:sp>
      <p:sp>
        <p:nvSpPr>
          <p:cNvPr id="64515" name="Rectangle 3"/>
          <p:cNvSpPr>
            <a:spLocks noGrp="1" noChangeArrowheads="1"/>
          </p:cNvSpPr>
          <p:nvPr>
            <p:ph type="body" idx="1"/>
          </p:nvPr>
        </p:nvSpPr>
        <p:spPr/>
        <p:txBody>
          <a:bodyPr/>
          <a:lstStyle/>
          <a:p>
            <a:pPr marL="609600" indent="-609600">
              <a:buFontTx/>
              <a:buNone/>
            </a:pPr>
            <a:r>
              <a:rPr lang="en-US" altLang="zh-CN" smtClean="0"/>
              <a:t>A simple sample is one in which every member of the population has an equal chance of being selected.</a:t>
            </a:r>
          </a:p>
          <a:p>
            <a:pPr marL="609600" indent="-609600">
              <a:buFontTx/>
              <a:buNone/>
            </a:pPr>
            <a:r>
              <a:rPr lang="en-US" altLang="zh-CN" smtClean="0"/>
              <a:t>So it is  a basic sample technique.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98E59EF1-81FC-4327-8B39-86546AC99486}" type="slidenum">
              <a:rPr lang="zh-CN" altLang="en-US"/>
              <a:pPr>
                <a:defRPr/>
              </a:pPr>
              <a:t>47</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86D9D43E-DB85-486E-9E1C-B85753C5AB66}" type="slidenum">
              <a:rPr lang="en-US" altLang="zh-CN" sz="1200">
                <a:solidFill>
                  <a:schemeClr val="tx1">
                    <a:tint val="75000"/>
                  </a:schemeClr>
                </a:solidFill>
                <a:latin typeface="+mn-lt"/>
                <a:ea typeface="+mn-ea"/>
              </a:rPr>
              <a:pPr algn="r" fontAlgn="auto">
                <a:spcBef>
                  <a:spcPts val="0"/>
                </a:spcBef>
                <a:spcAft>
                  <a:spcPts val="0"/>
                </a:spcAft>
                <a:defRPr/>
              </a:pPr>
              <a:t>47</a:t>
            </a:fld>
            <a:endParaRPr lang="en-US" altLang="zh-CN" sz="1200">
              <a:solidFill>
                <a:schemeClr val="tx1">
                  <a:tint val="75000"/>
                </a:schemeClr>
              </a:solidFill>
              <a:latin typeface="+mn-lt"/>
              <a:ea typeface="+mn-ea"/>
            </a:endParaRPr>
          </a:p>
        </p:txBody>
      </p:sp>
      <p:sp>
        <p:nvSpPr>
          <p:cNvPr id="65538" name="Rectangle 2"/>
          <p:cNvSpPr>
            <a:spLocks noGrp="1" noChangeArrowheads="1"/>
          </p:cNvSpPr>
          <p:nvPr>
            <p:ph type="title"/>
          </p:nvPr>
        </p:nvSpPr>
        <p:spPr/>
        <p:txBody>
          <a:bodyPr/>
          <a:lstStyle/>
          <a:p>
            <a:r>
              <a:rPr lang="en-US" altLang="zh-CN" smtClean="0"/>
              <a:t>Example of SRS</a:t>
            </a:r>
          </a:p>
        </p:txBody>
      </p:sp>
      <p:sp>
        <p:nvSpPr>
          <p:cNvPr id="65539" name="Rectangle 3"/>
          <p:cNvSpPr>
            <a:spLocks noGrp="1" noChangeArrowheads="1"/>
          </p:cNvSpPr>
          <p:nvPr>
            <p:ph type="body" idx="1"/>
          </p:nvPr>
        </p:nvSpPr>
        <p:spPr>
          <a:xfrm>
            <a:off x="685800" y="1628775"/>
            <a:ext cx="7772400" cy="4467225"/>
          </a:xfrm>
        </p:spPr>
        <p:txBody>
          <a:bodyPr/>
          <a:lstStyle/>
          <a:p>
            <a:r>
              <a:rPr lang="en-US" altLang="zh-CN" smtClean="0"/>
              <a:t>There are 731 students enrolled in statistics in our school.</a:t>
            </a:r>
          </a:p>
          <a:p>
            <a:r>
              <a:rPr lang="en-US" altLang="zh-CN" smtClean="0"/>
              <a:t>I wish to form a sample of 8 students to answer some questions.</a:t>
            </a:r>
          </a:p>
          <a:p>
            <a:r>
              <a:rPr lang="en-US" altLang="zh-CN" smtClean="0"/>
              <a:t>Population-731 students</a:t>
            </a:r>
          </a:p>
          <a:p>
            <a:r>
              <a:rPr lang="en-US" altLang="zh-CN" smtClean="0"/>
              <a:t>Sample -8 students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6C8BFFC2-6C78-4699-B054-73EACCE657CD}" type="slidenum">
              <a:rPr lang="zh-CN" altLang="en-US"/>
              <a:pPr>
                <a:defRPr/>
              </a:pPr>
              <a:t>48</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B134EDE2-A81E-4B8D-A58A-537EC2D364A7}" type="slidenum">
              <a:rPr lang="en-US" altLang="zh-CN" sz="1200">
                <a:solidFill>
                  <a:schemeClr val="tx1">
                    <a:tint val="75000"/>
                  </a:schemeClr>
                </a:solidFill>
                <a:latin typeface="+mn-lt"/>
                <a:ea typeface="+mn-ea"/>
              </a:rPr>
              <a:pPr algn="r" fontAlgn="auto">
                <a:spcBef>
                  <a:spcPts val="0"/>
                </a:spcBef>
                <a:spcAft>
                  <a:spcPts val="0"/>
                </a:spcAft>
                <a:defRPr/>
              </a:pPr>
              <a:t>48</a:t>
            </a:fld>
            <a:endParaRPr lang="en-US" altLang="zh-CN" sz="1200">
              <a:solidFill>
                <a:schemeClr val="tx1">
                  <a:tint val="75000"/>
                </a:schemeClr>
              </a:solidFill>
              <a:latin typeface="+mn-lt"/>
              <a:ea typeface="+mn-ea"/>
            </a:endParaRPr>
          </a:p>
        </p:txBody>
      </p:sp>
      <p:sp>
        <p:nvSpPr>
          <p:cNvPr id="146434" name="Rectangle 2"/>
          <p:cNvSpPr>
            <a:spLocks noGrp="1" noChangeArrowheads="1"/>
          </p:cNvSpPr>
          <p:nvPr>
            <p:ph type="title"/>
          </p:nvPr>
        </p:nvSpPr>
        <p:spPr>
          <a:xfrm>
            <a:off x="684213" y="333375"/>
            <a:ext cx="7772400" cy="1143000"/>
          </a:xfrm>
        </p:spPr>
        <p:txBody>
          <a:bodyPr rtlCol="0">
            <a:normAutofit fontScale="90000"/>
          </a:bodyPr>
          <a:lstStyle/>
          <a:p>
            <a:pPr fontAlgn="auto">
              <a:spcAft>
                <a:spcPts val="0"/>
              </a:spcAft>
              <a:defRPr/>
            </a:pPr>
            <a:r>
              <a:rPr lang="en-US" altLang="zh-CN" sz="4000"/>
              <a:t>APPENDIX A: TABLE OF RANDOM NUMBERS</a:t>
            </a:r>
          </a:p>
        </p:txBody>
      </p:sp>
      <p:sp>
        <p:nvSpPr>
          <p:cNvPr id="66563" name="Rectangle 3"/>
          <p:cNvSpPr>
            <a:spLocks noGrp="1" noChangeArrowheads="1"/>
          </p:cNvSpPr>
          <p:nvPr>
            <p:ph type="body" idx="1"/>
          </p:nvPr>
        </p:nvSpPr>
        <p:spPr>
          <a:xfrm>
            <a:off x="900113" y="1628775"/>
            <a:ext cx="7848600" cy="4752975"/>
          </a:xfrm>
        </p:spPr>
        <p:txBody>
          <a:bodyPr/>
          <a:lstStyle/>
          <a:p>
            <a:pPr>
              <a:lnSpc>
                <a:spcPct val="80000"/>
              </a:lnSpc>
            </a:pPr>
            <a:endParaRPr lang="en-US" altLang="zh-CN" sz="800" smtClean="0"/>
          </a:p>
          <a:p>
            <a:pPr>
              <a:lnSpc>
                <a:spcPct val="80000"/>
              </a:lnSpc>
            </a:pPr>
            <a:r>
              <a:rPr lang="en-US" altLang="zh-CN" sz="1400" b="1" smtClean="0"/>
              <a:t>63271 59986 71744 51102 15141 80714 58683 93108 13554 79945</a:t>
            </a:r>
          </a:p>
          <a:p>
            <a:pPr>
              <a:lnSpc>
                <a:spcPct val="80000"/>
              </a:lnSpc>
            </a:pPr>
            <a:r>
              <a:rPr lang="en-US" altLang="zh-CN" sz="1400" b="1" smtClean="0"/>
              <a:t>88547 09896 95436 79115 08303 01041 20030 63754 08459 28364</a:t>
            </a:r>
          </a:p>
          <a:p>
            <a:pPr>
              <a:lnSpc>
                <a:spcPct val="80000"/>
              </a:lnSpc>
            </a:pPr>
            <a:r>
              <a:rPr lang="en-US" altLang="zh-CN" sz="1400" b="1" smtClean="0"/>
              <a:t>55957 </a:t>
            </a:r>
            <a:r>
              <a:rPr lang="en-US" altLang="zh-CN" sz="1400" b="1" smtClean="0">
                <a:solidFill>
                  <a:srgbClr val="CC3399"/>
                </a:solidFill>
              </a:rPr>
              <a:t>57243 83865 09911 19761 66535 40102 26646 60147 15704</a:t>
            </a:r>
          </a:p>
          <a:p>
            <a:pPr>
              <a:lnSpc>
                <a:spcPct val="80000"/>
              </a:lnSpc>
            </a:pPr>
            <a:r>
              <a:rPr lang="en-US" altLang="zh-CN" sz="1400" b="1" smtClean="0"/>
              <a:t>46276 87453 44790 67122 45573 84358 21625 16999 13385 22782</a:t>
            </a:r>
          </a:p>
          <a:p>
            <a:pPr>
              <a:lnSpc>
                <a:spcPct val="80000"/>
              </a:lnSpc>
            </a:pPr>
            <a:r>
              <a:rPr lang="en-US" altLang="zh-CN" sz="1400" b="1" smtClean="0"/>
              <a:t>55363 07449 34835 15290 76616 67191 12777 21861 68689 03263</a:t>
            </a:r>
          </a:p>
          <a:p>
            <a:pPr>
              <a:lnSpc>
                <a:spcPct val="80000"/>
              </a:lnSpc>
            </a:pPr>
            <a:r>
              <a:rPr lang="en-US" altLang="zh-CN" sz="1400" b="1" smtClean="0"/>
              <a:t>69393 92785 49902 58447 42048 30378 87618 26933 40640 16281</a:t>
            </a:r>
          </a:p>
          <a:p>
            <a:pPr>
              <a:lnSpc>
                <a:spcPct val="80000"/>
              </a:lnSpc>
            </a:pPr>
            <a:r>
              <a:rPr lang="en-US" altLang="zh-CN" sz="1400" b="1" smtClean="0"/>
              <a:t>13186 29431 88190 04588 38733 81290 89541 70290 40113 08243</a:t>
            </a:r>
          </a:p>
          <a:p>
            <a:pPr>
              <a:lnSpc>
                <a:spcPct val="80000"/>
              </a:lnSpc>
            </a:pPr>
            <a:r>
              <a:rPr lang="en-US" altLang="zh-CN" sz="1400" b="1" smtClean="0"/>
              <a:t>17726 28652 56836 78351 47327 18518 92222 55201 27340 10493</a:t>
            </a:r>
          </a:p>
          <a:p>
            <a:pPr>
              <a:lnSpc>
                <a:spcPct val="80000"/>
              </a:lnSpc>
            </a:pPr>
            <a:r>
              <a:rPr lang="en-US" altLang="zh-CN" sz="1400" b="1" smtClean="0"/>
              <a:t>36520 64465 05550 30157 82242 29520 69753 72602 23756 54935</a:t>
            </a:r>
          </a:p>
          <a:p>
            <a:pPr>
              <a:lnSpc>
                <a:spcPct val="80000"/>
              </a:lnSpc>
            </a:pPr>
            <a:r>
              <a:rPr lang="en-US" altLang="zh-CN" sz="1400" b="1" smtClean="0"/>
              <a:t>81628 36100 39254 56835 37636 02421 98063 89641 64953 99337</a:t>
            </a:r>
          </a:p>
          <a:p>
            <a:pPr>
              <a:lnSpc>
                <a:spcPct val="80000"/>
              </a:lnSpc>
            </a:pPr>
            <a:r>
              <a:rPr lang="en-US" altLang="zh-CN" sz="1400" b="1" smtClean="0"/>
              <a:t>84649 48968 75215 75498 49539 74240 03466 49292 36401 45525</a:t>
            </a:r>
          </a:p>
          <a:p>
            <a:pPr>
              <a:lnSpc>
                <a:spcPct val="80000"/>
              </a:lnSpc>
            </a:pPr>
            <a:r>
              <a:rPr lang="en-US" altLang="zh-CN" sz="1400" b="1" smtClean="0"/>
              <a:t>63291 11618 12613 75055 43915 26488 41116 64531 56827 30825</a:t>
            </a:r>
          </a:p>
          <a:p>
            <a:pPr>
              <a:lnSpc>
                <a:spcPct val="80000"/>
              </a:lnSpc>
            </a:pPr>
            <a:r>
              <a:rPr lang="en-US" altLang="zh-CN" sz="1400" b="1" smtClean="0"/>
              <a:t>70502 53225 03655 05915 37140 57051 48393 91322 25653 06543</a:t>
            </a:r>
          </a:p>
          <a:p>
            <a:pPr>
              <a:lnSpc>
                <a:spcPct val="80000"/>
              </a:lnSpc>
            </a:pPr>
            <a:r>
              <a:rPr lang="en-US" altLang="zh-CN" sz="1400" b="1" smtClean="0"/>
              <a:t>06426 24771 59935 49801 11082 66762 94477 02494 88215 27191</a:t>
            </a:r>
          </a:p>
          <a:p>
            <a:pPr>
              <a:lnSpc>
                <a:spcPct val="80000"/>
              </a:lnSpc>
            </a:pPr>
            <a:r>
              <a:rPr lang="en-US" altLang="zh-CN" sz="1400" b="1" smtClean="0"/>
              <a:t>20711 55609 29430 70165 45406 78484 31639 52009 18873 96927</a:t>
            </a:r>
          </a:p>
          <a:p>
            <a:pPr>
              <a:lnSpc>
                <a:spcPct val="80000"/>
              </a:lnSpc>
            </a:pPr>
            <a:r>
              <a:rPr lang="en-US" altLang="zh-CN" sz="1400" b="1" smtClean="0"/>
              <a:t>41990 70538 77191 25860 55204 73417 83920 69468 74972 38712</a:t>
            </a:r>
          </a:p>
          <a:p>
            <a:pPr>
              <a:lnSpc>
                <a:spcPct val="80000"/>
              </a:lnSpc>
            </a:pPr>
            <a:r>
              <a:rPr lang="en-US" altLang="zh-CN" sz="1400" b="1" smtClean="0"/>
              <a:t>72452 36618 76298 26678 89334 33938 95567 29380 75906 91807</a:t>
            </a:r>
          </a:p>
          <a:p>
            <a:pPr>
              <a:lnSpc>
                <a:spcPct val="80000"/>
              </a:lnSpc>
            </a:pPr>
            <a:r>
              <a:rPr lang="en-US" altLang="zh-CN" sz="1400" b="1" smtClean="0"/>
              <a:t>37042 40318 57099 10528 09925 89773 41335 96244 29002 46453</a:t>
            </a:r>
          </a:p>
          <a:p>
            <a:pPr>
              <a:lnSpc>
                <a:spcPct val="80000"/>
              </a:lnSpc>
            </a:pPr>
            <a:r>
              <a:rPr lang="en-US" altLang="zh-CN" sz="1400" b="1" smtClean="0"/>
              <a:t>53766 52875 15987 46962 67342 77592 57651 95508 80033 69828</a:t>
            </a:r>
          </a:p>
          <a:p>
            <a:pPr>
              <a:lnSpc>
                <a:spcPct val="80000"/>
              </a:lnSpc>
            </a:pPr>
            <a:r>
              <a:rPr lang="en-US" altLang="zh-CN" sz="1400" b="1" smtClean="0"/>
              <a:t>90585 58955 53122 16025 84299 53310 67380 84249 25348 04332</a:t>
            </a:r>
          </a:p>
          <a:p>
            <a:pPr>
              <a:lnSpc>
                <a:spcPct val="80000"/>
              </a:lnSpc>
            </a:pPr>
            <a:r>
              <a:rPr lang="en-US" altLang="zh-CN" sz="1400" b="1" smtClean="0"/>
              <a:t>32001 96293 37203 64516 51530 37069 40261 61374 05815 06714</a:t>
            </a:r>
          </a:p>
          <a:p>
            <a:pPr>
              <a:lnSpc>
                <a:spcPct val="80000"/>
              </a:lnSpc>
            </a:pPr>
            <a:endParaRPr lang="en-US" altLang="zh-CN" sz="1400" b="1"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F4E2E269-42C6-41C9-A45D-940D0CCA11DC}" type="slidenum">
              <a:rPr lang="zh-CN" altLang="en-US"/>
              <a:pPr>
                <a:defRPr/>
              </a:pPr>
              <a:t>49</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21C30C3F-38F4-4224-A75E-C6EC40F33752}" type="slidenum">
              <a:rPr lang="en-US" altLang="zh-CN" sz="1200">
                <a:solidFill>
                  <a:schemeClr val="tx1">
                    <a:tint val="75000"/>
                  </a:schemeClr>
                </a:solidFill>
                <a:latin typeface="+mn-lt"/>
                <a:ea typeface="+mn-ea"/>
              </a:rPr>
              <a:pPr algn="r" fontAlgn="auto">
                <a:spcBef>
                  <a:spcPts val="0"/>
                </a:spcBef>
                <a:spcAft>
                  <a:spcPts val="0"/>
                </a:spcAft>
                <a:defRPr/>
              </a:pPr>
              <a:t>49</a:t>
            </a:fld>
            <a:endParaRPr lang="en-US" altLang="zh-CN" sz="1200">
              <a:solidFill>
                <a:schemeClr val="tx1">
                  <a:tint val="75000"/>
                </a:schemeClr>
              </a:solidFill>
              <a:latin typeface="+mn-lt"/>
              <a:ea typeface="+mn-ea"/>
            </a:endParaRPr>
          </a:p>
        </p:txBody>
      </p:sp>
      <p:sp>
        <p:nvSpPr>
          <p:cNvPr id="67586" name="Rectangle 2"/>
          <p:cNvSpPr>
            <a:spLocks noGrp="1" noChangeArrowheads="1"/>
          </p:cNvSpPr>
          <p:nvPr>
            <p:ph type="title"/>
          </p:nvPr>
        </p:nvSpPr>
        <p:spPr/>
        <p:txBody>
          <a:bodyPr/>
          <a:lstStyle/>
          <a:p>
            <a:r>
              <a:rPr lang="en-US" altLang="zh-CN" smtClean="0"/>
              <a:t>Procedure</a:t>
            </a:r>
          </a:p>
        </p:txBody>
      </p:sp>
      <p:sp>
        <p:nvSpPr>
          <p:cNvPr id="67587" name="Rectangle 3"/>
          <p:cNvSpPr>
            <a:spLocks noGrp="1" noChangeArrowheads="1"/>
          </p:cNvSpPr>
          <p:nvPr>
            <p:ph type="body" idx="1"/>
          </p:nvPr>
        </p:nvSpPr>
        <p:spPr>
          <a:xfrm>
            <a:off x="755650" y="1773238"/>
            <a:ext cx="7772400" cy="4114800"/>
          </a:xfrm>
        </p:spPr>
        <p:txBody>
          <a:bodyPr/>
          <a:lstStyle/>
          <a:p>
            <a:pPr marL="609600" indent="-609600">
              <a:lnSpc>
                <a:spcPct val="90000"/>
              </a:lnSpc>
              <a:buFontTx/>
              <a:buAutoNum type="arabicPeriod"/>
            </a:pPr>
            <a:r>
              <a:rPr lang="en-US" altLang="zh-CN" smtClean="0"/>
              <a:t>1 assign numbers 1 to 731 to each students in this course</a:t>
            </a:r>
          </a:p>
          <a:p>
            <a:pPr marL="609600" indent="-609600">
              <a:lnSpc>
                <a:spcPct val="90000"/>
              </a:lnSpc>
              <a:buFontTx/>
              <a:buAutoNum type="arabicPeriod"/>
            </a:pPr>
            <a:r>
              <a:rPr lang="en-US" altLang="zh-CN" smtClean="0"/>
              <a:t>Choose a starting place at random and read the digits in the first column in groups of 3.</a:t>
            </a:r>
          </a:p>
          <a:p>
            <a:pPr marL="609600" indent="-609600">
              <a:lnSpc>
                <a:spcPct val="90000"/>
              </a:lnSpc>
              <a:buFontTx/>
              <a:buAutoNum type="arabicPeriod"/>
            </a:pPr>
            <a:r>
              <a:rPr lang="en-US" altLang="zh-CN" sz="2800" b="1" smtClean="0">
                <a:solidFill>
                  <a:schemeClr val="tx2"/>
                </a:solidFill>
              </a:rPr>
              <a:t>The students who were assigned these number will make up the sample</a:t>
            </a:r>
          </a:p>
          <a:p>
            <a:pPr marL="609600" indent="-609600">
              <a:lnSpc>
                <a:spcPct val="90000"/>
              </a:lnSpc>
              <a:buFontTx/>
              <a:buNone/>
            </a:pPr>
            <a:r>
              <a:rPr lang="en-US" altLang="zh-CN" sz="2800" b="1" smtClean="0">
                <a:solidFill>
                  <a:schemeClr val="accent1"/>
                </a:solidFill>
              </a:rPr>
              <a:t>572|43 8|386|5 09|</a:t>
            </a:r>
            <a:r>
              <a:rPr lang="en-US" altLang="zh-CN" sz="2800" b="1" smtClean="0">
                <a:solidFill>
                  <a:srgbClr val="CC3399"/>
                </a:solidFill>
              </a:rPr>
              <a:t>911</a:t>
            </a:r>
            <a:r>
              <a:rPr lang="en-US" altLang="zh-CN" sz="2800" b="1" smtClean="0">
                <a:solidFill>
                  <a:schemeClr val="accent1"/>
                </a:solidFill>
              </a:rPr>
              <a:t>| 197|61 6|653|5 40|102| 266|46 6|014|7 15|704</a:t>
            </a:r>
          </a:p>
          <a:p>
            <a:pPr marL="609600" indent="-609600">
              <a:lnSpc>
                <a:spcPct val="90000"/>
              </a:lnSpc>
              <a:buFontTx/>
              <a:buNone/>
            </a:pPr>
            <a:endParaRPr lang="en-US" altLang="zh-CN" sz="2800" b="1" smtClean="0">
              <a:solidFill>
                <a:schemeClr val="tx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83A8D340-1996-4EE8-BB51-41F5820C508A}" type="slidenum">
              <a:rPr lang="zh-CN" altLang="en-US"/>
              <a:pPr>
                <a:defRPr/>
              </a:pPr>
              <a:t>5</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87DA09E0-B5DA-4F98-8E03-5A10E0A068A1}" type="slidenum">
              <a:rPr lang="en-US" altLang="zh-CN" sz="1200">
                <a:solidFill>
                  <a:schemeClr val="tx1">
                    <a:tint val="75000"/>
                  </a:schemeClr>
                </a:solidFill>
                <a:latin typeface="+mn-lt"/>
                <a:ea typeface="+mn-ea"/>
              </a:rPr>
              <a:pPr algn="r" fontAlgn="auto">
                <a:spcBef>
                  <a:spcPts val="0"/>
                </a:spcBef>
                <a:spcAft>
                  <a:spcPts val="0"/>
                </a:spcAft>
                <a:defRPr/>
              </a:pPr>
              <a:t>5</a:t>
            </a:fld>
            <a:endParaRPr lang="en-US" altLang="zh-CN" sz="1200">
              <a:solidFill>
                <a:schemeClr val="tx1">
                  <a:tint val="75000"/>
                </a:schemeClr>
              </a:solidFill>
              <a:latin typeface="+mn-lt"/>
              <a:ea typeface="+mn-ea"/>
            </a:endParaRPr>
          </a:p>
        </p:txBody>
      </p:sp>
      <p:sp>
        <p:nvSpPr>
          <p:cNvPr id="18434" name="Rectangle 2"/>
          <p:cNvSpPr>
            <a:spLocks noGrp="1" noChangeArrowheads="1"/>
          </p:cNvSpPr>
          <p:nvPr>
            <p:ph type="title"/>
          </p:nvPr>
        </p:nvSpPr>
        <p:spPr>
          <a:xfrm>
            <a:off x="685800" y="381000"/>
            <a:ext cx="7772400" cy="1143000"/>
          </a:xfrm>
        </p:spPr>
        <p:txBody>
          <a:bodyPr/>
          <a:lstStyle/>
          <a:p>
            <a:r>
              <a:rPr lang="en-US" altLang="zh-CN" smtClean="0"/>
              <a:t>Procedure of STUDY/research</a:t>
            </a:r>
          </a:p>
        </p:txBody>
      </p:sp>
      <p:sp>
        <p:nvSpPr>
          <p:cNvPr id="122883" name="Rectangle 3"/>
          <p:cNvSpPr>
            <a:spLocks noGrp="1" noChangeArrowheads="1"/>
          </p:cNvSpPr>
          <p:nvPr>
            <p:ph type="body" idx="1"/>
          </p:nvPr>
        </p:nvSpPr>
        <p:spPr>
          <a:xfrm>
            <a:off x="755650" y="1700213"/>
            <a:ext cx="7772400" cy="4114800"/>
          </a:xfrm>
        </p:spPr>
        <p:txBody>
          <a:bodyPr rtlCol="0">
            <a:normAutofit fontScale="92500" lnSpcReduction="10000"/>
          </a:bodyPr>
          <a:lstStyle/>
          <a:p>
            <a:pPr fontAlgn="auto">
              <a:lnSpc>
                <a:spcPct val="90000"/>
              </a:lnSpc>
              <a:spcAft>
                <a:spcPts val="0"/>
              </a:spcAft>
              <a:buClr>
                <a:srgbClr val="7030A0"/>
              </a:buClr>
              <a:buFont typeface="Wingdings" pitchFamily="2" charset="2"/>
              <a:buChar char="n"/>
              <a:defRPr/>
            </a:pPr>
            <a:r>
              <a:rPr lang="en-US" altLang="zh-CN" sz="2800" dirty="0" smtClean="0"/>
              <a:t>1.Design </a:t>
            </a:r>
          </a:p>
          <a:p>
            <a:pPr lvl="1" fontAlgn="auto">
              <a:lnSpc>
                <a:spcPct val="90000"/>
              </a:lnSpc>
              <a:spcAft>
                <a:spcPts val="0"/>
              </a:spcAft>
              <a:buClr>
                <a:srgbClr val="7030A0"/>
              </a:buClr>
              <a:buFont typeface="Wingdings" pitchFamily="2" charset="2"/>
              <a:buChar char="n"/>
              <a:defRPr/>
            </a:pPr>
            <a:r>
              <a:rPr lang="en-US" altLang="zh-CN" sz="2400" dirty="0" smtClean="0"/>
              <a:t>Identify </a:t>
            </a:r>
            <a:r>
              <a:rPr lang="en-US" altLang="zh-CN" sz="2400" dirty="0"/>
              <a:t>the variables of interest and the </a:t>
            </a:r>
            <a:r>
              <a:rPr lang="en-US" altLang="zh-CN" sz="2400" dirty="0">
                <a:solidFill>
                  <a:srgbClr val="CC3399"/>
                </a:solidFill>
              </a:rPr>
              <a:t>population</a:t>
            </a:r>
            <a:r>
              <a:rPr lang="en-US" altLang="zh-CN" sz="2400" dirty="0"/>
              <a:t> of the </a:t>
            </a:r>
            <a:r>
              <a:rPr lang="en-US" altLang="zh-CN" sz="2400" dirty="0" smtClean="0"/>
              <a:t>study from the objective</a:t>
            </a:r>
            <a:endParaRPr lang="en-US" altLang="zh-CN" sz="2400" dirty="0"/>
          </a:p>
          <a:p>
            <a:pPr lvl="1" fontAlgn="auto">
              <a:lnSpc>
                <a:spcPct val="90000"/>
              </a:lnSpc>
              <a:spcAft>
                <a:spcPts val="0"/>
              </a:spcAft>
              <a:buClr>
                <a:srgbClr val="7030A0"/>
              </a:buClr>
              <a:buFont typeface="Wingdings" pitchFamily="2" charset="2"/>
              <a:buChar char="n"/>
              <a:defRPr/>
            </a:pPr>
            <a:r>
              <a:rPr lang="en-US" altLang="zh-CN" sz="2400" dirty="0" smtClean="0"/>
              <a:t>Develop </a:t>
            </a:r>
            <a:r>
              <a:rPr lang="en-US" altLang="zh-CN" sz="2400" dirty="0"/>
              <a:t>a detailed plan for collecting data </a:t>
            </a:r>
            <a:r>
              <a:rPr lang="en-US" altLang="zh-CN" sz="2400" dirty="0" smtClean="0"/>
              <a:t>. </a:t>
            </a:r>
            <a:endParaRPr lang="en-US" altLang="zh-CN" sz="2400" dirty="0"/>
          </a:p>
          <a:p>
            <a:pPr fontAlgn="auto">
              <a:lnSpc>
                <a:spcPct val="90000"/>
              </a:lnSpc>
              <a:spcAft>
                <a:spcPts val="0"/>
              </a:spcAft>
              <a:buClr>
                <a:srgbClr val="7030A0"/>
              </a:buClr>
              <a:buFont typeface="Wingdings" pitchFamily="2" charset="2"/>
              <a:buChar char="n"/>
              <a:defRPr/>
            </a:pPr>
            <a:r>
              <a:rPr lang="en-US" altLang="zh-CN" sz="2800" dirty="0" smtClean="0"/>
              <a:t>2. Collect  </a:t>
            </a:r>
            <a:r>
              <a:rPr lang="en-US" altLang="zh-CN" sz="2800" dirty="0"/>
              <a:t>sample </a:t>
            </a:r>
            <a:r>
              <a:rPr lang="en-US" altLang="zh-CN" sz="2800" dirty="0" smtClean="0"/>
              <a:t>data</a:t>
            </a:r>
          </a:p>
          <a:p>
            <a:pPr lvl="1" fontAlgn="auto">
              <a:lnSpc>
                <a:spcPct val="90000"/>
              </a:lnSpc>
              <a:spcAft>
                <a:spcPts val="0"/>
              </a:spcAft>
              <a:buClr>
                <a:srgbClr val="7030A0"/>
              </a:buClr>
              <a:buFont typeface="Wingdings" pitchFamily="2" charset="2"/>
              <a:buChar char="n"/>
              <a:defRPr/>
            </a:pPr>
            <a:r>
              <a:rPr lang="en-US" altLang="zh-CN" sz="2400" dirty="0" smtClean="0"/>
              <a:t> </a:t>
            </a:r>
            <a:r>
              <a:rPr lang="en-US" altLang="zh-CN" sz="2400" dirty="0"/>
              <a:t>experiments </a:t>
            </a:r>
            <a:r>
              <a:rPr lang="en-US" altLang="zh-CN" sz="2400" dirty="0" smtClean="0"/>
              <a:t> </a:t>
            </a:r>
            <a:r>
              <a:rPr lang="en-US" altLang="zh-CN" sz="2400" dirty="0" smtClean="0"/>
              <a:t>trials or survey</a:t>
            </a:r>
          </a:p>
          <a:p>
            <a:pPr lvl="1" fontAlgn="auto">
              <a:lnSpc>
                <a:spcPct val="90000"/>
              </a:lnSpc>
              <a:spcAft>
                <a:spcPts val="0"/>
              </a:spcAft>
              <a:buClr>
                <a:srgbClr val="7030A0"/>
              </a:buClr>
              <a:buFont typeface="Wingdings" pitchFamily="2" charset="2"/>
              <a:buChar char="n"/>
              <a:defRPr/>
            </a:pPr>
            <a:r>
              <a:rPr lang="en-US" altLang="zh-CN" sz="2400" dirty="0" smtClean="0"/>
              <a:t>make </a:t>
            </a:r>
            <a:r>
              <a:rPr lang="en-US" altLang="zh-CN" sz="2400" dirty="0" smtClean="0"/>
              <a:t>sure the sample is representative of the population</a:t>
            </a:r>
            <a:endParaRPr lang="en-US" altLang="zh-CN" sz="2400" dirty="0"/>
          </a:p>
          <a:p>
            <a:pPr fontAlgn="auto">
              <a:lnSpc>
                <a:spcPct val="90000"/>
              </a:lnSpc>
              <a:spcAft>
                <a:spcPts val="0"/>
              </a:spcAft>
              <a:buClr>
                <a:srgbClr val="7030A0"/>
              </a:buClr>
              <a:buFont typeface="Wingdings" pitchFamily="2" charset="2"/>
              <a:buChar char="n"/>
              <a:defRPr/>
            </a:pPr>
            <a:r>
              <a:rPr lang="en-US" altLang="zh-CN" sz="2800" dirty="0" smtClean="0"/>
              <a:t>3.Data analysis_</a:t>
            </a:r>
          </a:p>
          <a:p>
            <a:pPr lvl="1" fontAlgn="auto">
              <a:lnSpc>
                <a:spcPct val="90000"/>
              </a:lnSpc>
              <a:spcAft>
                <a:spcPts val="0"/>
              </a:spcAft>
              <a:buClr>
                <a:srgbClr val="7030A0"/>
              </a:buClr>
              <a:buFont typeface="Wingdings" pitchFamily="2" charset="2"/>
              <a:buChar char="p"/>
              <a:defRPr/>
            </a:pPr>
            <a:r>
              <a:rPr lang="en-US" altLang="zh-CN" sz="2400" dirty="0" smtClean="0"/>
              <a:t>Describe </a:t>
            </a:r>
            <a:r>
              <a:rPr lang="en-US" altLang="zh-CN" sz="2400" dirty="0"/>
              <a:t>the data using </a:t>
            </a:r>
            <a:r>
              <a:rPr lang="en-US" altLang="zh-CN" sz="2400" u="sng" dirty="0"/>
              <a:t>descriptive statistics</a:t>
            </a:r>
            <a:r>
              <a:rPr lang="en-US" altLang="zh-CN" sz="2400" dirty="0"/>
              <a:t> techniques</a:t>
            </a:r>
          </a:p>
          <a:p>
            <a:pPr lvl="1" fontAlgn="auto">
              <a:lnSpc>
                <a:spcPct val="90000"/>
              </a:lnSpc>
              <a:spcAft>
                <a:spcPts val="0"/>
              </a:spcAft>
              <a:buClr>
                <a:srgbClr val="7030A0"/>
              </a:buClr>
              <a:buFont typeface="Wingdings" pitchFamily="2" charset="2"/>
              <a:buChar char="p"/>
              <a:defRPr/>
            </a:pPr>
            <a:r>
              <a:rPr lang="en-US" altLang="zh-CN" sz="2400" dirty="0"/>
              <a:t>Interpret the data and make decisions about the population using </a:t>
            </a:r>
            <a:r>
              <a:rPr lang="en-US" altLang="zh-CN" sz="2400" u="sng" dirty="0"/>
              <a:t>inferential statistics</a:t>
            </a:r>
            <a:r>
              <a:rPr lang="en-US" altLang="zh-CN" sz="2400" dirty="0"/>
              <a:t>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FDAB3E10-F467-4EC4-B52C-982C598E8D47}" type="slidenum">
              <a:rPr lang="zh-CN" altLang="en-US"/>
              <a:pPr>
                <a:defRPr/>
              </a:pPr>
              <a:t>50</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B9F97C63-93DF-44F7-B979-75C23A3D0606}" type="slidenum">
              <a:rPr lang="en-US" altLang="zh-CN" sz="1200">
                <a:solidFill>
                  <a:schemeClr val="tx1">
                    <a:tint val="75000"/>
                  </a:schemeClr>
                </a:solidFill>
                <a:latin typeface="+mn-lt"/>
                <a:ea typeface="+mn-ea"/>
              </a:rPr>
              <a:pPr algn="r" fontAlgn="auto">
                <a:spcBef>
                  <a:spcPts val="0"/>
                </a:spcBef>
                <a:spcAft>
                  <a:spcPts val="0"/>
                </a:spcAft>
                <a:defRPr/>
              </a:pPr>
              <a:t>50</a:t>
            </a:fld>
            <a:endParaRPr lang="en-US" altLang="zh-CN" sz="1200">
              <a:solidFill>
                <a:schemeClr val="tx1">
                  <a:tint val="75000"/>
                </a:schemeClr>
              </a:solidFill>
              <a:latin typeface="+mn-lt"/>
              <a:ea typeface="+mn-ea"/>
            </a:endParaRPr>
          </a:p>
        </p:txBody>
      </p:sp>
      <p:sp>
        <p:nvSpPr>
          <p:cNvPr id="68610" name="Rectangle 2"/>
          <p:cNvSpPr>
            <a:spLocks noGrp="1" noChangeArrowheads="1"/>
          </p:cNvSpPr>
          <p:nvPr>
            <p:ph type="title"/>
          </p:nvPr>
        </p:nvSpPr>
        <p:spPr/>
        <p:txBody>
          <a:bodyPr/>
          <a:lstStyle/>
          <a:p>
            <a:r>
              <a:rPr lang="en-US" altLang="zh-CN" smtClean="0"/>
              <a:t>Stratified Sample</a:t>
            </a:r>
          </a:p>
        </p:txBody>
      </p:sp>
      <p:sp>
        <p:nvSpPr>
          <p:cNvPr id="68611" name="Rectangle 3"/>
          <p:cNvSpPr>
            <a:spLocks noGrp="1" noChangeArrowheads="1"/>
          </p:cNvSpPr>
          <p:nvPr>
            <p:ph type="body" idx="1"/>
          </p:nvPr>
        </p:nvSpPr>
        <p:spPr>
          <a:xfrm>
            <a:off x="755650" y="1844675"/>
            <a:ext cx="7772400" cy="4114800"/>
          </a:xfrm>
        </p:spPr>
        <p:txBody>
          <a:bodyPr/>
          <a:lstStyle/>
          <a:p>
            <a:pPr>
              <a:lnSpc>
                <a:spcPct val="90000"/>
              </a:lnSpc>
            </a:pPr>
            <a:r>
              <a:rPr lang="en-US" altLang="zh-CN" smtClean="0"/>
              <a:t>When it is important for the sample to have members from each segment of the population, you should use it.</a:t>
            </a:r>
          </a:p>
          <a:p>
            <a:pPr>
              <a:lnSpc>
                <a:spcPct val="90000"/>
              </a:lnSpc>
            </a:pPr>
            <a:r>
              <a:rPr lang="en-US" altLang="zh-CN" smtClean="0"/>
              <a:t>the member of population are divided into  2 or more different subsets, called strata.</a:t>
            </a:r>
          </a:p>
          <a:p>
            <a:pPr>
              <a:lnSpc>
                <a:spcPct val="90000"/>
              </a:lnSpc>
            </a:pPr>
            <a:r>
              <a:rPr lang="en-US" altLang="zh-CN" smtClean="0"/>
              <a:t>Each segment of population is represented.</a:t>
            </a:r>
          </a:p>
          <a:p>
            <a:pPr>
              <a:lnSpc>
                <a:spcPct val="90000"/>
              </a:lnSpc>
            </a:pPr>
            <a:endParaRPr lang="en-US" altLang="zh-CN" smtClean="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灯片编号占位符 5"/>
          <p:cNvSpPr>
            <a:spLocks noGrp="1"/>
          </p:cNvSpPr>
          <p:nvPr>
            <p:ph type="sldNum" sz="quarter" idx="12"/>
          </p:nvPr>
        </p:nvSpPr>
        <p:spPr/>
        <p:txBody>
          <a:bodyPr/>
          <a:lstStyle/>
          <a:p>
            <a:pPr>
              <a:defRPr/>
            </a:pPr>
            <a:fld id="{52C941E4-306E-45B4-85D0-FBB9AFA12069}" type="slidenum">
              <a:rPr lang="zh-CN" altLang="en-US"/>
              <a:pPr>
                <a:defRPr/>
              </a:pPr>
              <a:t>51</a:t>
            </a:fld>
            <a:endParaRPr lang="zh-CN" altLang="en-US"/>
          </a:p>
        </p:txBody>
      </p:sp>
      <p:sp>
        <p:nvSpPr>
          <p:cNvPr id="31"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E706AF25-9EC8-4E6B-A6C7-0F5B5AC726D4}" type="slidenum">
              <a:rPr lang="en-US" altLang="zh-CN" sz="1200">
                <a:solidFill>
                  <a:schemeClr val="tx1">
                    <a:tint val="75000"/>
                  </a:schemeClr>
                </a:solidFill>
                <a:latin typeface="+mn-lt"/>
                <a:ea typeface="+mn-ea"/>
              </a:rPr>
              <a:pPr algn="r" fontAlgn="auto">
                <a:spcBef>
                  <a:spcPts val="0"/>
                </a:spcBef>
                <a:spcAft>
                  <a:spcPts val="0"/>
                </a:spcAft>
                <a:defRPr/>
              </a:pPr>
              <a:t>51</a:t>
            </a:fld>
            <a:endParaRPr lang="en-US" altLang="zh-CN" sz="1200">
              <a:solidFill>
                <a:schemeClr val="tx1">
                  <a:tint val="75000"/>
                </a:schemeClr>
              </a:solidFill>
              <a:latin typeface="+mn-lt"/>
              <a:ea typeface="+mn-ea"/>
            </a:endParaRPr>
          </a:p>
        </p:txBody>
      </p:sp>
      <p:sp>
        <p:nvSpPr>
          <p:cNvPr id="69634" name="Rectangle 2"/>
          <p:cNvSpPr>
            <a:spLocks noGrp="1" noChangeArrowheads="1"/>
          </p:cNvSpPr>
          <p:nvPr>
            <p:ph type="title"/>
          </p:nvPr>
        </p:nvSpPr>
        <p:spPr/>
        <p:txBody>
          <a:bodyPr/>
          <a:lstStyle/>
          <a:p>
            <a:r>
              <a:rPr lang="en-US" altLang="zh-CN" sz="4000" smtClean="0"/>
              <a:t>Example of Household Survey</a:t>
            </a:r>
          </a:p>
        </p:txBody>
      </p:sp>
      <p:sp>
        <p:nvSpPr>
          <p:cNvPr id="69635" name="Rectangle 3"/>
          <p:cNvSpPr>
            <a:spLocks noGrp="1" noChangeArrowheads="1"/>
          </p:cNvSpPr>
          <p:nvPr>
            <p:ph type="body" idx="1"/>
          </p:nvPr>
        </p:nvSpPr>
        <p:spPr>
          <a:xfrm>
            <a:off x="684213" y="1773238"/>
            <a:ext cx="7772400" cy="647700"/>
          </a:xfrm>
        </p:spPr>
        <p:txBody>
          <a:bodyPr/>
          <a:lstStyle/>
          <a:p>
            <a:pPr>
              <a:lnSpc>
                <a:spcPct val="80000"/>
              </a:lnSpc>
              <a:spcBef>
                <a:spcPct val="0"/>
              </a:spcBef>
            </a:pPr>
            <a:r>
              <a:rPr lang="en-US" altLang="zh-CN" sz="2000" smtClean="0">
                <a:solidFill>
                  <a:schemeClr val="tx2"/>
                </a:solidFill>
              </a:rPr>
              <a:t>individuals from 3 Socioeconomic Levels make up sample.</a:t>
            </a:r>
            <a:endParaRPr lang="en-US" altLang="zh-CN" sz="2000" smtClean="0"/>
          </a:p>
        </p:txBody>
      </p:sp>
      <p:sp>
        <p:nvSpPr>
          <p:cNvPr id="69636" name="Rectangle 4"/>
          <p:cNvSpPr>
            <a:spLocks noChangeArrowheads="1"/>
          </p:cNvSpPr>
          <p:nvPr/>
        </p:nvSpPr>
        <p:spPr bwMode="auto">
          <a:xfrm>
            <a:off x="827088" y="4292600"/>
            <a:ext cx="2952750" cy="1584325"/>
          </a:xfrm>
          <a:prstGeom prst="rect">
            <a:avLst/>
          </a:prstGeom>
          <a:solidFill>
            <a:srgbClr val="FFCCFF"/>
          </a:solidFill>
          <a:ln w="9525">
            <a:solidFill>
              <a:schemeClr val="tx1"/>
            </a:solidFill>
            <a:miter lim="800000"/>
            <a:headEnd/>
            <a:tailEnd/>
          </a:ln>
        </p:spPr>
        <p:txBody>
          <a:bodyPr wrap="none" anchor="ctr"/>
          <a:lstStyle/>
          <a:p>
            <a:endParaRPr lang="en-US" altLang="zh-CN">
              <a:latin typeface="Calibri" pitchFamily="34" charset="0"/>
            </a:endParaRPr>
          </a:p>
          <a:p>
            <a:endParaRPr lang="en-US" altLang="zh-CN">
              <a:latin typeface="Calibri" pitchFamily="34" charset="0"/>
            </a:endParaRPr>
          </a:p>
          <a:p>
            <a:r>
              <a:rPr lang="en-US" altLang="zh-CN">
                <a:latin typeface="Calibri" pitchFamily="34" charset="0"/>
              </a:rPr>
              <a:t>Strata1: low income</a:t>
            </a:r>
          </a:p>
        </p:txBody>
      </p:sp>
      <p:sp>
        <p:nvSpPr>
          <p:cNvPr id="69637" name="AutoShape 6">
            <a:hlinkClick r:id="" action="ppaction://hlinkshowjump?jump=firstslide" highlightClick="1"/>
          </p:cNvPr>
          <p:cNvSpPr>
            <a:spLocks noChangeArrowheads="1"/>
          </p:cNvSpPr>
          <p:nvPr/>
        </p:nvSpPr>
        <p:spPr bwMode="auto">
          <a:xfrm>
            <a:off x="1116013" y="4437063"/>
            <a:ext cx="360362" cy="503237"/>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69638" name="Rectangle 9"/>
          <p:cNvSpPr>
            <a:spLocks noChangeArrowheads="1"/>
          </p:cNvSpPr>
          <p:nvPr/>
        </p:nvSpPr>
        <p:spPr bwMode="auto">
          <a:xfrm>
            <a:off x="3635375" y="2420938"/>
            <a:ext cx="2952750" cy="1584325"/>
          </a:xfrm>
          <a:prstGeom prst="rect">
            <a:avLst/>
          </a:prstGeom>
          <a:solidFill>
            <a:srgbClr val="FFCCFF"/>
          </a:solidFill>
          <a:ln w="9525">
            <a:solidFill>
              <a:schemeClr val="tx1"/>
            </a:solidFill>
            <a:miter lim="800000"/>
            <a:headEnd/>
            <a:tailEnd/>
          </a:ln>
        </p:spPr>
        <p:txBody>
          <a:bodyPr wrap="none" anchor="ctr"/>
          <a:lstStyle/>
          <a:p>
            <a:endParaRPr lang="en-US" altLang="zh-CN">
              <a:latin typeface="Calibri" pitchFamily="34" charset="0"/>
            </a:endParaRPr>
          </a:p>
          <a:p>
            <a:endParaRPr lang="en-US" altLang="zh-CN">
              <a:latin typeface="Calibri" pitchFamily="34" charset="0"/>
            </a:endParaRPr>
          </a:p>
          <a:p>
            <a:r>
              <a:rPr lang="en-US" altLang="zh-CN">
                <a:latin typeface="Calibri" pitchFamily="34" charset="0"/>
              </a:rPr>
              <a:t>Strata1: middle income</a:t>
            </a:r>
          </a:p>
        </p:txBody>
      </p:sp>
      <p:sp>
        <p:nvSpPr>
          <p:cNvPr id="69639" name="Rectangle 10"/>
          <p:cNvSpPr>
            <a:spLocks noChangeArrowheads="1"/>
          </p:cNvSpPr>
          <p:nvPr/>
        </p:nvSpPr>
        <p:spPr bwMode="auto">
          <a:xfrm>
            <a:off x="5435600" y="4508500"/>
            <a:ext cx="2952750" cy="1584325"/>
          </a:xfrm>
          <a:prstGeom prst="rect">
            <a:avLst/>
          </a:prstGeom>
          <a:solidFill>
            <a:srgbClr val="FFCCFF"/>
          </a:solidFill>
          <a:ln w="9525">
            <a:solidFill>
              <a:schemeClr val="tx1"/>
            </a:solidFill>
            <a:miter lim="800000"/>
            <a:headEnd/>
            <a:tailEnd/>
          </a:ln>
        </p:spPr>
        <p:txBody>
          <a:bodyPr wrap="none" anchor="ctr"/>
          <a:lstStyle/>
          <a:p>
            <a:endParaRPr lang="en-US" altLang="zh-CN">
              <a:latin typeface="Calibri" pitchFamily="34" charset="0"/>
            </a:endParaRPr>
          </a:p>
          <a:p>
            <a:endParaRPr lang="en-US" altLang="zh-CN">
              <a:latin typeface="Calibri" pitchFamily="34" charset="0"/>
            </a:endParaRPr>
          </a:p>
          <a:p>
            <a:r>
              <a:rPr lang="en-US" altLang="zh-CN">
                <a:latin typeface="Calibri" pitchFamily="34" charset="0"/>
              </a:rPr>
              <a:t>Strata1: high income</a:t>
            </a:r>
          </a:p>
        </p:txBody>
      </p:sp>
      <p:sp>
        <p:nvSpPr>
          <p:cNvPr id="69640" name="AutoShape 13">
            <a:hlinkClick r:id="" action="ppaction://hlinkshowjump?jump=firstslide" highlightClick="1"/>
          </p:cNvPr>
          <p:cNvSpPr>
            <a:spLocks noChangeArrowheads="1"/>
          </p:cNvSpPr>
          <p:nvPr/>
        </p:nvSpPr>
        <p:spPr bwMode="auto">
          <a:xfrm>
            <a:off x="5435600" y="2997200"/>
            <a:ext cx="360363" cy="503238"/>
          </a:xfrm>
          <a:prstGeom prst="actionButtonHome">
            <a:avLst/>
          </a:prstGeom>
          <a:solidFill>
            <a:srgbClr val="CC99FF"/>
          </a:solidFill>
          <a:ln w="9525">
            <a:noFill/>
            <a:miter lim="800000"/>
            <a:headEnd/>
            <a:tailEnd/>
          </a:ln>
        </p:spPr>
        <p:txBody>
          <a:bodyPr wrap="none" anchor="ctr"/>
          <a:lstStyle/>
          <a:p>
            <a:endParaRPr lang="zh-CN" altLang="en-US">
              <a:latin typeface="Calibri" pitchFamily="34" charset="0"/>
            </a:endParaRPr>
          </a:p>
        </p:txBody>
      </p:sp>
      <p:sp>
        <p:nvSpPr>
          <p:cNvPr id="69641" name="AutoShape 14">
            <a:hlinkClick r:id="" action="ppaction://hlinkshowjump?jump=firstslide" highlightClick="1"/>
          </p:cNvPr>
          <p:cNvSpPr>
            <a:spLocks noChangeArrowheads="1"/>
          </p:cNvSpPr>
          <p:nvPr/>
        </p:nvSpPr>
        <p:spPr bwMode="auto">
          <a:xfrm>
            <a:off x="5940425" y="2636838"/>
            <a:ext cx="360363" cy="503237"/>
          </a:xfrm>
          <a:prstGeom prst="actionButtonHome">
            <a:avLst/>
          </a:prstGeom>
          <a:solidFill>
            <a:srgbClr val="CC99FF"/>
          </a:solidFill>
          <a:ln w="9525">
            <a:noFill/>
            <a:miter lim="800000"/>
            <a:headEnd/>
            <a:tailEnd/>
          </a:ln>
        </p:spPr>
        <p:txBody>
          <a:bodyPr wrap="none" anchor="ctr"/>
          <a:lstStyle/>
          <a:p>
            <a:endParaRPr lang="zh-CN" altLang="en-US">
              <a:latin typeface="Calibri" pitchFamily="34" charset="0"/>
            </a:endParaRPr>
          </a:p>
        </p:txBody>
      </p:sp>
      <p:sp>
        <p:nvSpPr>
          <p:cNvPr id="69642" name="AutoShape 15">
            <a:hlinkClick r:id="" action="ppaction://hlinkshowjump?jump=firstslide" highlightClick="1"/>
          </p:cNvPr>
          <p:cNvSpPr>
            <a:spLocks noChangeArrowheads="1"/>
          </p:cNvSpPr>
          <p:nvPr/>
        </p:nvSpPr>
        <p:spPr bwMode="auto">
          <a:xfrm>
            <a:off x="3779838" y="2924175"/>
            <a:ext cx="360362" cy="503238"/>
          </a:xfrm>
          <a:prstGeom prst="actionButtonHome">
            <a:avLst/>
          </a:prstGeom>
          <a:solidFill>
            <a:srgbClr val="CC99FF"/>
          </a:solidFill>
          <a:ln w="9525">
            <a:noFill/>
            <a:miter lim="800000"/>
            <a:headEnd/>
            <a:tailEnd/>
          </a:ln>
        </p:spPr>
        <p:txBody>
          <a:bodyPr wrap="none" anchor="ctr"/>
          <a:lstStyle/>
          <a:p>
            <a:endParaRPr lang="zh-CN" altLang="en-US">
              <a:latin typeface="Calibri" pitchFamily="34" charset="0"/>
            </a:endParaRPr>
          </a:p>
        </p:txBody>
      </p:sp>
      <p:sp>
        <p:nvSpPr>
          <p:cNvPr id="69643" name="AutoShape 16">
            <a:hlinkClick r:id="" action="ppaction://hlinkshowjump?jump=firstslide" highlightClick="1"/>
          </p:cNvPr>
          <p:cNvSpPr>
            <a:spLocks noChangeArrowheads="1"/>
          </p:cNvSpPr>
          <p:nvPr/>
        </p:nvSpPr>
        <p:spPr bwMode="auto">
          <a:xfrm>
            <a:off x="4932363" y="2492375"/>
            <a:ext cx="360362" cy="503238"/>
          </a:xfrm>
          <a:prstGeom prst="actionButtonHome">
            <a:avLst/>
          </a:prstGeom>
          <a:solidFill>
            <a:srgbClr val="CC99FF"/>
          </a:solidFill>
          <a:ln w="9525">
            <a:noFill/>
            <a:miter lim="800000"/>
            <a:headEnd/>
            <a:tailEnd/>
          </a:ln>
        </p:spPr>
        <p:txBody>
          <a:bodyPr wrap="none" anchor="ctr"/>
          <a:lstStyle/>
          <a:p>
            <a:endParaRPr lang="zh-CN" altLang="en-US">
              <a:latin typeface="Calibri" pitchFamily="34" charset="0"/>
            </a:endParaRPr>
          </a:p>
        </p:txBody>
      </p:sp>
      <p:sp>
        <p:nvSpPr>
          <p:cNvPr id="69644" name="AutoShape 18">
            <a:hlinkClick r:id="" action="ppaction://hlinkshowjump?jump=firstslide" highlightClick="1"/>
          </p:cNvPr>
          <p:cNvSpPr>
            <a:spLocks noChangeArrowheads="1"/>
          </p:cNvSpPr>
          <p:nvPr/>
        </p:nvSpPr>
        <p:spPr bwMode="auto">
          <a:xfrm>
            <a:off x="4211638" y="2492375"/>
            <a:ext cx="360362" cy="503238"/>
          </a:xfrm>
          <a:prstGeom prst="actionButtonHome">
            <a:avLst/>
          </a:prstGeom>
          <a:solidFill>
            <a:srgbClr val="CC99FF"/>
          </a:solidFill>
          <a:ln w="9525">
            <a:noFill/>
            <a:miter lim="800000"/>
            <a:headEnd/>
            <a:tailEnd/>
          </a:ln>
        </p:spPr>
        <p:txBody>
          <a:bodyPr wrap="none" anchor="ctr"/>
          <a:lstStyle/>
          <a:p>
            <a:endParaRPr lang="zh-CN" altLang="en-US">
              <a:latin typeface="Calibri" pitchFamily="34" charset="0"/>
            </a:endParaRPr>
          </a:p>
        </p:txBody>
      </p:sp>
      <p:sp>
        <p:nvSpPr>
          <p:cNvPr id="69645" name="AutoShape 7">
            <a:hlinkClick r:id="" action="ppaction://hlinkshowjump?jump=firstslide" highlightClick="1"/>
          </p:cNvPr>
          <p:cNvSpPr>
            <a:spLocks noChangeArrowheads="1"/>
          </p:cNvSpPr>
          <p:nvPr/>
        </p:nvSpPr>
        <p:spPr bwMode="auto">
          <a:xfrm>
            <a:off x="5508625" y="4941888"/>
            <a:ext cx="360363" cy="503237"/>
          </a:xfrm>
          <a:prstGeom prst="actionButtonHome">
            <a:avLst/>
          </a:prstGeom>
          <a:solidFill>
            <a:srgbClr val="CC3399"/>
          </a:solidFill>
          <a:ln w="9525">
            <a:noFill/>
            <a:miter lim="800000"/>
            <a:headEnd/>
            <a:tailEnd/>
          </a:ln>
        </p:spPr>
        <p:txBody>
          <a:bodyPr wrap="none" anchor="ctr"/>
          <a:lstStyle/>
          <a:p>
            <a:endParaRPr lang="zh-CN" altLang="en-US">
              <a:latin typeface="Calibri" pitchFamily="34" charset="0"/>
            </a:endParaRPr>
          </a:p>
        </p:txBody>
      </p:sp>
      <p:sp>
        <p:nvSpPr>
          <p:cNvPr id="69646" name="AutoShape 8">
            <a:hlinkClick r:id="" action="ppaction://hlinkshowjump?jump=firstslide" highlightClick="1"/>
          </p:cNvPr>
          <p:cNvSpPr>
            <a:spLocks noChangeArrowheads="1"/>
          </p:cNvSpPr>
          <p:nvPr/>
        </p:nvSpPr>
        <p:spPr bwMode="auto">
          <a:xfrm>
            <a:off x="6084888" y="4724400"/>
            <a:ext cx="358775" cy="503238"/>
          </a:xfrm>
          <a:prstGeom prst="actionButtonHome">
            <a:avLst/>
          </a:prstGeom>
          <a:solidFill>
            <a:srgbClr val="CC3399"/>
          </a:solidFill>
          <a:ln w="9525">
            <a:noFill/>
            <a:miter lim="800000"/>
            <a:headEnd/>
            <a:tailEnd/>
          </a:ln>
        </p:spPr>
        <p:txBody>
          <a:bodyPr wrap="none" anchor="ctr"/>
          <a:lstStyle/>
          <a:p>
            <a:endParaRPr lang="zh-CN" altLang="en-US">
              <a:latin typeface="Calibri" pitchFamily="34" charset="0"/>
            </a:endParaRPr>
          </a:p>
        </p:txBody>
      </p:sp>
      <p:sp>
        <p:nvSpPr>
          <p:cNvPr id="69647" name="AutoShape 19">
            <a:hlinkClick r:id="" action="ppaction://hlinkshowjump?jump=firstslide" highlightClick="1"/>
          </p:cNvPr>
          <p:cNvSpPr>
            <a:spLocks noChangeArrowheads="1"/>
          </p:cNvSpPr>
          <p:nvPr/>
        </p:nvSpPr>
        <p:spPr bwMode="auto">
          <a:xfrm>
            <a:off x="6588125" y="4941888"/>
            <a:ext cx="360363" cy="503237"/>
          </a:xfrm>
          <a:prstGeom prst="actionButtonHome">
            <a:avLst/>
          </a:prstGeom>
          <a:solidFill>
            <a:srgbClr val="CC3399"/>
          </a:solidFill>
          <a:ln w="9525">
            <a:noFill/>
            <a:miter lim="800000"/>
            <a:headEnd/>
            <a:tailEnd/>
          </a:ln>
        </p:spPr>
        <p:txBody>
          <a:bodyPr wrap="none" anchor="ctr"/>
          <a:lstStyle/>
          <a:p>
            <a:endParaRPr lang="zh-CN" altLang="en-US">
              <a:latin typeface="Calibri" pitchFamily="34" charset="0"/>
            </a:endParaRPr>
          </a:p>
        </p:txBody>
      </p:sp>
      <p:sp>
        <p:nvSpPr>
          <p:cNvPr id="69648" name="AutoShape 20">
            <a:hlinkClick r:id="" action="ppaction://hlinkshowjump?jump=firstslide" highlightClick="1"/>
          </p:cNvPr>
          <p:cNvSpPr>
            <a:spLocks noChangeArrowheads="1"/>
          </p:cNvSpPr>
          <p:nvPr/>
        </p:nvSpPr>
        <p:spPr bwMode="auto">
          <a:xfrm>
            <a:off x="7164388" y="4797425"/>
            <a:ext cx="360362" cy="503238"/>
          </a:xfrm>
          <a:prstGeom prst="actionButtonHome">
            <a:avLst/>
          </a:prstGeom>
          <a:solidFill>
            <a:srgbClr val="CC3399"/>
          </a:solidFill>
          <a:ln w="9525">
            <a:noFill/>
            <a:miter lim="800000"/>
            <a:headEnd/>
            <a:tailEnd/>
          </a:ln>
        </p:spPr>
        <p:txBody>
          <a:bodyPr wrap="none" anchor="ctr"/>
          <a:lstStyle/>
          <a:p>
            <a:endParaRPr lang="zh-CN" altLang="en-US">
              <a:latin typeface="Calibri" pitchFamily="34" charset="0"/>
            </a:endParaRPr>
          </a:p>
        </p:txBody>
      </p:sp>
      <p:sp>
        <p:nvSpPr>
          <p:cNvPr id="69649" name="AutoShape 21">
            <a:hlinkClick r:id="" action="ppaction://hlinkshowjump?jump=firstslide" highlightClick="1"/>
          </p:cNvPr>
          <p:cNvSpPr>
            <a:spLocks noChangeArrowheads="1"/>
          </p:cNvSpPr>
          <p:nvPr/>
        </p:nvSpPr>
        <p:spPr bwMode="auto">
          <a:xfrm>
            <a:off x="7885113" y="4868863"/>
            <a:ext cx="360362" cy="503237"/>
          </a:xfrm>
          <a:prstGeom prst="actionButtonHome">
            <a:avLst/>
          </a:prstGeom>
          <a:solidFill>
            <a:srgbClr val="CC3399"/>
          </a:solidFill>
          <a:ln w="9525">
            <a:noFill/>
            <a:miter lim="800000"/>
            <a:headEnd/>
            <a:tailEnd/>
          </a:ln>
        </p:spPr>
        <p:txBody>
          <a:bodyPr wrap="none" anchor="ctr"/>
          <a:lstStyle/>
          <a:p>
            <a:endParaRPr lang="zh-CN" altLang="en-US">
              <a:latin typeface="Calibri" pitchFamily="34" charset="0"/>
            </a:endParaRPr>
          </a:p>
        </p:txBody>
      </p:sp>
      <p:sp>
        <p:nvSpPr>
          <p:cNvPr id="69650" name="AutoShape 22">
            <a:hlinkClick r:id="" action="ppaction://hlinkshowjump?jump=firstslide" highlightClick="1"/>
          </p:cNvPr>
          <p:cNvSpPr>
            <a:spLocks noChangeArrowheads="1"/>
          </p:cNvSpPr>
          <p:nvPr/>
        </p:nvSpPr>
        <p:spPr bwMode="auto">
          <a:xfrm>
            <a:off x="1619250" y="4797425"/>
            <a:ext cx="360363" cy="503238"/>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69651" name="AutoShape 23">
            <a:hlinkClick r:id="" action="ppaction://hlinkshowjump?jump=firstslide" highlightClick="1"/>
          </p:cNvPr>
          <p:cNvSpPr>
            <a:spLocks noChangeArrowheads="1"/>
          </p:cNvSpPr>
          <p:nvPr/>
        </p:nvSpPr>
        <p:spPr bwMode="auto">
          <a:xfrm>
            <a:off x="2051050" y="4797425"/>
            <a:ext cx="360363" cy="503238"/>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69652" name="AutoShape 24">
            <a:hlinkClick r:id="" action="ppaction://hlinkshowjump?jump=firstslide" highlightClick="1"/>
          </p:cNvPr>
          <p:cNvSpPr>
            <a:spLocks noChangeArrowheads="1"/>
          </p:cNvSpPr>
          <p:nvPr/>
        </p:nvSpPr>
        <p:spPr bwMode="auto">
          <a:xfrm>
            <a:off x="2555875" y="4437063"/>
            <a:ext cx="360363" cy="503237"/>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69653" name="AutoShape 25">
            <a:hlinkClick r:id="" action="ppaction://hlinkshowjump?jump=firstslide" highlightClick="1"/>
          </p:cNvPr>
          <p:cNvSpPr>
            <a:spLocks noChangeArrowheads="1"/>
          </p:cNvSpPr>
          <p:nvPr/>
        </p:nvSpPr>
        <p:spPr bwMode="auto">
          <a:xfrm>
            <a:off x="3203575" y="4724400"/>
            <a:ext cx="360363" cy="503238"/>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69654" name="Oval 26"/>
          <p:cNvSpPr>
            <a:spLocks noChangeArrowheads="1"/>
          </p:cNvSpPr>
          <p:nvPr/>
        </p:nvSpPr>
        <p:spPr bwMode="auto">
          <a:xfrm>
            <a:off x="971550" y="4365625"/>
            <a:ext cx="576263" cy="576263"/>
          </a:xfrm>
          <a:prstGeom prst="ellipse">
            <a:avLst/>
          </a:prstGeom>
          <a:noFill/>
          <a:ln w="9525">
            <a:solidFill>
              <a:schemeClr val="tx1"/>
            </a:solidFill>
            <a:round/>
            <a:headEnd/>
            <a:tailEnd/>
          </a:ln>
        </p:spPr>
        <p:txBody>
          <a:bodyPr wrap="none" anchor="ctr"/>
          <a:lstStyle/>
          <a:p>
            <a:endParaRPr lang="zh-CN" altLang="en-US">
              <a:latin typeface="Calibri" pitchFamily="34" charset="0"/>
            </a:endParaRPr>
          </a:p>
        </p:txBody>
      </p:sp>
      <p:sp>
        <p:nvSpPr>
          <p:cNvPr id="69655" name="Oval 27"/>
          <p:cNvSpPr>
            <a:spLocks noChangeArrowheads="1"/>
          </p:cNvSpPr>
          <p:nvPr/>
        </p:nvSpPr>
        <p:spPr bwMode="auto">
          <a:xfrm>
            <a:off x="2411413" y="4365625"/>
            <a:ext cx="576262" cy="576263"/>
          </a:xfrm>
          <a:prstGeom prst="ellipse">
            <a:avLst/>
          </a:prstGeom>
          <a:noFill/>
          <a:ln w="9525">
            <a:solidFill>
              <a:schemeClr val="tx1"/>
            </a:solidFill>
            <a:round/>
            <a:headEnd/>
            <a:tailEnd/>
          </a:ln>
        </p:spPr>
        <p:txBody>
          <a:bodyPr wrap="none" anchor="ctr"/>
          <a:lstStyle/>
          <a:p>
            <a:endParaRPr lang="zh-CN" altLang="en-US">
              <a:latin typeface="Calibri" pitchFamily="34" charset="0"/>
            </a:endParaRPr>
          </a:p>
        </p:txBody>
      </p:sp>
      <p:sp>
        <p:nvSpPr>
          <p:cNvPr id="69656" name="Oval 28"/>
          <p:cNvSpPr>
            <a:spLocks noChangeArrowheads="1"/>
          </p:cNvSpPr>
          <p:nvPr/>
        </p:nvSpPr>
        <p:spPr bwMode="auto">
          <a:xfrm>
            <a:off x="4140200" y="2492375"/>
            <a:ext cx="431800" cy="504825"/>
          </a:xfrm>
          <a:prstGeom prst="ellipse">
            <a:avLst/>
          </a:prstGeom>
          <a:noFill/>
          <a:ln w="9525" algn="ctr">
            <a:solidFill>
              <a:schemeClr val="tx1"/>
            </a:solidFill>
            <a:round/>
            <a:headEnd/>
            <a:tailEnd/>
          </a:ln>
        </p:spPr>
        <p:txBody>
          <a:bodyPr wrap="none" anchor="ctr"/>
          <a:lstStyle/>
          <a:p>
            <a:endParaRPr lang="zh-CN" altLang="en-US">
              <a:latin typeface="Calibri" pitchFamily="34" charset="0"/>
            </a:endParaRPr>
          </a:p>
        </p:txBody>
      </p:sp>
      <p:sp>
        <p:nvSpPr>
          <p:cNvPr id="69657" name="Oval 29"/>
          <p:cNvSpPr>
            <a:spLocks noChangeArrowheads="1"/>
          </p:cNvSpPr>
          <p:nvPr/>
        </p:nvSpPr>
        <p:spPr bwMode="auto">
          <a:xfrm>
            <a:off x="4859338" y="2492375"/>
            <a:ext cx="431800" cy="504825"/>
          </a:xfrm>
          <a:prstGeom prst="ellipse">
            <a:avLst/>
          </a:prstGeom>
          <a:noFill/>
          <a:ln w="9525" algn="ctr">
            <a:solidFill>
              <a:schemeClr val="tx1"/>
            </a:solidFill>
            <a:round/>
            <a:headEnd/>
            <a:tailEnd/>
          </a:ln>
        </p:spPr>
        <p:txBody>
          <a:bodyPr wrap="none" anchor="ctr"/>
          <a:lstStyle/>
          <a:p>
            <a:endParaRPr lang="zh-CN" altLang="en-US">
              <a:latin typeface="Calibri" pitchFamily="34" charset="0"/>
            </a:endParaRPr>
          </a:p>
        </p:txBody>
      </p:sp>
      <p:sp>
        <p:nvSpPr>
          <p:cNvPr id="69658" name="Oval 30"/>
          <p:cNvSpPr>
            <a:spLocks noChangeArrowheads="1"/>
          </p:cNvSpPr>
          <p:nvPr/>
        </p:nvSpPr>
        <p:spPr bwMode="auto">
          <a:xfrm>
            <a:off x="5867400" y="2636838"/>
            <a:ext cx="431800" cy="504825"/>
          </a:xfrm>
          <a:prstGeom prst="ellipse">
            <a:avLst/>
          </a:prstGeom>
          <a:noFill/>
          <a:ln w="9525" algn="ctr">
            <a:solidFill>
              <a:schemeClr val="tx1"/>
            </a:solidFill>
            <a:round/>
            <a:headEnd/>
            <a:tailEnd/>
          </a:ln>
        </p:spPr>
        <p:txBody>
          <a:bodyPr wrap="none" anchor="ctr"/>
          <a:lstStyle/>
          <a:p>
            <a:endParaRPr lang="zh-CN" altLang="en-US">
              <a:latin typeface="Calibri" pitchFamily="34" charset="0"/>
            </a:endParaRPr>
          </a:p>
        </p:txBody>
      </p:sp>
      <p:sp>
        <p:nvSpPr>
          <p:cNvPr id="69659" name="Oval 31"/>
          <p:cNvSpPr>
            <a:spLocks noChangeArrowheads="1"/>
          </p:cNvSpPr>
          <p:nvPr/>
        </p:nvSpPr>
        <p:spPr bwMode="auto">
          <a:xfrm>
            <a:off x="6084888" y="4652963"/>
            <a:ext cx="431800" cy="504825"/>
          </a:xfrm>
          <a:prstGeom prst="ellipse">
            <a:avLst/>
          </a:prstGeom>
          <a:noFill/>
          <a:ln w="9525" algn="ctr">
            <a:solidFill>
              <a:schemeClr val="tx1"/>
            </a:solidFill>
            <a:round/>
            <a:headEnd/>
            <a:tailEnd/>
          </a:ln>
        </p:spPr>
        <p:txBody>
          <a:bodyPr wrap="none" anchor="ctr"/>
          <a:lstStyle/>
          <a:p>
            <a:endParaRPr lang="zh-CN" altLang="en-US">
              <a:latin typeface="Calibri" pitchFamily="34" charset="0"/>
            </a:endParaRPr>
          </a:p>
        </p:txBody>
      </p:sp>
      <p:sp>
        <p:nvSpPr>
          <p:cNvPr id="69660" name="Oval 32"/>
          <p:cNvSpPr>
            <a:spLocks noChangeArrowheads="1"/>
          </p:cNvSpPr>
          <p:nvPr/>
        </p:nvSpPr>
        <p:spPr bwMode="auto">
          <a:xfrm>
            <a:off x="7164388" y="4724400"/>
            <a:ext cx="431800" cy="504825"/>
          </a:xfrm>
          <a:prstGeom prst="ellipse">
            <a:avLst/>
          </a:prstGeom>
          <a:noFill/>
          <a:ln w="9525" algn="ctr">
            <a:solidFill>
              <a:schemeClr val="tx1"/>
            </a:solidFill>
            <a:round/>
            <a:headEnd/>
            <a:tailEnd/>
          </a:ln>
        </p:spPr>
        <p:txBody>
          <a:bodyPr wrap="none" anchor="ctr"/>
          <a:lstStyle/>
          <a:p>
            <a:endParaRPr lang="zh-CN" altLang="en-US">
              <a:latin typeface="Calibri"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BA01872A-73C9-4A4B-80FF-2E8592BFEBFD}" type="slidenum">
              <a:rPr lang="zh-CN" altLang="en-US"/>
              <a:pPr>
                <a:defRPr/>
              </a:pPr>
              <a:t>52</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1C12BF87-276B-4AC9-AAB0-68257063789B}" type="slidenum">
              <a:rPr lang="en-US" altLang="zh-CN" sz="1200">
                <a:solidFill>
                  <a:schemeClr val="tx1">
                    <a:tint val="75000"/>
                  </a:schemeClr>
                </a:solidFill>
                <a:latin typeface="+mn-lt"/>
                <a:ea typeface="+mn-ea"/>
              </a:rPr>
              <a:pPr algn="r" fontAlgn="auto">
                <a:spcBef>
                  <a:spcPts val="0"/>
                </a:spcBef>
                <a:spcAft>
                  <a:spcPts val="0"/>
                </a:spcAft>
                <a:defRPr/>
              </a:pPr>
              <a:t>52</a:t>
            </a:fld>
            <a:endParaRPr lang="en-US" altLang="zh-CN" sz="1200">
              <a:solidFill>
                <a:schemeClr val="tx1">
                  <a:tint val="75000"/>
                </a:schemeClr>
              </a:solidFill>
              <a:latin typeface="+mn-lt"/>
              <a:ea typeface="+mn-ea"/>
            </a:endParaRPr>
          </a:p>
        </p:txBody>
      </p:sp>
      <p:sp>
        <p:nvSpPr>
          <p:cNvPr id="70658" name="Rectangle 2"/>
          <p:cNvSpPr>
            <a:spLocks noGrp="1" noChangeArrowheads="1"/>
          </p:cNvSpPr>
          <p:nvPr>
            <p:ph type="title"/>
          </p:nvPr>
        </p:nvSpPr>
        <p:spPr/>
        <p:txBody>
          <a:bodyPr/>
          <a:lstStyle/>
          <a:p>
            <a:r>
              <a:rPr lang="en-US" altLang="zh-CN" smtClean="0"/>
              <a:t>Cluster Sample</a:t>
            </a:r>
          </a:p>
        </p:txBody>
      </p:sp>
      <p:sp>
        <p:nvSpPr>
          <p:cNvPr id="70659" name="Rectangle 3"/>
          <p:cNvSpPr>
            <a:spLocks noGrp="1" noChangeArrowheads="1"/>
          </p:cNvSpPr>
          <p:nvPr>
            <p:ph type="body" idx="1"/>
          </p:nvPr>
        </p:nvSpPr>
        <p:spPr/>
        <p:txBody>
          <a:bodyPr/>
          <a:lstStyle/>
          <a:p>
            <a:pPr>
              <a:lnSpc>
                <a:spcPct val="90000"/>
              </a:lnSpc>
            </a:pPr>
            <a:r>
              <a:rPr lang="en-US" altLang="zh-CN" sz="2800" smtClean="0"/>
              <a:t>the polulation falls into naturally occurring subgroups,for example, classes in school or branches of bank</a:t>
            </a:r>
          </a:p>
          <a:p>
            <a:pPr>
              <a:lnSpc>
                <a:spcPct val="90000"/>
              </a:lnSpc>
            </a:pPr>
            <a:r>
              <a:rPr lang="en-US" altLang="zh-CN" sz="2800" smtClean="0"/>
              <a:t>Divide the population into groups, called clusters.</a:t>
            </a:r>
          </a:p>
          <a:p>
            <a:pPr>
              <a:lnSpc>
                <a:spcPct val="90000"/>
              </a:lnSpc>
            </a:pPr>
            <a:r>
              <a:rPr lang="en-US" altLang="zh-CN" sz="2800" smtClean="0"/>
              <a:t>Choose one or more cluster, the members in the selected clusters make up sample.</a:t>
            </a:r>
          </a:p>
          <a:p>
            <a:pPr>
              <a:lnSpc>
                <a:spcPct val="90000"/>
              </a:lnSpc>
            </a:pPr>
            <a:r>
              <a:rPr lang="en-US" altLang="zh-CN" sz="2800" smtClean="0"/>
              <a:t>Care must be taken to ensure that all clusters have similar characterisics.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灯片编号占位符 5"/>
          <p:cNvSpPr>
            <a:spLocks noGrp="1"/>
          </p:cNvSpPr>
          <p:nvPr>
            <p:ph type="sldNum" sz="quarter" idx="12"/>
          </p:nvPr>
        </p:nvSpPr>
        <p:spPr/>
        <p:txBody>
          <a:bodyPr/>
          <a:lstStyle/>
          <a:p>
            <a:pPr>
              <a:defRPr/>
            </a:pPr>
            <a:fld id="{C089B4DC-01E1-4EDB-8905-016231737EA3}" type="slidenum">
              <a:rPr lang="zh-CN" altLang="en-US"/>
              <a:pPr>
                <a:defRPr/>
              </a:pPr>
              <a:t>53</a:t>
            </a:fld>
            <a:endParaRPr lang="zh-CN" altLang="en-US"/>
          </a:p>
        </p:txBody>
      </p:sp>
      <p:sp>
        <p:nvSpPr>
          <p:cNvPr id="21"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5C29437D-0FCA-4F34-AE96-900CF832E029}" type="slidenum">
              <a:rPr lang="en-US" altLang="zh-CN" sz="1200">
                <a:solidFill>
                  <a:schemeClr val="tx1">
                    <a:tint val="75000"/>
                  </a:schemeClr>
                </a:solidFill>
                <a:latin typeface="+mn-lt"/>
                <a:ea typeface="+mn-ea"/>
              </a:rPr>
              <a:pPr algn="r" fontAlgn="auto">
                <a:spcBef>
                  <a:spcPts val="0"/>
                </a:spcBef>
                <a:spcAft>
                  <a:spcPts val="0"/>
                </a:spcAft>
                <a:defRPr/>
              </a:pPr>
              <a:t>53</a:t>
            </a:fld>
            <a:endParaRPr lang="en-US" altLang="zh-CN" sz="1200">
              <a:solidFill>
                <a:schemeClr val="tx1">
                  <a:tint val="75000"/>
                </a:schemeClr>
              </a:solidFill>
              <a:latin typeface="+mn-lt"/>
              <a:ea typeface="+mn-ea"/>
            </a:endParaRPr>
          </a:p>
        </p:txBody>
      </p:sp>
      <p:sp>
        <p:nvSpPr>
          <p:cNvPr id="71682" name="Rectangle 2"/>
          <p:cNvSpPr>
            <a:spLocks noGrp="1" noChangeArrowheads="1"/>
          </p:cNvSpPr>
          <p:nvPr>
            <p:ph type="title"/>
          </p:nvPr>
        </p:nvSpPr>
        <p:spPr/>
        <p:txBody>
          <a:bodyPr/>
          <a:lstStyle/>
          <a:p>
            <a:r>
              <a:rPr lang="en-US" altLang="zh-CN" smtClean="0"/>
              <a:t>Systematic Sample</a:t>
            </a:r>
          </a:p>
        </p:txBody>
      </p:sp>
      <p:sp>
        <p:nvSpPr>
          <p:cNvPr id="71683" name="Rectangle 3"/>
          <p:cNvSpPr>
            <a:spLocks noGrp="1" noChangeArrowheads="1"/>
          </p:cNvSpPr>
          <p:nvPr>
            <p:ph type="body" idx="1"/>
          </p:nvPr>
        </p:nvSpPr>
        <p:spPr/>
        <p:txBody>
          <a:bodyPr/>
          <a:lstStyle/>
          <a:p>
            <a:r>
              <a:rPr lang="en-US" altLang="zh-CN" smtClean="0"/>
              <a:t>Assign a number to each member of the population </a:t>
            </a:r>
          </a:p>
          <a:p>
            <a:r>
              <a:rPr lang="en-US" altLang="zh-CN" smtClean="0"/>
              <a:t>Select randomly a starting number, then sample members are selected at regular intervals from the starting number, for instance, every 3rd,5th, or 100th member is selected.</a:t>
            </a:r>
          </a:p>
        </p:txBody>
      </p:sp>
      <p:sp>
        <p:nvSpPr>
          <p:cNvPr id="71684" name="AutoShape 4">
            <a:hlinkClick r:id="" action="ppaction://hlinkshowjump?jump=firstslide" highlightClick="1"/>
          </p:cNvPr>
          <p:cNvSpPr>
            <a:spLocks noChangeArrowheads="1"/>
          </p:cNvSpPr>
          <p:nvPr/>
        </p:nvSpPr>
        <p:spPr bwMode="auto">
          <a:xfrm>
            <a:off x="1620838" y="5662613"/>
            <a:ext cx="360362" cy="503237"/>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71685" name="AutoShape 5">
            <a:hlinkClick r:id="" action="ppaction://hlinkshowjump?jump=firstslide" highlightClick="1"/>
          </p:cNvPr>
          <p:cNvSpPr>
            <a:spLocks noChangeArrowheads="1"/>
          </p:cNvSpPr>
          <p:nvPr/>
        </p:nvSpPr>
        <p:spPr bwMode="auto">
          <a:xfrm>
            <a:off x="2268538" y="5662613"/>
            <a:ext cx="360362" cy="503237"/>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71686" name="AutoShape 6">
            <a:hlinkClick r:id="" action="ppaction://hlinkshowjump?jump=firstslide" highlightClick="1"/>
          </p:cNvPr>
          <p:cNvSpPr>
            <a:spLocks noChangeArrowheads="1"/>
          </p:cNvSpPr>
          <p:nvPr/>
        </p:nvSpPr>
        <p:spPr bwMode="auto">
          <a:xfrm>
            <a:off x="2916238" y="5662613"/>
            <a:ext cx="360362" cy="503237"/>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71687" name="AutoShape 7">
            <a:hlinkClick r:id="" action="ppaction://hlinkshowjump?jump=firstslide" highlightClick="1"/>
          </p:cNvPr>
          <p:cNvSpPr>
            <a:spLocks noChangeArrowheads="1"/>
          </p:cNvSpPr>
          <p:nvPr/>
        </p:nvSpPr>
        <p:spPr bwMode="auto">
          <a:xfrm>
            <a:off x="3563938" y="5734050"/>
            <a:ext cx="360362" cy="503238"/>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71688" name="AutoShape 8">
            <a:hlinkClick r:id="" action="ppaction://hlinkshowjump?jump=firstslide" highlightClick="1"/>
          </p:cNvPr>
          <p:cNvSpPr>
            <a:spLocks noChangeArrowheads="1"/>
          </p:cNvSpPr>
          <p:nvPr/>
        </p:nvSpPr>
        <p:spPr bwMode="auto">
          <a:xfrm>
            <a:off x="4211638" y="5734050"/>
            <a:ext cx="360362" cy="503238"/>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71689" name="AutoShape 9">
            <a:hlinkClick r:id="" action="ppaction://hlinkshowjump?jump=firstslide" highlightClick="1"/>
          </p:cNvPr>
          <p:cNvSpPr>
            <a:spLocks noChangeArrowheads="1"/>
          </p:cNvSpPr>
          <p:nvPr/>
        </p:nvSpPr>
        <p:spPr bwMode="auto">
          <a:xfrm>
            <a:off x="4932363" y="5734050"/>
            <a:ext cx="360362" cy="503238"/>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71690" name="AutoShape 10">
            <a:hlinkClick r:id="" action="ppaction://hlinkshowjump?jump=firstslide" highlightClick="1"/>
          </p:cNvPr>
          <p:cNvSpPr>
            <a:spLocks noChangeArrowheads="1"/>
          </p:cNvSpPr>
          <p:nvPr/>
        </p:nvSpPr>
        <p:spPr bwMode="auto">
          <a:xfrm>
            <a:off x="5653088" y="5805488"/>
            <a:ext cx="360362" cy="503237"/>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71691" name="AutoShape 11">
            <a:hlinkClick r:id="" action="ppaction://hlinkshowjump?jump=firstslide" highlightClick="1"/>
          </p:cNvPr>
          <p:cNvSpPr>
            <a:spLocks noChangeArrowheads="1"/>
          </p:cNvSpPr>
          <p:nvPr/>
        </p:nvSpPr>
        <p:spPr bwMode="auto">
          <a:xfrm>
            <a:off x="6445250" y="5805488"/>
            <a:ext cx="360363" cy="503237"/>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71692" name="AutoShape 12">
            <a:hlinkClick r:id="" action="ppaction://hlinkshowjump?jump=firstslide" highlightClick="1"/>
          </p:cNvPr>
          <p:cNvSpPr>
            <a:spLocks noChangeArrowheads="1"/>
          </p:cNvSpPr>
          <p:nvPr/>
        </p:nvSpPr>
        <p:spPr bwMode="auto">
          <a:xfrm>
            <a:off x="7164388" y="5805488"/>
            <a:ext cx="360362" cy="503237"/>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71693" name="AutoShape 13">
            <a:hlinkClick r:id="" action="ppaction://hlinkshowjump?jump=firstslide" highlightClick="1"/>
          </p:cNvPr>
          <p:cNvSpPr>
            <a:spLocks noChangeArrowheads="1"/>
          </p:cNvSpPr>
          <p:nvPr/>
        </p:nvSpPr>
        <p:spPr bwMode="auto">
          <a:xfrm>
            <a:off x="828675" y="5662613"/>
            <a:ext cx="360363" cy="503237"/>
          </a:xfrm>
          <a:prstGeom prst="actionButtonHome">
            <a:avLst/>
          </a:prstGeom>
          <a:solidFill>
            <a:srgbClr val="FF66FF"/>
          </a:solidFill>
          <a:ln w="9525">
            <a:noFill/>
            <a:miter lim="800000"/>
            <a:headEnd/>
            <a:tailEnd/>
          </a:ln>
        </p:spPr>
        <p:txBody>
          <a:bodyPr wrap="none" anchor="ctr"/>
          <a:lstStyle/>
          <a:p>
            <a:endParaRPr lang="zh-CN" altLang="zh-CN">
              <a:latin typeface="Calibri" pitchFamily="34" charset="0"/>
            </a:endParaRPr>
          </a:p>
        </p:txBody>
      </p:sp>
      <p:sp>
        <p:nvSpPr>
          <p:cNvPr id="71694" name="AutoShape 14">
            <a:hlinkClick r:id="" action="ppaction://hlinkshowjump?jump=firstslide" highlightClick="1"/>
          </p:cNvPr>
          <p:cNvSpPr>
            <a:spLocks noChangeArrowheads="1"/>
          </p:cNvSpPr>
          <p:nvPr/>
        </p:nvSpPr>
        <p:spPr bwMode="auto">
          <a:xfrm>
            <a:off x="7956550" y="5878513"/>
            <a:ext cx="360363" cy="503237"/>
          </a:xfrm>
          <a:prstGeom prst="actionButtonHome">
            <a:avLst/>
          </a:prstGeom>
          <a:solidFill>
            <a:srgbClr val="FF66FF"/>
          </a:solidFill>
          <a:ln w="9525">
            <a:noFill/>
            <a:miter lim="800000"/>
            <a:headEnd/>
            <a:tailEnd/>
          </a:ln>
        </p:spPr>
        <p:txBody>
          <a:bodyPr wrap="none" anchor="ctr"/>
          <a:lstStyle/>
          <a:p>
            <a:endParaRPr lang="zh-CN" altLang="en-US">
              <a:latin typeface="Calibri" pitchFamily="34" charset="0"/>
            </a:endParaRPr>
          </a:p>
        </p:txBody>
      </p:sp>
      <p:sp>
        <p:nvSpPr>
          <p:cNvPr id="71695" name="Oval 15"/>
          <p:cNvSpPr>
            <a:spLocks noChangeArrowheads="1"/>
          </p:cNvSpPr>
          <p:nvPr/>
        </p:nvSpPr>
        <p:spPr bwMode="auto">
          <a:xfrm>
            <a:off x="1476375" y="5589588"/>
            <a:ext cx="647700" cy="649287"/>
          </a:xfrm>
          <a:prstGeom prst="ellipse">
            <a:avLst/>
          </a:prstGeom>
          <a:solidFill>
            <a:srgbClr val="FFCCFF">
              <a:alpha val="18823"/>
            </a:srgbClr>
          </a:solidFill>
          <a:ln w="9525" algn="ctr">
            <a:solidFill>
              <a:schemeClr val="tx1"/>
            </a:solidFill>
            <a:round/>
            <a:headEnd/>
            <a:tailEnd/>
          </a:ln>
        </p:spPr>
        <p:txBody>
          <a:bodyPr wrap="none" anchor="ctr"/>
          <a:lstStyle/>
          <a:p>
            <a:endParaRPr lang="zh-CN" altLang="en-US">
              <a:latin typeface="Calibri" pitchFamily="34" charset="0"/>
            </a:endParaRPr>
          </a:p>
        </p:txBody>
      </p:sp>
      <p:sp>
        <p:nvSpPr>
          <p:cNvPr id="71696" name="Oval 16"/>
          <p:cNvSpPr>
            <a:spLocks noChangeArrowheads="1"/>
          </p:cNvSpPr>
          <p:nvPr/>
        </p:nvSpPr>
        <p:spPr bwMode="auto">
          <a:xfrm>
            <a:off x="3348038" y="5661025"/>
            <a:ext cx="647700" cy="649288"/>
          </a:xfrm>
          <a:prstGeom prst="ellipse">
            <a:avLst/>
          </a:prstGeom>
          <a:solidFill>
            <a:srgbClr val="FFCCFF">
              <a:alpha val="32941"/>
            </a:srgbClr>
          </a:solidFill>
          <a:ln w="9525" algn="ctr">
            <a:solidFill>
              <a:schemeClr val="tx1"/>
            </a:solidFill>
            <a:round/>
            <a:headEnd/>
            <a:tailEnd/>
          </a:ln>
        </p:spPr>
        <p:txBody>
          <a:bodyPr wrap="none" anchor="ctr"/>
          <a:lstStyle/>
          <a:p>
            <a:endParaRPr lang="zh-CN" altLang="en-US">
              <a:latin typeface="Calibri" pitchFamily="34" charset="0"/>
            </a:endParaRPr>
          </a:p>
        </p:txBody>
      </p:sp>
      <p:sp>
        <p:nvSpPr>
          <p:cNvPr id="71697" name="Oval 17"/>
          <p:cNvSpPr>
            <a:spLocks noChangeArrowheads="1"/>
          </p:cNvSpPr>
          <p:nvPr/>
        </p:nvSpPr>
        <p:spPr bwMode="auto">
          <a:xfrm>
            <a:off x="5508625" y="5734050"/>
            <a:ext cx="647700" cy="647700"/>
          </a:xfrm>
          <a:prstGeom prst="ellipse">
            <a:avLst/>
          </a:prstGeom>
          <a:solidFill>
            <a:srgbClr val="FFCCFF">
              <a:alpha val="38823"/>
            </a:srgbClr>
          </a:solidFill>
          <a:ln w="9525" algn="ctr">
            <a:solidFill>
              <a:schemeClr val="tx1"/>
            </a:solidFill>
            <a:round/>
            <a:headEnd/>
            <a:tailEnd/>
          </a:ln>
        </p:spPr>
        <p:txBody>
          <a:bodyPr wrap="none" anchor="ctr"/>
          <a:lstStyle/>
          <a:p>
            <a:endParaRPr lang="zh-CN" altLang="en-US">
              <a:latin typeface="Calibri" pitchFamily="34" charset="0"/>
            </a:endParaRPr>
          </a:p>
        </p:txBody>
      </p:sp>
      <p:sp>
        <p:nvSpPr>
          <p:cNvPr id="71698" name="Oval 18"/>
          <p:cNvSpPr>
            <a:spLocks noChangeArrowheads="1"/>
          </p:cNvSpPr>
          <p:nvPr/>
        </p:nvSpPr>
        <p:spPr bwMode="auto">
          <a:xfrm>
            <a:off x="7812088" y="5805488"/>
            <a:ext cx="647700" cy="649287"/>
          </a:xfrm>
          <a:prstGeom prst="ellipse">
            <a:avLst/>
          </a:prstGeom>
          <a:noFill/>
          <a:ln w="9525" algn="ctr">
            <a:solidFill>
              <a:schemeClr val="tx1"/>
            </a:solidFill>
            <a:round/>
            <a:headEnd/>
            <a:tailEnd/>
          </a:ln>
        </p:spPr>
        <p:txBody>
          <a:bodyPr wrap="none" anchor="ctr"/>
          <a:lstStyle/>
          <a:p>
            <a:endParaRPr lang="zh-CN" altLang="en-US">
              <a:latin typeface="Calibri"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pPr>
              <a:defRPr/>
            </a:pPr>
            <a:fld id="{7EDEEADC-677E-485B-A8E8-08D8F5AD9C45}" type="slidenum">
              <a:rPr lang="zh-CN" altLang="en-US"/>
              <a:pPr>
                <a:defRPr/>
              </a:pPr>
              <a:t>54</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1F8700B0-C7DB-4F27-A215-FC60DF6D390C}" type="slidenum">
              <a:rPr lang="en-US" altLang="zh-CN" sz="1200">
                <a:solidFill>
                  <a:schemeClr val="tx1">
                    <a:tint val="75000"/>
                  </a:schemeClr>
                </a:solidFill>
                <a:latin typeface="+mn-lt"/>
                <a:ea typeface="+mn-ea"/>
              </a:rPr>
              <a:pPr algn="r" fontAlgn="auto">
                <a:spcBef>
                  <a:spcPts val="0"/>
                </a:spcBef>
                <a:spcAft>
                  <a:spcPts val="0"/>
                </a:spcAft>
                <a:defRPr/>
              </a:pPr>
              <a:t>54</a:t>
            </a:fld>
            <a:endParaRPr lang="en-US" altLang="zh-CN" sz="1200">
              <a:solidFill>
                <a:schemeClr val="tx1">
                  <a:tint val="75000"/>
                </a:schemeClr>
              </a:solidFill>
              <a:latin typeface="+mn-lt"/>
              <a:ea typeface="+mn-ea"/>
            </a:endParaRPr>
          </a:p>
        </p:txBody>
      </p:sp>
      <p:sp>
        <p:nvSpPr>
          <p:cNvPr id="72706" name="Rectangle 2"/>
          <p:cNvSpPr>
            <a:spLocks noGrp="1" noChangeArrowheads="1"/>
          </p:cNvSpPr>
          <p:nvPr>
            <p:ph type="title"/>
          </p:nvPr>
        </p:nvSpPr>
        <p:spPr/>
        <p:txBody>
          <a:bodyPr/>
          <a:lstStyle/>
          <a:p>
            <a:r>
              <a:rPr lang="en-US" altLang="zh-CN" smtClean="0"/>
              <a:t>Convenience Sample</a:t>
            </a:r>
          </a:p>
        </p:txBody>
      </p:sp>
      <p:sp>
        <p:nvSpPr>
          <p:cNvPr id="72707" name="Rectangle 3"/>
          <p:cNvSpPr>
            <a:spLocks noGrp="1" noChangeArrowheads="1"/>
          </p:cNvSpPr>
          <p:nvPr>
            <p:ph type="body" idx="1"/>
          </p:nvPr>
        </p:nvSpPr>
        <p:spPr/>
        <p:txBody>
          <a:bodyPr/>
          <a:lstStyle/>
          <a:p>
            <a:r>
              <a:rPr lang="en-US" altLang="zh-CN" smtClean="0"/>
              <a:t>A Convenience sample consists only of available sample.</a:t>
            </a:r>
          </a:p>
          <a:p>
            <a:r>
              <a:rPr lang="en-US" altLang="zh-CN" smtClean="0"/>
              <a:t>Not a representative sample.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pPr>
              <a:defRPr/>
            </a:pPr>
            <a:fld id="{F9D066C8-7DA1-4A6B-8F0A-AA2F334E13D4}" type="slidenum">
              <a:rPr lang="zh-CN" altLang="en-US"/>
              <a:pPr>
                <a:defRPr/>
              </a:pPr>
              <a:t>55</a:t>
            </a:fld>
            <a:endParaRPr lang="zh-CN" altLang="en-US"/>
          </a:p>
        </p:txBody>
      </p:sp>
      <p:sp>
        <p:nvSpPr>
          <p:cNvPr id="73729" name="标题 1"/>
          <p:cNvSpPr>
            <a:spLocks noGrp="1"/>
          </p:cNvSpPr>
          <p:nvPr>
            <p:ph type="title"/>
          </p:nvPr>
        </p:nvSpPr>
        <p:spPr/>
        <p:txBody>
          <a:bodyPr/>
          <a:lstStyle/>
          <a:p>
            <a:r>
              <a:rPr lang="en-US" altLang="zh-CN" smtClean="0"/>
              <a:t>Sample size estimation</a:t>
            </a:r>
            <a:endParaRPr lang="zh-CN" altLang="en-US" smtClean="0"/>
          </a:p>
        </p:txBody>
      </p:sp>
      <p:sp>
        <p:nvSpPr>
          <p:cNvPr id="73730" name="内容占位符 2"/>
          <p:cNvSpPr>
            <a:spLocks noGrp="1"/>
          </p:cNvSpPr>
          <p:nvPr>
            <p:ph idx="1"/>
          </p:nvPr>
        </p:nvSpPr>
        <p:spPr/>
        <p:txBody>
          <a:bodyPr/>
          <a:lstStyle/>
          <a:p>
            <a:r>
              <a:rPr lang="en-US" altLang="zh-CN" smtClean="0"/>
              <a:t>Sample size should be determined on design </a:t>
            </a:r>
          </a:p>
          <a:p>
            <a:r>
              <a:rPr lang="en-US" altLang="zh-CN" smtClean="0"/>
              <a:t>Sample size is estimated based on the different study parameters. </a:t>
            </a:r>
          </a:p>
          <a:p>
            <a:r>
              <a:rPr lang="en-US" altLang="zh-CN" smtClean="0"/>
              <a:t>Statistical software has been developed</a:t>
            </a:r>
          </a:p>
          <a:p>
            <a:pPr>
              <a:buFont typeface="Arial" charset="0"/>
              <a:buNone/>
            </a:pPr>
            <a:r>
              <a:rPr lang="en-US" altLang="zh-CN" smtClean="0"/>
              <a:t>From typical statistical software like SAS,</a:t>
            </a:r>
          </a:p>
          <a:p>
            <a:pPr>
              <a:buFont typeface="Arial" charset="0"/>
              <a:buNone/>
            </a:pPr>
            <a:r>
              <a:rPr lang="en-US" altLang="zh-CN" smtClean="0"/>
              <a:t>Specific for sample size like   PASS. </a:t>
            </a:r>
            <a:endParaRPr lang="zh-CN" altLang="en-US"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Design of questionnaire</a:t>
            </a:r>
            <a:endParaRPr lang="zh-CN" altLang="en-US" dirty="0"/>
          </a:p>
        </p:txBody>
      </p:sp>
      <p:sp>
        <p:nvSpPr>
          <p:cNvPr id="3" name="内容占位符 2"/>
          <p:cNvSpPr>
            <a:spLocks noGrp="1"/>
          </p:cNvSpPr>
          <p:nvPr>
            <p:ph idx="1"/>
          </p:nvPr>
        </p:nvSpPr>
        <p:spPr/>
        <p:txBody>
          <a:bodyPr/>
          <a:lstStyle/>
          <a:p>
            <a:r>
              <a:rPr lang="en-US" altLang="zh-CN" smtClean="0">
                <a:hlinkClick r:id="rId2"/>
              </a:rPr>
              <a:t>https://</a:t>
            </a:r>
            <a:r>
              <a:rPr lang="en-US" altLang="zh-CN" smtClean="0">
                <a:hlinkClick r:id="rId2"/>
              </a:rPr>
              <a:t>www.surveymonkey.com/mp/sample-survey-questionnaire-templates</a:t>
            </a:r>
            <a:r>
              <a:rPr lang="en-US" altLang="zh-CN" smtClean="0">
                <a:hlinkClick r:id="rId2"/>
              </a:rPr>
              <a:t>/</a:t>
            </a:r>
            <a:endParaRPr lang="en-US" altLang="zh-CN" smtClean="0"/>
          </a:p>
          <a:p>
            <a:endParaRPr lang="zh-CN" altLang="en-US" dirty="0"/>
          </a:p>
        </p:txBody>
      </p:sp>
      <p:sp>
        <p:nvSpPr>
          <p:cNvPr id="4" name="灯片编号占位符 3"/>
          <p:cNvSpPr>
            <a:spLocks noGrp="1"/>
          </p:cNvSpPr>
          <p:nvPr>
            <p:ph type="sldNum" sz="quarter" idx="12"/>
          </p:nvPr>
        </p:nvSpPr>
        <p:spPr/>
        <p:txBody>
          <a:bodyPr/>
          <a:lstStyle/>
          <a:p>
            <a:pPr>
              <a:defRPr/>
            </a:pPr>
            <a:fld id="{E1783BBF-6D5C-4F97-A1ED-A5DFDF48052E}" type="slidenum">
              <a:rPr lang="zh-CN" altLang="en-US" smtClean="0"/>
              <a:pPr>
                <a:defRPr/>
              </a:pPr>
              <a:t>56</a:t>
            </a:fld>
            <a:endParaRPr lang="zh-CN" alt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p>
            <a:pPr>
              <a:defRPr/>
            </a:pPr>
            <a:fld id="{F86009DE-2F67-4192-83B5-667DEA65B959}" type="slidenum">
              <a:rPr lang="zh-CN" altLang="en-US"/>
              <a:pPr>
                <a:defRPr/>
              </a:pPr>
              <a:t>57</a:t>
            </a:fld>
            <a:endParaRPr lang="zh-CN" altLang="en-US"/>
          </a:p>
        </p:txBody>
      </p:sp>
      <p:sp>
        <p:nvSpPr>
          <p:cNvPr id="74753" name="标题 1"/>
          <p:cNvSpPr>
            <a:spLocks noGrp="1"/>
          </p:cNvSpPr>
          <p:nvPr>
            <p:ph type="title"/>
          </p:nvPr>
        </p:nvSpPr>
        <p:spPr/>
        <p:txBody>
          <a:bodyPr/>
          <a:lstStyle/>
          <a:p>
            <a:endParaRPr lang="zh-CN" altLang="en-US" smtClean="0"/>
          </a:p>
        </p:txBody>
      </p:sp>
      <p:sp>
        <p:nvSpPr>
          <p:cNvPr id="74754" name="内容占位符 2"/>
          <p:cNvSpPr>
            <a:spLocks noGrp="1"/>
          </p:cNvSpPr>
          <p:nvPr>
            <p:ph idx="1"/>
          </p:nvPr>
        </p:nvSpPr>
        <p:spPr/>
        <p:txBody>
          <a:bodyPr/>
          <a:lstStyle/>
          <a:p>
            <a:r>
              <a:rPr lang="en-US" altLang="zh-CN" smtClean="0"/>
              <a:t>Thank you for your attention! </a:t>
            </a:r>
            <a:endParaRPr lang="zh-CN" alt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pPr>
              <a:defRPr/>
            </a:pPr>
            <a:fld id="{790A426A-E4DC-4472-9E28-F2176735121B}" type="slidenum">
              <a:rPr lang="zh-CN" altLang="en-US"/>
              <a:pPr>
                <a:defRPr/>
              </a:pPr>
              <a:t>6</a:t>
            </a:fld>
            <a:endParaRPr lang="zh-CN" altLang="en-US"/>
          </a:p>
        </p:txBody>
      </p:sp>
      <p:sp>
        <p:nvSpPr>
          <p:cNvPr id="6" name="灯片编号占位符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E7A5C280-006B-47E3-908F-9B679FB4D6A4}" type="slidenum">
              <a:rPr lang="en-US" altLang="zh-CN" sz="1200">
                <a:solidFill>
                  <a:schemeClr val="tx1">
                    <a:tint val="75000"/>
                  </a:schemeClr>
                </a:solidFill>
                <a:latin typeface="+mn-lt"/>
                <a:ea typeface="+mn-ea"/>
              </a:rPr>
              <a:pPr algn="r" fontAlgn="auto">
                <a:spcBef>
                  <a:spcPts val="0"/>
                </a:spcBef>
                <a:spcAft>
                  <a:spcPts val="0"/>
                </a:spcAft>
                <a:defRPr/>
              </a:pPr>
              <a:t>6</a:t>
            </a:fld>
            <a:endParaRPr lang="en-US" altLang="zh-CN" sz="1200">
              <a:solidFill>
                <a:schemeClr val="tx1">
                  <a:tint val="75000"/>
                </a:schemeClr>
              </a:solidFill>
              <a:latin typeface="+mn-lt"/>
              <a:ea typeface="+mn-ea"/>
            </a:endParaRPr>
          </a:p>
        </p:txBody>
      </p:sp>
      <p:sp>
        <p:nvSpPr>
          <p:cNvPr id="154626" name="Rectangle 2"/>
          <p:cNvSpPr>
            <a:spLocks noGrp="1" noChangeArrowheads="1"/>
          </p:cNvSpPr>
          <p:nvPr>
            <p:ph type="title"/>
          </p:nvPr>
        </p:nvSpPr>
        <p:spPr>
          <a:xfrm>
            <a:off x="684213" y="549275"/>
            <a:ext cx="7772400" cy="576263"/>
          </a:xfrm>
        </p:spPr>
        <p:txBody>
          <a:bodyPr rtlCol="0">
            <a:normAutofit fontScale="90000"/>
          </a:bodyPr>
          <a:lstStyle/>
          <a:p>
            <a:pPr fontAlgn="auto">
              <a:spcAft>
                <a:spcPts val="0"/>
              </a:spcAft>
              <a:defRPr/>
            </a:pPr>
            <a:r>
              <a:rPr lang="en-US" altLang="zh-CN" sz="4000"/>
              <a:t>A Clinical Trial </a:t>
            </a:r>
          </a:p>
        </p:txBody>
      </p:sp>
      <p:sp>
        <p:nvSpPr>
          <p:cNvPr id="20483" name="Rectangle 3"/>
          <p:cNvSpPr>
            <a:spLocks noGrp="1" noChangeArrowheads="1"/>
          </p:cNvSpPr>
          <p:nvPr>
            <p:ph type="body" idx="1"/>
          </p:nvPr>
        </p:nvSpPr>
        <p:spPr>
          <a:xfrm>
            <a:off x="539750" y="1916113"/>
            <a:ext cx="7772400" cy="3467100"/>
          </a:xfrm>
        </p:spPr>
        <p:txBody>
          <a:bodyPr/>
          <a:lstStyle/>
          <a:p>
            <a:r>
              <a:rPr lang="en-US" altLang="zh-CN" sz="2800" dirty="0" smtClean="0"/>
              <a:t>Clinical studies form a class of all scientific approaches to evaluating medical disease prevention, diagnostic techniques, and treatments.</a:t>
            </a:r>
          </a:p>
          <a:p>
            <a:r>
              <a:rPr lang="en-US" altLang="zh-CN" sz="2800" dirty="0" smtClean="0"/>
              <a:t>Among this class, trials, often called clinical trials, form a subset of those clinical studies that evaluate investigational drugs</a:t>
            </a:r>
            <a:r>
              <a:rPr lang="en-US" altLang="zh-CN" dirty="0" smtClean="0"/>
              <a:t>.</a:t>
            </a:r>
          </a:p>
        </p:txBody>
      </p:sp>
      <p:sp>
        <p:nvSpPr>
          <p:cNvPr id="20485" name="Rectangle 5"/>
          <p:cNvSpPr>
            <a:spLocks noChangeArrowheads="1"/>
          </p:cNvSpPr>
          <p:nvPr/>
        </p:nvSpPr>
        <p:spPr bwMode="auto">
          <a:xfrm>
            <a:off x="395288" y="5157788"/>
            <a:ext cx="8293100" cy="641350"/>
          </a:xfrm>
          <a:prstGeom prst="rect">
            <a:avLst/>
          </a:prstGeom>
          <a:noFill/>
          <a:ln w="9525">
            <a:noFill/>
            <a:miter lim="800000"/>
            <a:headEnd/>
            <a:tailEnd/>
          </a:ln>
          <a:effectLst/>
        </p:spPr>
        <p:txBody>
          <a:bodyPr wrap="none">
            <a:spAutoFit/>
          </a:bodyPr>
          <a:lstStyle/>
          <a:p>
            <a:r>
              <a:rPr lang="en-US" altLang="zh-CN">
                <a:hlinkClick r:id="rId2"/>
              </a:rPr>
              <a:t>http://abcnews.go.com/topics/lifestyle/health/clinical-trials.htm?mediatype=Video</a:t>
            </a:r>
            <a:endParaRPr lang="en-US" altLang="zh-CN"/>
          </a:p>
          <a:p>
            <a:endParaRPr lang="zh-CN" altLang="en-US"/>
          </a:p>
        </p:txBody>
      </p:sp>
      <p:pic>
        <p:nvPicPr>
          <p:cNvPr id="20486" name="Picture 6"/>
          <p:cNvPicPr>
            <a:picLocks noChangeAspect="1" noChangeArrowheads="1"/>
          </p:cNvPicPr>
          <p:nvPr/>
        </p:nvPicPr>
        <p:blipFill>
          <a:blip r:embed="rId3" cstate="print"/>
          <a:srcRect/>
          <a:stretch>
            <a:fillRect/>
          </a:stretch>
        </p:blipFill>
        <p:spPr bwMode="auto">
          <a:xfrm>
            <a:off x="6300788" y="188913"/>
            <a:ext cx="2524125" cy="156210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b="1" smtClean="0"/>
              <a:t>Types of Clinical Trials</a:t>
            </a:r>
          </a:p>
        </p:txBody>
      </p:sp>
      <p:sp>
        <p:nvSpPr>
          <p:cNvPr id="13315" name="Rectangle 3"/>
          <p:cNvSpPr>
            <a:spLocks noGrp="1" noChangeArrowheads="1"/>
          </p:cNvSpPr>
          <p:nvPr>
            <p:ph type="body" idx="1"/>
          </p:nvPr>
        </p:nvSpPr>
        <p:spPr>
          <a:xfrm>
            <a:off x="457200" y="1600201"/>
            <a:ext cx="8229600" cy="2548880"/>
          </a:xfrm>
        </p:spPr>
        <p:txBody>
          <a:bodyPr/>
          <a:lstStyle/>
          <a:p>
            <a:pPr eaLnBrk="1" hangingPunct="1">
              <a:lnSpc>
                <a:spcPct val="90000"/>
              </a:lnSpc>
            </a:pPr>
            <a:r>
              <a:rPr lang="en-US" altLang="en-US" sz="2800" dirty="0" smtClean="0"/>
              <a:t>Randomized/Non-Randomized</a:t>
            </a:r>
            <a:endParaRPr lang="en-US" altLang="en-US" sz="2800" dirty="0" smtClean="0"/>
          </a:p>
          <a:p>
            <a:pPr eaLnBrk="1" hangingPunct="1">
              <a:lnSpc>
                <a:spcPct val="90000"/>
              </a:lnSpc>
            </a:pPr>
            <a:endParaRPr lang="en-US" altLang="en-US" sz="2800" dirty="0" smtClean="0"/>
          </a:p>
          <a:p>
            <a:pPr eaLnBrk="1" hangingPunct="1">
              <a:lnSpc>
                <a:spcPct val="90000"/>
              </a:lnSpc>
            </a:pPr>
            <a:r>
              <a:rPr lang="en-US" altLang="en-US" sz="2800" dirty="0" smtClean="0"/>
              <a:t>Single-Center/Multi-Center</a:t>
            </a:r>
            <a:endParaRPr lang="en-US" altLang="en-US" sz="2800" dirty="0" smtClean="0"/>
          </a:p>
          <a:p>
            <a:pPr eaLnBrk="1" hangingPunct="1">
              <a:lnSpc>
                <a:spcPct val="90000"/>
              </a:lnSpc>
            </a:pPr>
            <a:endParaRPr lang="en-US" altLang="en-US" sz="2800" dirty="0" smtClean="0"/>
          </a:p>
          <a:p>
            <a:pPr eaLnBrk="1" hangingPunct="1">
              <a:lnSpc>
                <a:spcPct val="90000"/>
              </a:lnSpc>
            </a:pPr>
            <a:r>
              <a:rPr lang="en-US" altLang="en-US" sz="2800" dirty="0" smtClean="0"/>
              <a:t>Phase I, II, III, IV Trials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b="1" smtClean="0"/>
              <a:t>Phase I Trial</a:t>
            </a:r>
          </a:p>
        </p:txBody>
      </p:sp>
      <p:sp>
        <p:nvSpPr>
          <p:cNvPr id="14339" name="Rectangle 3"/>
          <p:cNvSpPr>
            <a:spLocks noGrp="1" noChangeArrowheads="1"/>
          </p:cNvSpPr>
          <p:nvPr>
            <p:ph type="body" idx="1"/>
          </p:nvPr>
        </p:nvSpPr>
        <p:spPr/>
        <p:txBody>
          <a:bodyPr/>
          <a:lstStyle/>
          <a:p>
            <a:pPr eaLnBrk="1" hangingPunct="1">
              <a:lnSpc>
                <a:spcPct val="90000"/>
              </a:lnSpc>
              <a:buFontTx/>
              <a:buNone/>
            </a:pPr>
            <a:endParaRPr lang="en-US" altLang="en-US" sz="1000" smtClean="0"/>
          </a:p>
          <a:p>
            <a:pPr eaLnBrk="1" hangingPunct="1">
              <a:lnSpc>
                <a:spcPct val="90000"/>
              </a:lnSpc>
            </a:pPr>
            <a:r>
              <a:rPr lang="en-US" altLang="en-US" b="1" smtClean="0"/>
              <a:t>Objective :</a:t>
            </a:r>
            <a:r>
              <a:rPr lang="en-US" altLang="en-US" smtClean="0"/>
              <a:t> To determine an acceptable range of doses and schedules for a new drug</a:t>
            </a:r>
          </a:p>
          <a:p>
            <a:pPr eaLnBrk="1" hangingPunct="1">
              <a:lnSpc>
                <a:spcPct val="90000"/>
              </a:lnSpc>
            </a:pPr>
            <a:r>
              <a:rPr lang="en-US" altLang="en-US" smtClean="0"/>
              <a:t>Usually seeking </a:t>
            </a:r>
            <a:r>
              <a:rPr lang="en-US" altLang="en-US" u="sng" smtClean="0"/>
              <a:t>maximum tolerated dose</a:t>
            </a:r>
          </a:p>
          <a:p>
            <a:pPr eaLnBrk="1" hangingPunct="1">
              <a:lnSpc>
                <a:spcPct val="90000"/>
              </a:lnSpc>
            </a:pPr>
            <a:r>
              <a:rPr lang="en-US" altLang="en-US" smtClean="0"/>
              <a:t>Participants often those that have failed other treatments </a:t>
            </a:r>
          </a:p>
          <a:p>
            <a:pPr eaLnBrk="1" hangingPunct="1">
              <a:lnSpc>
                <a:spcPct val="90000"/>
              </a:lnSpc>
            </a:pPr>
            <a:r>
              <a:rPr lang="en-US" altLang="en-US" smtClean="0"/>
              <a:t>Important, however, that they still have “normal” organ functions</a:t>
            </a:r>
          </a:p>
          <a:p>
            <a:pPr eaLnBrk="1" hangingPunct="1">
              <a:lnSpc>
                <a:spcPct val="90000"/>
              </a:lnSpc>
              <a:buFontTx/>
              <a:buNone/>
            </a:pPr>
            <a:endParaRPr lang="en-US" alt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b="1" smtClean="0"/>
              <a:t>Phase II Trial</a:t>
            </a:r>
          </a:p>
        </p:txBody>
      </p:sp>
      <p:sp>
        <p:nvSpPr>
          <p:cNvPr id="15363" name="Rectangle 3"/>
          <p:cNvSpPr>
            <a:spLocks noGrp="1" noChangeArrowheads="1"/>
          </p:cNvSpPr>
          <p:nvPr>
            <p:ph type="body" idx="1"/>
          </p:nvPr>
        </p:nvSpPr>
        <p:spPr/>
        <p:txBody>
          <a:bodyPr/>
          <a:lstStyle/>
          <a:p>
            <a:pPr eaLnBrk="1" hangingPunct="1">
              <a:buFontTx/>
              <a:buNone/>
            </a:pPr>
            <a:endParaRPr lang="en-US" altLang="en-US" sz="900" smtClean="0"/>
          </a:p>
          <a:p>
            <a:pPr eaLnBrk="1" hangingPunct="1"/>
            <a:r>
              <a:rPr lang="en-US" altLang="en-US" b="1" smtClean="0"/>
              <a:t>Objective:</a:t>
            </a:r>
            <a:r>
              <a:rPr lang="en-US" altLang="en-US" smtClean="0"/>
              <a:t> To determine if new drug has any beneficial activity and thus worthy of further testing / investment of resources. </a:t>
            </a:r>
          </a:p>
          <a:p>
            <a:pPr eaLnBrk="1" hangingPunct="1"/>
            <a:r>
              <a:rPr lang="en-US" altLang="en-US" smtClean="0"/>
              <a:t>Doses and schedules may not be optimum</a:t>
            </a:r>
          </a:p>
          <a:p>
            <a:pPr eaLnBrk="1" hangingPunct="1"/>
            <a:r>
              <a:rPr lang="en-US" altLang="en-US" smtClean="0"/>
              <a:t>Begin to focus on population for whom this drug will likely show favorable effect</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463</TotalTime>
  <Words>2811</Words>
  <Application>Microsoft Office PowerPoint</Application>
  <PresentationFormat>全屏显示(4:3)</PresentationFormat>
  <Paragraphs>479</Paragraphs>
  <Slides>57</Slides>
  <Notes>14</Notes>
  <HiddenSlides>0</HiddenSlides>
  <MMClips>0</MMClips>
  <ScaleCrop>false</ScaleCrop>
  <HeadingPairs>
    <vt:vector size="4" baseType="variant">
      <vt:variant>
        <vt:lpstr>主题</vt:lpstr>
      </vt:variant>
      <vt:variant>
        <vt:i4>1</vt:i4>
      </vt:variant>
      <vt:variant>
        <vt:lpstr>幻灯片标题</vt:lpstr>
      </vt:variant>
      <vt:variant>
        <vt:i4>57</vt:i4>
      </vt:variant>
    </vt:vector>
  </HeadingPairs>
  <TitlesOfParts>
    <vt:vector size="58" baseType="lpstr">
      <vt:lpstr>Office 主题</vt:lpstr>
      <vt:lpstr>Lecture3 Experiment, trial and survey </vt:lpstr>
      <vt:lpstr>Data </vt:lpstr>
      <vt:lpstr>Resource of Data</vt:lpstr>
      <vt:lpstr>Importance of data</vt:lpstr>
      <vt:lpstr>Procedure of STUDY/research</vt:lpstr>
      <vt:lpstr>A Clinical Trial </vt:lpstr>
      <vt:lpstr>Types of Clinical Trials</vt:lpstr>
      <vt:lpstr>Phase I Trial</vt:lpstr>
      <vt:lpstr>Phase II Trial</vt:lpstr>
      <vt:lpstr>Phase III Trial</vt:lpstr>
      <vt:lpstr>幻灯片 11</vt:lpstr>
      <vt:lpstr>Phases of standard Clinical Trial</vt:lpstr>
      <vt:lpstr>Examples</vt:lpstr>
      <vt:lpstr>Examples</vt:lpstr>
      <vt:lpstr>Basic steps</vt:lpstr>
      <vt:lpstr>Example of Cancer Trial Phase III </vt:lpstr>
      <vt:lpstr>What Are Cancer Clinical Trials?</vt:lpstr>
      <vt:lpstr>Why Are Cancer Clinical Trials Important?</vt:lpstr>
      <vt:lpstr>Examples of False Positives</vt:lpstr>
      <vt:lpstr>Population &amp; sample in Cancer Clinical Trials?</vt:lpstr>
      <vt:lpstr>Types of Cancer Clinical Trials</vt:lpstr>
      <vt:lpstr>Clinical Trial Phase1</vt:lpstr>
      <vt:lpstr>Clinical Trial Phases2</vt:lpstr>
      <vt:lpstr>Clinical Trial Phase3</vt:lpstr>
      <vt:lpstr>Statistical consideration for RCT</vt:lpstr>
      <vt:lpstr>Randomized Trials</vt:lpstr>
      <vt:lpstr>Control group</vt:lpstr>
      <vt:lpstr>Placebo </vt:lpstr>
      <vt:lpstr>Random Allocation</vt:lpstr>
      <vt:lpstr>Randomization</vt:lpstr>
      <vt:lpstr>Why Is Randomization Important?</vt:lpstr>
      <vt:lpstr>Clinical Trial Protocol</vt:lpstr>
      <vt:lpstr>Blindness or masking </vt:lpstr>
      <vt:lpstr>Inclusion and exclusion</vt:lpstr>
      <vt:lpstr>Informed Consent</vt:lpstr>
      <vt:lpstr>Informed consent form (ICF)</vt:lpstr>
      <vt:lpstr>Institutional Review Board (IRB)</vt:lpstr>
      <vt:lpstr>Statistical Analysis</vt:lpstr>
      <vt:lpstr>Case report form(CRF)</vt:lpstr>
      <vt:lpstr>Survey </vt:lpstr>
      <vt:lpstr>Basics to Survey</vt:lpstr>
      <vt:lpstr>Sampling frame</vt:lpstr>
      <vt:lpstr>Type of sampling frame</vt:lpstr>
      <vt:lpstr>Non Sampling error</vt:lpstr>
      <vt:lpstr>Sampling Techniques</vt:lpstr>
      <vt:lpstr>Simple Random Sample</vt:lpstr>
      <vt:lpstr>Example of SRS</vt:lpstr>
      <vt:lpstr>APPENDIX A: TABLE OF RANDOM NUMBERS</vt:lpstr>
      <vt:lpstr>Procedure</vt:lpstr>
      <vt:lpstr>Stratified Sample</vt:lpstr>
      <vt:lpstr>Example of Household Survey</vt:lpstr>
      <vt:lpstr>Cluster Sample</vt:lpstr>
      <vt:lpstr>Systematic Sample</vt:lpstr>
      <vt:lpstr>Convenience Sample</vt:lpstr>
      <vt:lpstr>Sample size estimation</vt:lpstr>
      <vt:lpstr>Design of questionnaire</vt:lpstr>
      <vt:lpstr>幻灯片 57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 trial and survey</dc:title>
  <dc:creator>yuxj</dc:creator>
  <cp:lastModifiedBy>yuxj</cp:lastModifiedBy>
  <cp:revision>21</cp:revision>
  <dcterms:created xsi:type="dcterms:W3CDTF">2015-09-17T23:23:44Z</dcterms:created>
  <dcterms:modified xsi:type="dcterms:W3CDTF">2015-09-29T01:41:45Z</dcterms:modified>
</cp:coreProperties>
</file>