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7" r:id="rId2"/>
    <p:sldId id="298" r:id="rId3"/>
    <p:sldId id="258" r:id="rId4"/>
    <p:sldId id="259" r:id="rId5"/>
    <p:sldId id="318" r:id="rId6"/>
    <p:sldId id="322" r:id="rId7"/>
    <p:sldId id="319" r:id="rId8"/>
    <p:sldId id="320" r:id="rId9"/>
    <p:sldId id="321" r:id="rId10"/>
    <p:sldId id="324" r:id="rId11"/>
    <p:sldId id="310" r:id="rId12"/>
    <p:sldId id="311" r:id="rId13"/>
    <p:sldId id="312" r:id="rId14"/>
    <p:sldId id="313" r:id="rId15"/>
    <p:sldId id="314" r:id="rId16"/>
    <p:sldId id="315" r:id="rId17"/>
    <p:sldId id="316" r:id="rId18"/>
    <p:sldId id="317" r:id="rId19"/>
    <p:sldId id="281" r:id="rId20"/>
    <p:sldId id="282" r:id="rId21"/>
    <p:sldId id="283" r:id="rId22"/>
    <p:sldId id="284" r:id="rId23"/>
    <p:sldId id="285" r:id="rId24"/>
    <p:sldId id="286" r:id="rId25"/>
    <p:sldId id="287" r:id="rId26"/>
    <p:sldId id="288" r:id="rId27"/>
    <p:sldId id="289" r:id="rId28"/>
    <p:sldId id="323" r:id="rId29"/>
    <p:sldId id="290" r:id="rId30"/>
    <p:sldId id="291" r:id="rId31"/>
    <p:sldId id="292" r:id="rId32"/>
    <p:sldId id="293" r:id="rId33"/>
    <p:sldId id="294" r:id="rId34"/>
    <p:sldId id="295" r:id="rId35"/>
    <p:sldId id="325" r:id="rId36"/>
    <p:sldId id="296" r:id="rId37"/>
    <p:sldId id="297" r:id="rId38"/>
    <p:sldId id="304" r:id="rId39"/>
    <p:sldId id="305" r:id="rId40"/>
    <p:sldId id="306" r:id="rId41"/>
    <p:sldId id="307" r:id="rId42"/>
    <p:sldId id="308" r:id="rId43"/>
    <p:sldId id="309" r:id="rId44"/>
    <p:sldId id="272" r:id="rId4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29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image" Target="../media/image22.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image" Target="../media/image1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10897C-8D70-43A0-AF45-7F35FC491ED6}" type="datetimeFigureOut">
              <a:rPr lang="zh-CN" altLang="en-US" smtClean="0"/>
              <a:pPr/>
              <a:t>2015/9/22</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B9A74E-FC92-4E85-98A1-1B9D59BF291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7"/>
          <p:cNvSpPr>
            <a:spLocks noGrp="1" noChangeArrowheads="1"/>
          </p:cNvSpPr>
          <p:nvPr>
            <p:ph type="sldNum" sz="quarter" idx="5"/>
          </p:nvPr>
        </p:nvSpPr>
        <p:spPr>
          <a:noFill/>
        </p:spPr>
        <p:txBody>
          <a:bodyPr/>
          <a:lstStyle/>
          <a:p>
            <a:fld id="{A8260EA0-4F05-42BA-A2CB-C2E245180A92}" type="slidenum">
              <a:rPr lang="en-US" altLang="zh-CN" smtClean="0">
                <a:ea typeface="宋体" charset="-122"/>
              </a:rPr>
              <a:pPr/>
              <a:t>2</a:t>
            </a:fld>
            <a:endParaRPr lang="en-US" altLang="zh-CN" smtClean="0">
              <a:ea typeface="宋体" charset="-122"/>
            </a:endParaRPr>
          </a:p>
        </p:txBody>
      </p:sp>
      <p:sp>
        <p:nvSpPr>
          <p:cNvPr id="94210" name="Rectangle 2"/>
          <p:cNvSpPr>
            <a:spLocks noGrp="1" noRot="1" noChangeAspect="1" noChangeArrowheads="1" noTextEdit="1"/>
          </p:cNvSpPr>
          <p:nvPr>
            <p:ph type="sldImg"/>
          </p:nvPr>
        </p:nvSpPr>
        <p:spPr>
          <a:solidFill>
            <a:srgbClr val="FFFFFF"/>
          </a:solidFill>
          <a:ln/>
        </p:spPr>
      </p:sp>
      <p:sp>
        <p:nvSpPr>
          <p:cNvPr id="94211"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zh-CN" altLang="zh-CN" smtClean="0">
              <a:ea typeface="宋体"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Rot="1" noChangeAspect="1" noChangeArrowheads="1" noTextEdit="1"/>
          </p:cNvSpPr>
          <p:nvPr>
            <p:ph type="sldImg"/>
          </p:nvPr>
        </p:nvSpPr>
        <p:spPr>
          <a:ln/>
        </p:spPr>
      </p:sp>
      <p:sp>
        <p:nvSpPr>
          <p:cNvPr id="163843" name="Rectangle 3"/>
          <p:cNvSpPr>
            <a:spLocks noGrp="1" noChangeArrowheads="1"/>
          </p:cNvSpPr>
          <p:nvPr>
            <p:ph type="body" idx="1"/>
          </p:nvPr>
        </p:nvSpPr>
        <p:spPr>
          <a:noFill/>
          <a:ln/>
        </p:spPr>
        <p:txBody>
          <a:bodyPr/>
          <a:lstStyle/>
          <a:p>
            <a:endParaRPr lang="zh-CN" altLang="en-US"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幻灯片图像占位符 1"/>
          <p:cNvSpPr>
            <a:spLocks noGrp="1" noRot="1" noChangeAspect="1" noTextEdit="1"/>
          </p:cNvSpPr>
          <p:nvPr>
            <p:ph type="sldImg"/>
          </p:nvPr>
        </p:nvSpPr>
        <p:spPr>
          <a:ln/>
        </p:spPr>
      </p:sp>
      <p:sp>
        <p:nvSpPr>
          <p:cNvPr id="164867" name="备注占位符 2"/>
          <p:cNvSpPr>
            <a:spLocks noGrp="1"/>
          </p:cNvSpPr>
          <p:nvPr>
            <p:ph type="body" idx="1"/>
          </p:nvPr>
        </p:nvSpPr>
        <p:spPr>
          <a:noFill/>
          <a:ln/>
        </p:spPr>
        <p:txBody>
          <a:bodyPr/>
          <a:lstStyle/>
          <a:p>
            <a:r>
              <a:rPr lang="en-US" altLang="zh-CN" smtClean="0">
                <a:latin typeface="Arial" pitchFamily="34" charset="0"/>
              </a:rPr>
              <a:t>If the observed age specific mortality is estimated poorly,or we have no observed  age specific mortality we use indirect methods. </a:t>
            </a:r>
            <a:endParaRPr lang="zh-CN" altLang="en-US" smtClean="0">
              <a:latin typeface="Arial" pitchFamily="34" charset="0"/>
            </a:endParaRPr>
          </a:p>
        </p:txBody>
      </p:sp>
      <p:sp>
        <p:nvSpPr>
          <p:cNvPr id="164868" name="灯片编号占位符 3"/>
          <p:cNvSpPr>
            <a:spLocks noGrp="1"/>
          </p:cNvSpPr>
          <p:nvPr>
            <p:ph type="sldNum" sz="quarter" idx="5"/>
          </p:nvPr>
        </p:nvSpPr>
        <p:spPr>
          <a:noFill/>
        </p:spPr>
        <p:txBody>
          <a:bodyPr/>
          <a:lstStyle/>
          <a:p>
            <a:fld id="{CFF60125-90AE-49DA-8CD0-9F165E47C85C}" type="slidenum">
              <a:rPr lang="en-US" altLang="zh-CN" smtClean="0">
                <a:latin typeface="Arial" pitchFamily="34" charset="0"/>
              </a:rPr>
              <a:pPr/>
              <a:t>42</a:t>
            </a:fld>
            <a:endParaRPr lang="en-US" altLang="zh-CN"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a:noFill/>
          <a:ln/>
        </p:spPr>
        <p:txBody>
          <a:bodyPr/>
          <a:lstStyle/>
          <a:p>
            <a:pPr eaLnBrk="1" hangingPunct="1"/>
            <a:endParaRPr lang="zh-CN" altLang="zh-CN" smtClean="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5349B58-FC23-49CE-92A6-63439676AC86}" type="datetime1">
              <a:rPr lang="zh-CN" altLang="en-US" smtClean="0"/>
              <a:pPr/>
              <a:t>2015/9/22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3C701E0-CA04-4F1D-BB9D-AE1CCBB64728}"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0015746-4E7D-4666-BB7D-1217E8ACDD5F}" type="datetime1">
              <a:rPr lang="zh-CN" altLang="en-US" smtClean="0"/>
              <a:pPr/>
              <a:t>2015/9/22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3C701E0-CA04-4F1D-BB9D-AE1CCBB64728}"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CDBDC46-C4A2-4738-AB93-11E0A3FD1B47}" type="datetime1">
              <a:rPr lang="zh-CN" altLang="en-US" smtClean="0"/>
              <a:pPr/>
              <a:t>2015/9/22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3C701E0-CA04-4F1D-BB9D-AE1CCBB64728}"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1139825"/>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EF7681BA-2A33-4DB5-929D-047D0B26F295}" type="datetime1">
              <a:rPr lang="zh-CN" altLang="en-US" smtClean="0"/>
              <a:pPr>
                <a:defRPr/>
              </a:pPr>
              <a:t>2015/9/22</a:t>
            </a:fld>
            <a:endParaRPr lang="en-US" altLang="zh-CN"/>
          </a:p>
        </p:txBody>
      </p:sp>
      <p:sp>
        <p:nvSpPr>
          <p:cNvPr id="6" name="Rectangle 6"/>
          <p:cNvSpPr>
            <a:spLocks noGrp="1" noChangeArrowheads="1"/>
          </p:cNvSpPr>
          <p:nvPr>
            <p:ph type="sldNum" sz="quarter" idx="11"/>
          </p:nvPr>
        </p:nvSpPr>
        <p:spPr>
          <a:ln/>
        </p:spPr>
        <p:txBody>
          <a:bodyPr/>
          <a:lstStyle>
            <a:lvl1pPr>
              <a:defRPr/>
            </a:lvl1pPr>
          </a:lstStyle>
          <a:p>
            <a:pPr>
              <a:defRPr/>
            </a:pPr>
            <a:fld id="{B22DB66C-2663-441F-BA69-F9E0076C57FD}" type="slidenum">
              <a:rPr lang="en-US" altLang="zh-CN"/>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1139825"/>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600200"/>
            <a:ext cx="8229600" cy="4530725"/>
          </a:xfrm>
        </p:spPr>
        <p:txBody>
          <a:bodyPr/>
          <a:lstStyle/>
          <a:p>
            <a:pPr lvl="0"/>
            <a:endParaRPr lang="zh-CN"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fld id="{E6DBBF96-24DB-4C1F-A1B5-04D90BFAF8DF}" type="datetime1">
              <a:rPr lang="zh-CN" altLang="en-US" smtClean="0"/>
              <a:pPr>
                <a:defRPr/>
              </a:pPr>
              <a:t>2015/9/22</a:t>
            </a:fld>
            <a:endParaRPr lang="en-US" altLang="zh-CN"/>
          </a:p>
        </p:txBody>
      </p:sp>
      <p:sp>
        <p:nvSpPr>
          <p:cNvPr id="5" name="Rectangle 6"/>
          <p:cNvSpPr>
            <a:spLocks noGrp="1" noChangeArrowheads="1"/>
          </p:cNvSpPr>
          <p:nvPr>
            <p:ph type="sldNum" sz="quarter" idx="11"/>
          </p:nvPr>
        </p:nvSpPr>
        <p:spPr>
          <a:ln/>
        </p:spPr>
        <p:txBody>
          <a:bodyPr/>
          <a:lstStyle>
            <a:lvl1pPr>
              <a:defRPr/>
            </a:lvl1pPr>
          </a:lstStyle>
          <a:p>
            <a:pPr>
              <a:defRPr/>
            </a:pPr>
            <a:fld id="{1ED9127E-F4BB-4873-ABED-14C00B7D24EB}"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8433402-F542-4268-9091-0E7F155C7C71}" type="datetime1">
              <a:rPr lang="zh-CN" altLang="en-US" smtClean="0"/>
              <a:pPr/>
              <a:t>2015/9/22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3C701E0-CA04-4F1D-BB9D-AE1CCBB64728}"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DF6058A-A098-4171-8E39-45D430A5C021}" type="datetime1">
              <a:rPr lang="zh-CN" altLang="en-US" smtClean="0"/>
              <a:pPr/>
              <a:t>2015/9/22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3C701E0-CA04-4F1D-BB9D-AE1CCBB64728}"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3C73840-9471-44DD-B14B-86AC2009219B}" type="datetime1">
              <a:rPr lang="zh-CN" altLang="en-US" smtClean="0"/>
              <a:pPr/>
              <a:t>2015/9/22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3C701E0-CA04-4F1D-BB9D-AE1CCBB64728}"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AE4865B-5D27-4931-B7FC-99FEB874E053}" type="datetime1">
              <a:rPr lang="zh-CN" altLang="en-US" smtClean="0"/>
              <a:pPr/>
              <a:t>2015/9/22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3C701E0-CA04-4F1D-BB9D-AE1CCBB64728}"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92B043D-9368-4CCA-BC80-FC87DC05A27C}" type="datetime1">
              <a:rPr lang="zh-CN" altLang="en-US" smtClean="0"/>
              <a:pPr/>
              <a:t>2015/9/22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3C701E0-CA04-4F1D-BB9D-AE1CCBB64728}"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FF908DB-AE36-4C17-8D63-1812A1FDD4C8}" type="datetime1">
              <a:rPr lang="zh-CN" altLang="en-US" smtClean="0"/>
              <a:pPr/>
              <a:t>2015/9/22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3C701E0-CA04-4F1D-BB9D-AE1CCBB64728}"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1334C66-567C-42FC-9AFD-4DFB57EA9920}" type="datetime1">
              <a:rPr lang="zh-CN" altLang="en-US" smtClean="0"/>
              <a:pPr/>
              <a:t>2015/9/22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3C701E0-CA04-4F1D-BB9D-AE1CCBB64728}"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0BC7AB1-4F16-4FFE-A199-B55581F104A3}" type="datetime1">
              <a:rPr lang="zh-CN" altLang="en-US" smtClean="0"/>
              <a:pPr/>
              <a:t>2015/9/22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3C701E0-CA04-4F1D-BB9D-AE1CCBB64728}"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AF20EE-95AC-46E7-8BE2-3AB86DDAE79B}" type="datetime1">
              <a:rPr lang="zh-CN" altLang="en-US" smtClean="0"/>
              <a:pPr/>
              <a:t>2015/9/22</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C701E0-CA04-4F1D-BB9D-AE1CCBB64728}"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2.xml"/><Relationship Id="rId1" Type="http://schemas.openxmlformats.org/officeDocument/2006/relationships/vmlDrawing" Target="../drawings/vmlDrawing3.v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Microsoft_Office_Word_97_-_2003___1.doc"/><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21.xml.rels><?xml version="1.0" encoding="UTF-8" standalone="yes"?>
<Relationships xmlns="http://schemas.openxmlformats.org/package/2006/relationships"><Relationship Id="rId3" Type="http://schemas.openxmlformats.org/officeDocument/2006/relationships/oleObject" Target="../embeddings/Microsoft_Office_Word_97_-_2003___2.doc"/><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Microsoft_Office_Word_97_-_2003___3.doc"/><Relationship Id="rId2" Type="http://schemas.openxmlformats.org/officeDocument/2006/relationships/slideLayout" Target="../slideLayouts/slideLayout12.xml"/><Relationship Id="rId1" Type="http://schemas.openxmlformats.org/officeDocument/2006/relationships/vmlDrawing" Target="../drawings/vmlDrawing8.v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Microsoft_Office_Word_97_-_2003___4.doc"/><Relationship Id="rId2" Type="http://schemas.openxmlformats.org/officeDocument/2006/relationships/slideLayout" Target="../slideLayouts/slideLayout4.xml"/><Relationship Id="rId1" Type="http://schemas.openxmlformats.org/officeDocument/2006/relationships/vmlDrawing" Target="../drawings/vmlDrawing9.vml"/><Relationship Id="rId4" Type="http://schemas.openxmlformats.org/officeDocument/2006/relationships/oleObject" Target="../embeddings/Microsoft_Office_Word_97_-_2003___5.doc"/></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Microsoft_Office_Word_97_-_2003___6.doc"/><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31.xml.rels><?xml version="1.0" encoding="UTF-8" standalone="yes"?>
<Relationships xmlns="http://schemas.openxmlformats.org/package/2006/relationships"><Relationship Id="rId3" Type="http://schemas.openxmlformats.org/officeDocument/2006/relationships/oleObject" Target="../embeddings/Microsoft_Office_Word_97_-_2003___7.doc"/><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Microsoft_Office_Excel___8.xls"/><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oleObject" Target="../embeddings/Microsoft_Office_Excel___9.xls"/></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Microsoft_Office_Excel_97-2003____10.xls"/><Relationship Id="rId2" Type="http://schemas.openxmlformats.org/officeDocument/2006/relationships/slideLayout" Target="../slideLayouts/slideLayout2.xml"/><Relationship Id="rId1" Type="http://schemas.openxmlformats.org/officeDocument/2006/relationships/vmlDrawing" Target="../drawings/vmlDrawing14.v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4.xml"/><Relationship Id="rId1" Type="http://schemas.openxmlformats.org/officeDocument/2006/relationships/vmlDrawing" Target="../drawings/vmlDrawing15.vml"/><Relationship Id="rId4" Type="http://schemas.openxmlformats.org/officeDocument/2006/relationships/oleObject" Target="../embeddings/oleObject8.bin"/></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image" Target="../media/image30.png"/><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17.vml"/><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_rels/slide4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标题 4"/>
          <p:cNvSpPr>
            <a:spLocks noGrp="1"/>
          </p:cNvSpPr>
          <p:nvPr>
            <p:ph type="ctrTitle"/>
          </p:nvPr>
        </p:nvSpPr>
        <p:spPr>
          <a:xfrm>
            <a:off x="755576" y="1412776"/>
            <a:ext cx="7772400" cy="1470025"/>
          </a:xfrm>
        </p:spPr>
        <p:txBody>
          <a:bodyPr/>
          <a:lstStyle/>
          <a:p>
            <a:r>
              <a:rPr lang="en-US" altLang="zh-CN" sz="5400" dirty="0" smtClean="0"/>
              <a:t>Descriptive statistics (2)</a:t>
            </a:r>
            <a:endParaRPr lang="zh-CN" altLang="en-US" dirty="0" smtClean="0"/>
          </a:p>
        </p:txBody>
      </p:sp>
      <p:sp>
        <p:nvSpPr>
          <p:cNvPr id="72707" name="副标题 5"/>
          <p:cNvSpPr>
            <a:spLocks noGrp="1"/>
          </p:cNvSpPr>
          <p:nvPr>
            <p:ph type="subTitle" idx="1"/>
          </p:nvPr>
        </p:nvSpPr>
        <p:spPr>
          <a:xfrm>
            <a:off x="1835696" y="2996952"/>
            <a:ext cx="6048375" cy="1320800"/>
          </a:xfrm>
        </p:spPr>
        <p:txBody>
          <a:bodyPr/>
          <a:lstStyle/>
          <a:p>
            <a:r>
              <a:rPr lang="en-US" altLang="zh-CN" dirty="0" smtClean="0"/>
              <a:t>Qualitative  data</a:t>
            </a:r>
            <a:endParaRPr lang="zh-CN" altLang="en-US" dirty="0" smtClean="0"/>
          </a:p>
        </p:txBody>
      </p:sp>
      <p:sp>
        <p:nvSpPr>
          <p:cNvPr id="72708" name="灯片编号占位符 3"/>
          <p:cNvSpPr>
            <a:spLocks noGrp="1"/>
          </p:cNvSpPr>
          <p:nvPr>
            <p:ph type="sldNum" sz="quarter" idx="11"/>
          </p:nvPr>
        </p:nvSpPr>
        <p:spPr>
          <a:noFill/>
        </p:spPr>
        <p:txBody>
          <a:bodyPr/>
          <a:lstStyle/>
          <a:p>
            <a:fld id="{EAB3745B-4AE1-4708-8E60-EB9DEB167FA8}" type="slidenum">
              <a:rPr lang="en-US" altLang="zh-CN" smtClean="0">
                <a:ea typeface="宋体" charset="-122"/>
              </a:rPr>
              <a:pPr/>
              <a:t>1</a:t>
            </a:fld>
            <a:endParaRPr lang="en-US" altLang="zh-CN" dirty="0" smtClean="0">
              <a:ea typeface="宋体"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p:cNvSpPr>
            <a:spLocks noGrp="1" noChangeArrowheads="1"/>
          </p:cNvSpPr>
          <p:nvPr>
            <p:ph type="body" idx="1"/>
          </p:nvPr>
        </p:nvSpPr>
        <p:spPr>
          <a:xfrm>
            <a:off x="467544" y="609600"/>
            <a:ext cx="8143056" cy="4979640"/>
          </a:xfrm>
        </p:spPr>
        <p:txBody>
          <a:bodyPr/>
          <a:lstStyle/>
          <a:p>
            <a:pPr eaLnBrk="1" hangingPunct="1"/>
            <a:r>
              <a:rPr lang="en-US" altLang="zh-CN" dirty="0" smtClean="0"/>
              <a:t>The annual </a:t>
            </a:r>
            <a:r>
              <a:rPr lang="en-US" altLang="zh-CN" dirty="0" smtClean="0">
                <a:solidFill>
                  <a:srgbClr val="FF0000"/>
                </a:solidFill>
              </a:rPr>
              <a:t>crude death rate </a:t>
            </a:r>
            <a:r>
              <a:rPr lang="en-US" altLang="zh-CN" dirty="0" smtClean="0"/>
              <a:t>is defined as the number of deaths in a calendar year divided by the population on July 1 of that year </a:t>
            </a:r>
            <a:r>
              <a:rPr lang="en-US" altLang="zh-CN" dirty="0" smtClean="0"/>
              <a:t>.</a:t>
            </a:r>
          </a:p>
          <a:p>
            <a:pPr eaLnBrk="1" hangingPunct="1"/>
            <a:endParaRPr lang="en-US" altLang="zh-CN" dirty="0" smtClean="0"/>
          </a:p>
        </p:txBody>
      </p:sp>
      <p:sp>
        <p:nvSpPr>
          <p:cNvPr id="82947" name="Rectangle 4"/>
          <p:cNvSpPr>
            <a:spLocks noChangeArrowheads="1"/>
          </p:cNvSpPr>
          <p:nvPr/>
        </p:nvSpPr>
        <p:spPr bwMode="auto">
          <a:xfrm>
            <a:off x="971600" y="2198961"/>
            <a:ext cx="6496330" cy="1384995"/>
          </a:xfrm>
          <a:prstGeom prst="rect">
            <a:avLst/>
          </a:prstGeom>
          <a:noFill/>
          <a:ln w="9525">
            <a:noFill/>
            <a:miter lim="800000"/>
            <a:headEnd/>
            <a:tailEnd/>
          </a:ln>
        </p:spPr>
        <p:txBody>
          <a:bodyPr wrap="none" anchor="ctr">
            <a:spAutoFit/>
          </a:bodyPr>
          <a:lstStyle/>
          <a:p>
            <a:r>
              <a:rPr lang="en-US" altLang="zh-CN" sz="2800" dirty="0" smtClean="0"/>
              <a:t>the </a:t>
            </a:r>
            <a:r>
              <a:rPr lang="en-US" altLang="zh-CN" sz="2800" dirty="0"/>
              <a:t>1980 population of California </a:t>
            </a:r>
          </a:p>
          <a:p>
            <a:r>
              <a:rPr lang="en-US" altLang="zh-CN" sz="2800" dirty="0"/>
              <a:t>was 23,000,000(as estimated by July 1) and</a:t>
            </a:r>
          </a:p>
          <a:p>
            <a:r>
              <a:rPr lang="en-US" altLang="zh-CN" sz="2800" dirty="0"/>
              <a:t> there were 190,237 deaths during 1980. </a:t>
            </a:r>
          </a:p>
        </p:txBody>
      </p:sp>
      <p:pic>
        <p:nvPicPr>
          <p:cNvPr id="82948" name="Picture 5"/>
          <p:cNvPicPr>
            <a:picLocks noChangeAspect="1" noChangeArrowheads="1"/>
          </p:cNvPicPr>
          <p:nvPr/>
        </p:nvPicPr>
        <p:blipFill>
          <a:blip r:embed="rId2" cstate="print"/>
          <a:srcRect/>
          <a:stretch>
            <a:fillRect/>
          </a:stretch>
        </p:blipFill>
        <p:spPr bwMode="auto">
          <a:xfrm>
            <a:off x="1331640" y="3645024"/>
            <a:ext cx="5715000" cy="1238250"/>
          </a:xfrm>
          <a:prstGeom prst="rect">
            <a:avLst/>
          </a:prstGeom>
          <a:noFill/>
          <a:ln w="9525">
            <a:noFill/>
            <a:miter lim="800000"/>
            <a:headEnd/>
            <a:tailEnd/>
          </a:ln>
        </p:spPr>
      </p:pic>
      <p:sp>
        <p:nvSpPr>
          <p:cNvPr id="5" name="灯片编号占位符 4"/>
          <p:cNvSpPr>
            <a:spLocks noGrp="1"/>
          </p:cNvSpPr>
          <p:nvPr>
            <p:ph type="sldNum" sz="quarter" idx="12"/>
          </p:nvPr>
        </p:nvSpPr>
        <p:spPr/>
        <p:txBody>
          <a:bodyPr/>
          <a:lstStyle/>
          <a:p>
            <a:fld id="{E3C701E0-CA04-4F1D-BB9D-AE1CCBB64728}" type="slidenum">
              <a:rPr lang="zh-CN" altLang="en-US" smtClean="0"/>
              <a:pPr/>
              <a:t>10</a:t>
            </a:fld>
            <a:endParaRPr lang="zh-CN" altLang="en-US"/>
          </a:p>
        </p:txBody>
      </p:sp>
      <p:sp>
        <p:nvSpPr>
          <p:cNvPr id="6" name="矩形 5"/>
          <p:cNvSpPr/>
          <p:nvPr/>
        </p:nvSpPr>
        <p:spPr>
          <a:xfrm>
            <a:off x="755576" y="5229200"/>
            <a:ext cx="4104456" cy="523220"/>
          </a:xfrm>
          <a:prstGeom prst="rect">
            <a:avLst/>
          </a:prstGeom>
        </p:spPr>
        <p:txBody>
          <a:bodyPr wrap="square">
            <a:spAutoFit/>
          </a:bodyPr>
          <a:lstStyle/>
          <a:p>
            <a:pPr>
              <a:buFont typeface="Arial" pitchFamily="34" charset="0"/>
              <a:buChar char="•"/>
            </a:pPr>
            <a:r>
              <a:rPr lang="en-US" altLang="zh-CN" sz="2800" dirty="0" smtClean="0">
                <a:solidFill>
                  <a:srgbClr val="FF0000"/>
                </a:solidFill>
              </a:rPr>
              <a:t>Age-specific death rate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灯片编号占位符 5"/>
          <p:cNvSpPr>
            <a:spLocks noGrp="1"/>
          </p:cNvSpPr>
          <p:nvPr>
            <p:ph type="sldNum" sz="quarter" idx="11"/>
          </p:nvPr>
        </p:nvSpPr>
        <p:spPr>
          <a:noFill/>
        </p:spPr>
        <p:txBody>
          <a:bodyPr/>
          <a:lstStyle/>
          <a:p>
            <a:fld id="{47F3C7DC-1D90-4EAC-8420-639882F8648E}" type="slidenum">
              <a:rPr lang="en-US" altLang="zh-CN" smtClean="0">
                <a:ea typeface="宋体" charset="-122"/>
              </a:rPr>
              <a:pPr/>
              <a:t>11</a:t>
            </a:fld>
            <a:endParaRPr lang="en-US" altLang="zh-CN" smtClean="0">
              <a:ea typeface="宋体" charset="-122"/>
            </a:endParaRPr>
          </a:p>
        </p:txBody>
      </p:sp>
      <p:sp>
        <p:nvSpPr>
          <p:cNvPr id="21508" name="Rectangle 2"/>
          <p:cNvSpPr>
            <a:spLocks noGrp="1" noChangeArrowheads="1"/>
          </p:cNvSpPr>
          <p:nvPr>
            <p:ph type="title"/>
          </p:nvPr>
        </p:nvSpPr>
        <p:spPr/>
        <p:txBody>
          <a:bodyPr/>
          <a:lstStyle/>
          <a:p>
            <a:pPr eaLnBrk="1" hangingPunct="1"/>
            <a:r>
              <a:rPr lang="en-US" altLang="zh-CN" dirty="0" smtClean="0"/>
              <a:t>Proportion</a:t>
            </a:r>
          </a:p>
        </p:txBody>
      </p:sp>
      <p:sp>
        <p:nvSpPr>
          <p:cNvPr id="21509" name="Rectangle 3"/>
          <p:cNvSpPr>
            <a:spLocks noGrp="1" noChangeArrowheads="1"/>
          </p:cNvSpPr>
          <p:nvPr>
            <p:ph type="body" sz="half" idx="1"/>
          </p:nvPr>
        </p:nvSpPr>
        <p:spPr>
          <a:xfrm>
            <a:off x="457200" y="1600200"/>
            <a:ext cx="7970838" cy="4530725"/>
          </a:xfrm>
        </p:spPr>
        <p:txBody>
          <a:bodyPr/>
          <a:lstStyle/>
          <a:p>
            <a:pPr eaLnBrk="1" hangingPunct="1"/>
            <a:r>
              <a:rPr lang="en-US" altLang="zh-CN" sz="2600" dirty="0" smtClean="0"/>
              <a:t>Composing index, The relative frequency of every composition taking account of special factor, such as race, sex, age group in a whole group.</a:t>
            </a:r>
          </a:p>
          <a:p>
            <a:pPr eaLnBrk="1" hangingPunct="1"/>
            <a:endParaRPr lang="en-US" altLang="zh-CN" sz="2600" dirty="0" smtClean="0"/>
          </a:p>
          <a:p>
            <a:pPr eaLnBrk="1" hangingPunct="1"/>
            <a:endParaRPr lang="en-US" altLang="zh-CN" sz="2600" dirty="0" smtClean="0"/>
          </a:p>
          <a:p>
            <a:pPr eaLnBrk="1" hangingPunct="1"/>
            <a:endParaRPr lang="en-US" altLang="zh-CN" sz="2600" dirty="0" smtClean="0"/>
          </a:p>
          <a:p>
            <a:pPr eaLnBrk="1" hangingPunct="1"/>
            <a:r>
              <a:rPr lang="en-US" altLang="zh-CN" sz="2600" dirty="0" smtClean="0"/>
              <a:t>For example, sex proportion, race proportion, age proportion. </a:t>
            </a:r>
          </a:p>
        </p:txBody>
      </p:sp>
      <p:graphicFrame>
        <p:nvGraphicFramePr>
          <p:cNvPr id="21506" name="Object 4"/>
          <p:cNvGraphicFramePr>
            <a:graphicFrameLocks noChangeAspect="1"/>
          </p:cNvGraphicFramePr>
          <p:nvPr>
            <p:ph sz="half" idx="2"/>
          </p:nvPr>
        </p:nvGraphicFramePr>
        <p:xfrm>
          <a:off x="3467100" y="3074988"/>
          <a:ext cx="1924050" cy="1344612"/>
        </p:xfrm>
        <a:graphic>
          <a:graphicData uri="http://schemas.openxmlformats.org/presentationml/2006/ole">
            <p:oleObj spid="_x0000_s98306" name="Equation" r:id="rId3" imgW="749160" imgH="507960" progId="">
              <p:embed/>
            </p:oleObj>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灯片编号占位符 4"/>
          <p:cNvSpPr>
            <a:spLocks noGrp="1"/>
          </p:cNvSpPr>
          <p:nvPr>
            <p:ph type="sldNum" sz="quarter" idx="11"/>
          </p:nvPr>
        </p:nvSpPr>
        <p:spPr>
          <a:noFill/>
        </p:spPr>
        <p:txBody>
          <a:bodyPr/>
          <a:lstStyle/>
          <a:p>
            <a:fld id="{A0A39B2F-BF25-49A2-B793-473064D8CBBB}" type="slidenum">
              <a:rPr lang="en-US" altLang="zh-CN" smtClean="0">
                <a:ea typeface="宋体" charset="-122"/>
              </a:rPr>
              <a:pPr/>
              <a:t>12</a:t>
            </a:fld>
            <a:endParaRPr lang="en-US" altLang="zh-CN" smtClean="0">
              <a:ea typeface="宋体" charset="-122"/>
            </a:endParaRPr>
          </a:p>
        </p:txBody>
      </p:sp>
      <p:sp>
        <p:nvSpPr>
          <p:cNvPr id="77827" name="Rectangle 2"/>
          <p:cNvSpPr>
            <a:spLocks noGrp="1" noChangeArrowheads="1"/>
          </p:cNvSpPr>
          <p:nvPr>
            <p:ph type="title"/>
          </p:nvPr>
        </p:nvSpPr>
        <p:spPr/>
        <p:txBody>
          <a:bodyPr>
            <a:normAutofit fontScale="90000"/>
          </a:bodyPr>
          <a:lstStyle/>
          <a:p>
            <a:pPr eaLnBrk="1" hangingPunct="1"/>
            <a:r>
              <a:rPr lang="en-US" altLang="zh-CN" sz="3800" smtClean="0"/>
              <a:t>Homogenous in factors except for treatment</a:t>
            </a:r>
          </a:p>
        </p:txBody>
      </p:sp>
      <p:sp>
        <p:nvSpPr>
          <p:cNvPr id="77828" name="Rectangle 3"/>
          <p:cNvSpPr>
            <a:spLocks noGrp="1" noChangeArrowheads="1"/>
          </p:cNvSpPr>
          <p:nvPr>
            <p:ph type="body" idx="1"/>
          </p:nvPr>
        </p:nvSpPr>
        <p:spPr>
          <a:xfrm>
            <a:off x="457200" y="1600200"/>
            <a:ext cx="8229600" cy="3462338"/>
          </a:xfrm>
        </p:spPr>
        <p:txBody>
          <a:bodyPr/>
          <a:lstStyle/>
          <a:p>
            <a:pPr eaLnBrk="1" hangingPunct="1"/>
            <a:r>
              <a:rPr lang="en-US" altLang="zh-CN" smtClean="0"/>
              <a:t>Comparison of morbidity between two region.</a:t>
            </a:r>
          </a:p>
          <a:p>
            <a:pPr eaLnBrk="1" hangingPunct="1"/>
            <a:r>
              <a:rPr lang="en-US" altLang="zh-CN" smtClean="0"/>
              <a:t>Sex, age distribution should be equal significantly. </a:t>
            </a:r>
          </a:p>
          <a:p>
            <a:pPr eaLnBrk="1" hangingPunct="1"/>
            <a:r>
              <a:rPr lang="en-US" altLang="zh-CN" smtClean="0"/>
              <a:t>For the sex, age may be the factor that effect the mortality.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altLang="zh-CN" smtClean="0"/>
              <a:t>Rate &amp; proportion</a:t>
            </a:r>
          </a:p>
        </p:txBody>
      </p:sp>
      <p:sp>
        <p:nvSpPr>
          <p:cNvPr id="78851" name="Rectangle 3"/>
          <p:cNvSpPr>
            <a:spLocks noGrp="1" noChangeArrowheads="1"/>
          </p:cNvSpPr>
          <p:nvPr>
            <p:ph type="body" idx="1"/>
          </p:nvPr>
        </p:nvSpPr>
        <p:spPr/>
        <p:txBody>
          <a:bodyPr/>
          <a:lstStyle/>
          <a:p>
            <a:pPr>
              <a:lnSpc>
                <a:spcPct val="80000"/>
              </a:lnSpc>
            </a:pPr>
            <a:r>
              <a:rPr lang="en-US" altLang="zh-CN" sz="2600" smtClean="0"/>
              <a:t>The term rate is somewhat confusing; sometimes it is use d interchangeably with the term p oportion; sometimes it refers to a quantity of a very different nature. </a:t>
            </a:r>
          </a:p>
          <a:p>
            <a:pPr>
              <a:lnSpc>
                <a:spcPct val="80000"/>
              </a:lnSpc>
            </a:pPr>
            <a:r>
              <a:rPr lang="en-US" altLang="zh-CN" sz="2600" smtClean="0"/>
              <a:t>Sometimes, we focus on rates used interchangeably with proportions as measures of morbidity and mortality. </a:t>
            </a:r>
          </a:p>
          <a:p>
            <a:pPr>
              <a:lnSpc>
                <a:spcPct val="80000"/>
              </a:lnSpc>
            </a:pPr>
            <a:r>
              <a:rPr lang="en-US" altLang="zh-CN" sz="2600" smtClean="0"/>
              <a:t>Even when they refer to th e same things — measures of morbidity and mortality —there is some degree of difference between these two terms. In contrast to the static nature of proportions, rates are aimed at measuring the occurrences of events during or after a certain time period .</a:t>
            </a:r>
            <a:endParaRPr lang="zh-CN" altLang="en-US" sz="2600" smtClean="0"/>
          </a:p>
        </p:txBody>
      </p:sp>
      <p:sp>
        <p:nvSpPr>
          <p:cNvPr id="4" name="灯片编号占位符 3"/>
          <p:cNvSpPr>
            <a:spLocks noGrp="1"/>
          </p:cNvSpPr>
          <p:nvPr>
            <p:ph type="sldNum" sz="quarter" idx="12"/>
          </p:nvPr>
        </p:nvSpPr>
        <p:spPr/>
        <p:txBody>
          <a:bodyPr/>
          <a:lstStyle/>
          <a:p>
            <a:fld id="{E3C701E0-CA04-4F1D-BB9D-AE1CCBB64728}" type="slidenum">
              <a:rPr lang="zh-CN" altLang="en-US" smtClean="0"/>
              <a:pPr/>
              <a:t>13</a:t>
            </a:fld>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灯片编号占位符 4"/>
          <p:cNvSpPr>
            <a:spLocks noGrp="1"/>
          </p:cNvSpPr>
          <p:nvPr>
            <p:ph type="sldNum" sz="quarter" idx="11"/>
          </p:nvPr>
        </p:nvSpPr>
        <p:spPr>
          <a:noFill/>
        </p:spPr>
        <p:txBody>
          <a:bodyPr/>
          <a:lstStyle/>
          <a:p>
            <a:fld id="{55F141C0-D708-483B-AC20-7CC2360F2F8B}" type="slidenum">
              <a:rPr lang="en-US" altLang="zh-CN" smtClean="0">
                <a:ea typeface="宋体" charset="-122"/>
              </a:rPr>
              <a:pPr/>
              <a:t>14</a:t>
            </a:fld>
            <a:endParaRPr lang="en-US" altLang="zh-CN" smtClean="0">
              <a:ea typeface="宋体" charset="-122"/>
            </a:endParaRPr>
          </a:p>
        </p:txBody>
      </p:sp>
      <p:sp>
        <p:nvSpPr>
          <p:cNvPr id="22532" name="Rectangle 2"/>
          <p:cNvSpPr>
            <a:spLocks noGrp="1" noChangeArrowheads="1"/>
          </p:cNvSpPr>
          <p:nvPr>
            <p:ph type="title"/>
          </p:nvPr>
        </p:nvSpPr>
        <p:spPr/>
        <p:txBody>
          <a:bodyPr/>
          <a:lstStyle/>
          <a:p>
            <a:pPr eaLnBrk="1" hangingPunct="1"/>
            <a:r>
              <a:rPr lang="en-US" altLang="zh-CN" smtClean="0"/>
              <a:t>Ratio-comparison index</a:t>
            </a:r>
          </a:p>
        </p:txBody>
      </p:sp>
      <p:sp>
        <p:nvSpPr>
          <p:cNvPr id="22533" name="Rectangle 3"/>
          <p:cNvSpPr>
            <a:spLocks noGrp="1" noChangeArrowheads="1"/>
          </p:cNvSpPr>
          <p:nvPr>
            <p:ph type="body" idx="1"/>
          </p:nvPr>
        </p:nvSpPr>
        <p:spPr>
          <a:xfrm>
            <a:off x="457200" y="3684588"/>
            <a:ext cx="8229600" cy="2446337"/>
          </a:xfrm>
        </p:spPr>
        <p:txBody>
          <a:bodyPr/>
          <a:lstStyle/>
          <a:p>
            <a:pPr eaLnBrk="1" hangingPunct="1">
              <a:lnSpc>
                <a:spcPct val="90000"/>
              </a:lnSpc>
            </a:pPr>
            <a:r>
              <a:rPr lang="en-US" altLang="zh-CN" smtClean="0"/>
              <a:t>C,d the frequency or relative frequency of occurrence of some events or  terms,such as the person-doctor ratio,the person-hospital bed ratio.</a:t>
            </a:r>
          </a:p>
          <a:p>
            <a:pPr eaLnBrk="1" hangingPunct="1">
              <a:lnSpc>
                <a:spcPct val="90000"/>
              </a:lnSpc>
            </a:pPr>
            <a:r>
              <a:rPr lang="en-US" altLang="zh-CN" smtClean="0"/>
              <a:t>K used in ratio are mostly 1 and 100.</a:t>
            </a:r>
          </a:p>
        </p:txBody>
      </p:sp>
      <p:graphicFrame>
        <p:nvGraphicFramePr>
          <p:cNvPr id="22530" name="Object 4"/>
          <p:cNvGraphicFramePr>
            <a:graphicFrameLocks noChangeAspect="1"/>
          </p:cNvGraphicFramePr>
          <p:nvPr/>
        </p:nvGraphicFramePr>
        <p:xfrm>
          <a:off x="3563938" y="1989138"/>
          <a:ext cx="1374775" cy="1416050"/>
        </p:xfrm>
        <a:graphic>
          <a:graphicData uri="http://schemas.openxmlformats.org/presentationml/2006/ole">
            <p:oleObj spid="_x0000_s99330" name="Equation" r:id="rId3" imgW="419040" imgH="431640" progId="">
              <p:embed/>
            </p:oleObj>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灯片编号占位符 4"/>
          <p:cNvSpPr>
            <a:spLocks noGrp="1"/>
          </p:cNvSpPr>
          <p:nvPr>
            <p:ph type="sldNum" sz="quarter" idx="11"/>
          </p:nvPr>
        </p:nvSpPr>
        <p:spPr>
          <a:noFill/>
        </p:spPr>
        <p:txBody>
          <a:bodyPr/>
          <a:lstStyle/>
          <a:p>
            <a:fld id="{B9FEC60A-A00D-4FEB-B174-4CD4597AE238}" type="slidenum">
              <a:rPr lang="en-US" altLang="zh-CN" smtClean="0">
                <a:ea typeface="宋体" charset="-122"/>
              </a:rPr>
              <a:pPr/>
              <a:t>15</a:t>
            </a:fld>
            <a:endParaRPr lang="en-US" altLang="zh-CN" smtClean="0">
              <a:ea typeface="宋体" charset="-122"/>
            </a:endParaRPr>
          </a:p>
        </p:txBody>
      </p:sp>
      <p:sp>
        <p:nvSpPr>
          <p:cNvPr id="23556" name="Rectangle 2"/>
          <p:cNvSpPr>
            <a:spLocks noGrp="1" noChangeArrowheads="1"/>
          </p:cNvSpPr>
          <p:nvPr>
            <p:ph type="title"/>
          </p:nvPr>
        </p:nvSpPr>
        <p:spPr/>
        <p:txBody>
          <a:bodyPr/>
          <a:lstStyle/>
          <a:p>
            <a:pPr eaLnBrk="1" hangingPunct="1"/>
            <a:r>
              <a:rPr lang="en-US" altLang="zh-CN" smtClean="0"/>
              <a:t>Sex ratio in China in 2000</a:t>
            </a:r>
          </a:p>
        </p:txBody>
      </p:sp>
      <p:sp>
        <p:nvSpPr>
          <p:cNvPr id="23557" name="Rectangle 3"/>
          <p:cNvSpPr>
            <a:spLocks noGrp="1" noChangeArrowheads="1"/>
          </p:cNvSpPr>
          <p:nvPr>
            <p:ph type="body" idx="1"/>
          </p:nvPr>
        </p:nvSpPr>
        <p:spPr>
          <a:xfrm>
            <a:off x="468313" y="3860800"/>
            <a:ext cx="8001000" cy="1819275"/>
          </a:xfrm>
        </p:spPr>
        <p:txBody>
          <a:bodyPr/>
          <a:lstStyle/>
          <a:p>
            <a:pPr eaLnBrk="1" hangingPunct="1"/>
            <a:r>
              <a:rPr kumimoji="1" lang="zh-CN" altLang="en-US" smtClean="0"/>
              <a:t>＝</a:t>
            </a:r>
            <a:r>
              <a:rPr kumimoji="1" lang="en-US" altLang="zh-CN" smtClean="0"/>
              <a:t>(65355units/64228 units)X100=106.74</a:t>
            </a:r>
          </a:p>
          <a:p>
            <a:pPr eaLnBrk="1" hangingPunct="1"/>
            <a:r>
              <a:rPr kumimoji="1" lang="en-US" altLang="zh-CN" smtClean="0"/>
              <a:t>1 unit=10,000    </a:t>
            </a:r>
            <a:r>
              <a:rPr kumimoji="1" lang="zh-CN" altLang="en-US" smtClean="0"/>
              <a:t>万 </a:t>
            </a:r>
            <a:r>
              <a:rPr kumimoji="1" lang="en-US" altLang="zh-CN" smtClean="0"/>
              <a:t>(wan)</a:t>
            </a:r>
          </a:p>
        </p:txBody>
      </p:sp>
      <p:graphicFrame>
        <p:nvGraphicFramePr>
          <p:cNvPr id="23554" name="Object 4"/>
          <p:cNvGraphicFramePr>
            <a:graphicFrameLocks noChangeAspect="1"/>
          </p:cNvGraphicFramePr>
          <p:nvPr/>
        </p:nvGraphicFramePr>
        <p:xfrm>
          <a:off x="1692275" y="2276475"/>
          <a:ext cx="5022850" cy="1273175"/>
        </p:xfrm>
        <a:graphic>
          <a:graphicData uri="http://schemas.openxmlformats.org/presentationml/2006/ole">
            <p:oleObj spid="_x0000_s100354" name="Equation" r:id="rId3" imgW="1904760" imgH="482400" progId="">
              <p:embed/>
            </p:oleObj>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灯片编号占位符 4"/>
          <p:cNvSpPr>
            <a:spLocks noGrp="1"/>
          </p:cNvSpPr>
          <p:nvPr>
            <p:ph type="sldNum" sz="quarter" idx="11"/>
          </p:nvPr>
        </p:nvSpPr>
        <p:spPr>
          <a:noFill/>
        </p:spPr>
        <p:txBody>
          <a:bodyPr/>
          <a:lstStyle/>
          <a:p>
            <a:fld id="{642D5134-BB2C-4F21-A9FC-222F64B50912}" type="slidenum">
              <a:rPr lang="en-US" altLang="zh-CN" smtClean="0">
                <a:ea typeface="宋体" charset="-122"/>
              </a:rPr>
              <a:pPr/>
              <a:t>16</a:t>
            </a:fld>
            <a:endParaRPr lang="en-US" altLang="zh-CN" smtClean="0">
              <a:ea typeface="宋体" charset="-122"/>
            </a:endParaRPr>
          </a:p>
        </p:txBody>
      </p:sp>
      <p:sp>
        <p:nvSpPr>
          <p:cNvPr id="79875" name="Rectangle 2"/>
          <p:cNvSpPr>
            <a:spLocks noGrp="1" noChangeArrowheads="1"/>
          </p:cNvSpPr>
          <p:nvPr>
            <p:ph type="title"/>
          </p:nvPr>
        </p:nvSpPr>
        <p:spPr/>
        <p:txBody>
          <a:bodyPr/>
          <a:lstStyle/>
          <a:p>
            <a:pPr eaLnBrk="1" hangingPunct="1"/>
            <a:r>
              <a:rPr lang="en-US" altLang="zh-CN" smtClean="0"/>
              <a:t>Summary of relative number</a:t>
            </a:r>
          </a:p>
        </p:txBody>
      </p:sp>
      <p:graphicFrame>
        <p:nvGraphicFramePr>
          <p:cNvPr id="310275" name="Group 3"/>
          <p:cNvGraphicFramePr>
            <a:graphicFrameLocks noGrp="1"/>
          </p:cNvGraphicFramePr>
          <p:nvPr>
            <p:ph idx="1"/>
          </p:nvPr>
        </p:nvGraphicFramePr>
        <p:xfrm>
          <a:off x="468313" y="1773238"/>
          <a:ext cx="8424862" cy="3282951"/>
        </p:xfrm>
        <a:graphic>
          <a:graphicData uri="http://schemas.openxmlformats.org/drawingml/2006/table">
            <a:tbl>
              <a:tblPr/>
              <a:tblGrid>
                <a:gridCol w="1716087"/>
                <a:gridCol w="874713"/>
                <a:gridCol w="1800225"/>
                <a:gridCol w="1008062"/>
                <a:gridCol w="1512888"/>
                <a:gridCol w="1512887"/>
              </a:tblGrid>
              <a:tr h="700088">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pPr>
                      <a:r>
                        <a:rPr kumimoji="0" lang="en-US" altLang="zh-CN" sz="1800" b="0" i="0" u="none" strike="noStrike" cap="none" normalizeH="0" baseline="0" smtClean="0">
                          <a:ln>
                            <a:noFill/>
                          </a:ln>
                          <a:solidFill>
                            <a:schemeClr val="tx1"/>
                          </a:solidFill>
                          <a:effectLst/>
                          <a:latin typeface="Arial" charset="0"/>
                          <a:ea typeface="宋体" pitchFamily="2" charset="-122"/>
                        </a:rPr>
                        <a:t>BMI group</a:t>
                      </a:r>
                    </a:p>
                  </a:txBody>
                  <a:tcPr anchor="ctr" horzOverflow="overflow">
                    <a:lnL cap="flat">
                      <a:noFill/>
                    </a:lnL>
                    <a:lnR>
                      <a:noFill/>
                    </a:lnR>
                    <a:lnT w="38100" cap="flat" cmpd="sng" algn="ctr">
                      <a:solidFill>
                        <a:srgbClr val="060BE8"/>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pPr>
                      <a:r>
                        <a:rPr kumimoji="0" lang="en-US" altLang="zh-CN" sz="1800" b="0" i="0" u="none" strike="noStrike" cap="none" normalizeH="0" baseline="0" smtClean="0">
                          <a:ln>
                            <a:noFill/>
                          </a:ln>
                          <a:solidFill>
                            <a:schemeClr val="tx1"/>
                          </a:solidFill>
                          <a:effectLst/>
                          <a:latin typeface="Arial" charset="0"/>
                          <a:ea typeface="宋体" pitchFamily="2" charset="-122"/>
                        </a:rPr>
                        <a:t>number</a:t>
                      </a:r>
                    </a:p>
                  </a:txBody>
                  <a:tcPr anchor="ctr" horzOverflow="overflow">
                    <a:lnL>
                      <a:noFill/>
                    </a:lnL>
                    <a:lnR>
                      <a:noFill/>
                    </a:lnR>
                    <a:lnT w="38100" cap="flat" cmpd="sng" algn="ctr">
                      <a:solidFill>
                        <a:srgbClr val="060BE8"/>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pPr>
                      <a:r>
                        <a:rPr kumimoji="0" lang="en-US" altLang="zh-CN" sz="1800" b="0" i="0" u="none" strike="noStrike" cap="none" normalizeH="0" baseline="0" smtClean="0">
                          <a:ln>
                            <a:noFill/>
                          </a:ln>
                          <a:solidFill>
                            <a:schemeClr val="tx1"/>
                          </a:solidFill>
                          <a:effectLst/>
                          <a:latin typeface="Arial" charset="0"/>
                          <a:ea typeface="宋体" pitchFamily="2" charset="-122"/>
                        </a:rPr>
                        <a:t>N </a:t>
                      </a:r>
                    </a:p>
                    <a:p>
                      <a:pPr marL="342900" marR="0" lvl="0" indent="-342900" algn="ctr" defTabSz="914400" rtl="0" eaLnBrk="1" fontAlgn="base" latinLnBrk="0" hangingPunct="1">
                        <a:lnSpc>
                          <a:spcPct val="100000"/>
                        </a:lnSpc>
                        <a:spcBef>
                          <a:spcPct val="0"/>
                        </a:spcBef>
                        <a:spcAft>
                          <a:spcPct val="0"/>
                        </a:spcAft>
                        <a:buClrTx/>
                        <a:buSzPct val="100000"/>
                        <a:buFontTx/>
                        <a:buNone/>
                        <a:tabLst/>
                      </a:pPr>
                      <a:r>
                        <a:rPr kumimoji="0" lang="en-US" altLang="zh-CN" sz="1800" b="0" i="0" u="none" strike="noStrike" cap="none" normalizeH="0" baseline="0" smtClean="0">
                          <a:ln>
                            <a:noFill/>
                          </a:ln>
                          <a:solidFill>
                            <a:schemeClr val="tx1"/>
                          </a:solidFill>
                          <a:effectLst/>
                          <a:latin typeface="Arial" charset="0"/>
                          <a:ea typeface="宋体" pitchFamily="2" charset="-122"/>
                        </a:rPr>
                        <a:t>of patients</a:t>
                      </a:r>
                    </a:p>
                  </a:txBody>
                  <a:tcPr anchor="ctr" horzOverflow="overflow">
                    <a:lnL>
                      <a:noFill/>
                    </a:lnL>
                    <a:lnR>
                      <a:noFill/>
                    </a:lnR>
                    <a:lnT w="38100" cap="flat" cmpd="sng" algn="ctr">
                      <a:solidFill>
                        <a:srgbClr val="060BE8"/>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pPr>
                      <a:r>
                        <a:rPr kumimoji="0" lang="en-US" altLang="zh-CN" sz="1800" b="0" i="0" u="none" strike="noStrike" cap="none" normalizeH="0" baseline="0" smtClean="0">
                          <a:ln>
                            <a:noFill/>
                          </a:ln>
                          <a:solidFill>
                            <a:schemeClr val="tx1"/>
                          </a:solidFill>
                          <a:effectLst/>
                          <a:latin typeface="Arial" charset="0"/>
                          <a:ea typeface="宋体" pitchFamily="2" charset="-122"/>
                        </a:rPr>
                        <a:t>ratio</a:t>
                      </a:r>
                    </a:p>
                  </a:txBody>
                  <a:tcPr anchor="ctr" horzOverflow="overflow">
                    <a:lnL>
                      <a:noFill/>
                    </a:lnL>
                    <a:lnR>
                      <a:noFill/>
                    </a:lnR>
                    <a:lnT w="38100" cap="flat" cmpd="sng" algn="ctr">
                      <a:solidFill>
                        <a:srgbClr val="060BE8"/>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pPr>
                      <a:r>
                        <a:rPr kumimoji="0" lang="en-US" altLang="zh-CN" sz="1800" b="0" i="0" u="none" strike="noStrike" cap="none" normalizeH="0" baseline="0" smtClean="0">
                          <a:ln>
                            <a:noFill/>
                          </a:ln>
                          <a:solidFill>
                            <a:schemeClr val="tx1"/>
                          </a:solidFill>
                          <a:effectLst/>
                          <a:latin typeface="Arial" charset="0"/>
                          <a:ea typeface="宋体" pitchFamily="2" charset="-122"/>
                        </a:rPr>
                        <a:t>Composition</a:t>
                      </a:r>
                    </a:p>
                    <a:p>
                      <a:pPr marL="342900" marR="0" lvl="0" indent="-342900" algn="ctr" defTabSz="914400" rtl="0" eaLnBrk="1" fontAlgn="base" latinLnBrk="0" hangingPunct="1">
                        <a:lnSpc>
                          <a:spcPct val="100000"/>
                        </a:lnSpc>
                        <a:spcBef>
                          <a:spcPct val="0"/>
                        </a:spcBef>
                        <a:spcAft>
                          <a:spcPct val="0"/>
                        </a:spcAft>
                        <a:buClrTx/>
                        <a:buSzPct val="100000"/>
                        <a:buFontTx/>
                        <a:buNone/>
                        <a:tabLst/>
                      </a:pPr>
                      <a:r>
                        <a:rPr kumimoji="0" lang="en-US" altLang="zh-CN" sz="1800" b="0" i="0" u="none" strike="noStrike" cap="none" normalizeH="0" baseline="0" smtClean="0">
                          <a:ln>
                            <a:noFill/>
                          </a:ln>
                          <a:solidFill>
                            <a:schemeClr val="tx1"/>
                          </a:solidFill>
                          <a:effectLst/>
                          <a:latin typeface="Arial" charset="0"/>
                          <a:ea typeface="宋体" pitchFamily="2" charset="-122"/>
                        </a:rPr>
                        <a:t>%</a:t>
                      </a:r>
                    </a:p>
                  </a:txBody>
                  <a:tcPr anchor="ctr" horzOverflow="overflow">
                    <a:lnL>
                      <a:noFill/>
                    </a:lnL>
                    <a:lnR>
                      <a:noFill/>
                    </a:lnR>
                    <a:lnT w="38100" cap="flat" cmpd="sng" algn="ctr">
                      <a:solidFill>
                        <a:srgbClr val="060BE8"/>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pPr>
                      <a:r>
                        <a:rPr kumimoji="0" lang="en-US" altLang="zh-CN" sz="1800" b="0" i="0" u="none" strike="noStrike" cap="none" normalizeH="0" baseline="0" smtClean="0">
                          <a:ln>
                            <a:noFill/>
                          </a:ln>
                          <a:solidFill>
                            <a:schemeClr val="tx1"/>
                          </a:solidFill>
                          <a:effectLst/>
                          <a:latin typeface="Arial" charset="0"/>
                          <a:ea typeface="宋体" pitchFamily="2" charset="-122"/>
                        </a:rPr>
                        <a:t> prevalence rate %</a:t>
                      </a:r>
                    </a:p>
                  </a:txBody>
                  <a:tcPr anchor="ctr" horzOverflow="overflow">
                    <a:lnL>
                      <a:noFill/>
                    </a:lnL>
                    <a:lnR cap="flat">
                      <a:noFill/>
                    </a:lnR>
                    <a:lnT w="38100" cap="flat" cmpd="sng" algn="ctr">
                      <a:solidFill>
                        <a:srgbClr val="060BE8"/>
                      </a:solidFill>
                      <a:prstDash val="solid"/>
                      <a:round/>
                      <a:headEnd type="none" w="med" len="med"/>
                      <a:tailEnd type="none" w="med" len="med"/>
                    </a:lnT>
                    <a:lnB>
                      <a:noFill/>
                    </a:lnB>
                    <a:lnTlToBr>
                      <a:noFill/>
                    </a:lnTlToBr>
                    <a:lnBlToTr>
                      <a:noFill/>
                    </a:lnBlToTr>
                    <a:noFill/>
                  </a:tcPr>
                </a:tc>
              </a:tr>
              <a:tr h="180975">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pPr>
                      <a:r>
                        <a:rPr kumimoji="0" lang="zh-CN" altLang="en-US" sz="1800" b="0" i="0" u="none" strike="noStrike" cap="none" normalizeH="0" baseline="0" smtClean="0">
                          <a:ln>
                            <a:noFill/>
                          </a:ln>
                          <a:solidFill>
                            <a:schemeClr val="tx1"/>
                          </a:solidFill>
                          <a:effectLst/>
                          <a:latin typeface="Arial" charset="0"/>
                          <a:ea typeface="宋体" pitchFamily="2" charset="-122"/>
                          <a:cs typeface="Times New Roman" pitchFamily="18" charset="0"/>
                        </a:rPr>
                        <a:t>（</a:t>
                      </a: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1</a:t>
                      </a:r>
                      <a:r>
                        <a:rPr kumimoji="0" lang="zh-CN" altLang="en-US" sz="1800" b="0" i="0" u="none" strike="noStrike" cap="none" normalizeH="0" baseline="0" smtClean="0">
                          <a:ln>
                            <a:noFill/>
                          </a:ln>
                          <a:solidFill>
                            <a:schemeClr val="tx1"/>
                          </a:solidFill>
                          <a:effectLst/>
                          <a:latin typeface="Arial" charset="0"/>
                          <a:ea typeface="宋体" pitchFamily="2" charset="-122"/>
                          <a:cs typeface="Times New Roman" pitchFamily="18" charset="0"/>
                        </a:rPr>
                        <a:t>）</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cap="flat">
                      <a:noFill/>
                    </a:lnL>
                    <a:lnR>
                      <a:noFill/>
                    </a:lnR>
                    <a:lnT>
                      <a:noFill/>
                    </a:lnT>
                    <a:lnB w="38100" cap="flat" cmpd="sng" algn="ctr">
                      <a:solidFill>
                        <a:srgbClr val="060BE8"/>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pPr>
                      <a:r>
                        <a:rPr kumimoji="0" lang="zh-CN" altLang="en-US" sz="1800" b="0" i="0" u="none" strike="noStrike" cap="none" normalizeH="0" baseline="0" smtClean="0">
                          <a:ln>
                            <a:noFill/>
                          </a:ln>
                          <a:solidFill>
                            <a:schemeClr val="tx1"/>
                          </a:solidFill>
                          <a:effectLst/>
                          <a:latin typeface="Arial" charset="0"/>
                          <a:ea typeface="宋体" pitchFamily="2" charset="-122"/>
                          <a:cs typeface="Times New Roman" pitchFamily="18" charset="0"/>
                        </a:rPr>
                        <a:t>（</a:t>
                      </a: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2</a:t>
                      </a:r>
                      <a:r>
                        <a:rPr kumimoji="0" lang="zh-CN" altLang="en-US" sz="1800" b="0" i="0" u="none" strike="noStrike" cap="none" normalizeH="0" baseline="0" smtClean="0">
                          <a:ln>
                            <a:noFill/>
                          </a:ln>
                          <a:solidFill>
                            <a:schemeClr val="tx1"/>
                          </a:solidFill>
                          <a:effectLst/>
                          <a:latin typeface="Arial" charset="0"/>
                          <a:ea typeface="宋体" pitchFamily="2" charset="-122"/>
                          <a:cs typeface="Times New Roman" pitchFamily="18" charset="0"/>
                        </a:rPr>
                        <a:t>）</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a:noFill/>
                    </a:lnT>
                    <a:lnB w="38100" cap="flat" cmpd="sng" algn="ctr">
                      <a:solidFill>
                        <a:srgbClr val="060BE8"/>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pPr>
                      <a:r>
                        <a:rPr kumimoji="0" lang="zh-CN" altLang="en-US" sz="1800" b="0" i="0" u="none" strike="noStrike" cap="none" normalizeH="0" baseline="0" smtClean="0">
                          <a:ln>
                            <a:noFill/>
                          </a:ln>
                          <a:solidFill>
                            <a:schemeClr val="tx1"/>
                          </a:solidFill>
                          <a:effectLst/>
                          <a:latin typeface="Arial" charset="0"/>
                          <a:ea typeface="宋体" pitchFamily="2" charset="-122"/>
                          <a:cs typeface="Times New Roman" pitchFamily="18" charset="0"/>
                        </a:rPr>
                        <a:t>（</a:t>
                      </a: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3</a:t>
                      </a:r>
                      <a:r>
                        <a:rPr kumimoji="0" lang="zh-CN" altLang="en-US" sz="1800" b="0" i="0" u="none" strike="noStrike" cap="none" normalizeH="0" baseline="0" smtClean="0">
                          <a:ln>
                            <a:noFill/>
                          </a:ln>
                          <a:solidFill>
                            <a:schemeClr val="tx1"/>
                          </a:solidFill>
                          <a:effectLst/>
                          <a:latin typeface="Arial" charset="0"/>
                          <a:ea typeface="宋体" pitchFamily="2" charset="-122"/>
                          <a:cs typeface="Times New Roman" pitchFamily="18" charset="0"/>
                        </a:rPr>
                        <a:t>）</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a:noFill/>
                    </a:lnT>
                    <a:lnB w="38100" cap="flat" cmpd="sng" algn="ctr">
                      <a:solidFill>
                        <a:srgbClr val="060BE8"/>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pPr>
                      <a:r>
                        <a:rPr kumimoji="0" lang="zh-CN" altLang="en-US" sz="1800" b="0" i="0" u="none" strike="noStrike" cap="none" normalizeH="0" baseline="0" smtClean="0">
                          <a:ln>
                            <a:noFill/>
                          </a:ln>
                          <a:solidFill>
                            <a:schemeClr val="tx1"/>
                          </a:solidFill>
                          <a:effectLst/>
                          <a:latin typeface="Arial" charset="0"/>
                          <a:ea typeface="宋体" pitchFamily="2" charset="-122"/>
                          <a:cs typeface="Times New Roman" pitchFamily="18" charset="0"/>
                        </a:rPr>
                        <a:t>（</a:t>
                      </a: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4</a:t>
                      </a:r>
                      <a:r>
                        <a:rPr kumimoji="0" lang="zh-CN" altLang="en-US" sz="1800" b="0" i="0" u="none" strike="noStrike" cap="none" normalizeH="0" baseline="0" smtClean="0">
                          <a:ln>
                            <a:noFill/>
                          </a:ln>
                          <a:solidFill>
                            <a:schemeClr val="tx1"/>
                          </a:solidFill>
                          <a:effectLst/>
                          <a:latin typeface="Arial" charset="0"/>
                          <a:ea typeface="宋体" pitchFamily="2" charset="-122"/>
                          <a:cs typeface="Times New Roman" pitchFamily="18" charset="0"/>
                        </a:rPr>
                        <a:t>）</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a:noFill/>
                    </a:lnT>
                    <a:lnB w="38100" cap="flat" cmpd="sng" algn="ctr">
                      <a:solidFill>
                        <a:srgbClr val="060BE8"/>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pPr>
                      <a:r>
                        <a:rPr kumimoji="0" lang="zh-CN" altLang="en-US" sz="1800" b="0" i="0" u="none" strike="noStrike" cap="none" normalizeH="0" baseline="0" smtClean="0">
                          <a:ln>
                            <a:noFill/>
                          </a:ln>
                          <a:solidFill>
                            <a:schemeClr val="tx1"/>
                          </a:solidFill>
                          <a:effectLst/>
                          <a:latin typeface="Arial" charset="0"/>
                          <a:ea typeface="宋体" pitchFamily="2" charset="-122"/>
                          <a:cs typeface="Times New Roman" pitchFamily="18" charset="0"/>
                        </a:rPr>
                        <a:t>（</a:t>
                      </a: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5</a:t>
                      </a:r>
                      <a:r>
                        <a:rPr kumimoji="0" lang="zh-CN" altLang="en-US" sz="1800" b="0" i="0" u="none" strike="noStrike" cap="none" normalizeH="0" baseline="0" smtClean="0">
                          <a:ln>
                            <a:noFill/>
                          </a:ln>
                          <a:solidFill>
                            <a:schemeClr val="tx1"/>
                          </a:solidFill>
                          <a:effectLst/>
                          <a:latin typeface="Arial" charset="0"/>
                          <a:ea typeface="宋体" pitchFamily="2" charset="-122"/>
                          <a:cs typeface="Times New Roman" pitchFamily="18" charset="0"/>
                        </a:rPr>
                        <a:t>）</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a:noFill/>
                    </a:lnT>
                    <a:lnB w="38100" cap="flat" cmpd="sng" algn="ctr">
                      <a:solidFill>
                        <a:srgbClr val="060BE8"/>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pPr>
                      <a:r>
                        <a:rPr kumimoji="0" lang="zh-CN" altLang="en-US" sz="1800" b="0" i="0" u="none" strike="noStrike" cap="none" normalizeH="0" baseline="0" smtClean="0">
                          <a:ln>
                            <a:noFill/>
                          </a:ln>
                          <a:solidFill>
                            <a:schemeClr val="tx1"/>
                          </a:solidFill>
                          <a:effectLst/>
                          <a:latin typeface="Arial" charset="0"/>
                          <a:ea typeface="宋体" pitchFamily="2" charset="-122"/>
                          <a:cs typeface="Times New Roman" pitchFamily="18" charset="0"/>
                        </a:rPr>
                        <a:t>（</a:t>
                      </a: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6</a:t>
                      </a:r>
                      <a:r>
                        <a:rPr kumimoji="0" lang="zh-CN" altLang="en-US" sz="1800" b="0" i="0" u="none" strike="noStrike" cap="none" normalizeH="0" baseline="0" smtClean="0">
                          <a:ln>
                            <a:noFill/>
                          </a:ln>
                          <a:solidFill>
                            <a:schemeClr val="tx1"/>
                          </a:solidFill>
                          <a:effectLst/>
                          <a:latin typeface="Arial" charset="0"/>
                          <a:ea typeface="宋体" pitchFamily="2" charset="-122"/>
                          <a:cs typeface="Times New Roman" pitchFamily="18" charset="0"/>
                        </a:rPr>
                        <a:t>）</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cap="flat">
                      <a:noFill/>
                    </a:lnR>
                    <a:lnT>
                      <a:noFill/>
                    </a:lnT>
                    <a:lnB w="38100" cap="flat" cmpd="sng" algn="ctr">
                      <a:solidFill>
                        <a:srgbClr val="060BE8"/>
                      </a:solidFill>
                      <a:prstDash val="solid"/>
                      <a:round/>
                      <a:headEnd type="none" w="med" len="med"/>
                      <a:tailEnd type="none" w="med" len="med"/>
                    </a:lnB>
                    <a:lnTlToBr>
                      <a:noFill/>
                    </a:lnTlToBr>
                    <a:lnBlToTr>
                      <a:noFill/>
                    </a:lnBlToTr>
                    <a:noFill/>
                  </a:tcPr>
                </a:tc>
              </a:tr>
              <a:tr h="271463">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low</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cap="flat">
                      <a:noFill/>
                    </a:lnL>
                    <a:lnR>
                      <a:noFill/>
                    </a:lnR>
                    <a:lnT w="38100" cap="flat" cmpd="sng" algn="ctr">
                      <a:solidFill>
                        <a:srgbClr val="060BE8"/>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269875"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212</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w="38100" cap="flat" cmpd="sng" algn="ctr">
                      <a:solidFill>
                        <a:srgbClr val="060BE8"/>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282575"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10</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w="38100" cap="flat" cmpd="sng" algn="ctr">
                      <a:solidFill>
                        <a:srgbClr val="060BE8"/>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w="38100" cap="flat" cmpd="sng" algn="ctr">
                      <a:solidFill>
                        <a:srgbClr val="060BE8"/>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303213"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3.10</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w="38100" cap="flat" cmpd="sng" algn="ctr">
                      <a:solidFill>
                        <a:srgbClr val="060BE8"/>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420688"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4.72</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cap="flat">
                      <a:noFill/>
                    </a:lnR>
                    <a:lnT w="38100" cap="flat" cmpd="sng" algn="ctr">
                      <a:solidFill>
                        <a:srgbClr val="060BE8"/>
                      </a:solidFill>
                      <a:prstDash val="solid"/>
                      <a:round/>
                      <a:headEnd type="none" w="med" len="med"/>
                      <a:tailEnd type="none" w="med" len="med"/>
                    </a:lnT>
                    <a:lnB>
                      <a:noFill/>
                    </a:lnB>
                    <a:lnTlToBr>
                      <a:noFill/>
                    </a:lnTlToBr>
                    <a:lnBlToTr>
                      <a:noFill/>
                    </a:lnBlToTr>
                    <a:noFill/>
                  </a:tcPr>
                </a:tc>
              </a:tr>
              <a:tr h="273050">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Overweight</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269875"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661</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282575"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57</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414338"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5.70</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303213"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17.65</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420688"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8.62</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cap="flat">
                      <a:noFill/>
                    </a:lnR>
                    <a:lnT>
                      <a:noFill/>
                    </a:lnT>
                    <a:lnB>
                      <a:noFill/>
                    </a:lnB>
                    <a:lnTlToBr>
                      <a:noFill/>
                    </a:lnTlToBr>
                    <a:lnBlToTr>
                      <a:noFill/>
                    </a:lnBlToTr>
                    <a:noFill/>
                  </a:tcPr>
                </a:tc>
              </a:tr>
              <a:tr h="377825">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light obesity</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269875"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1120</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282575"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125</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414338"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12.50</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303213"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38.70</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420688"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11.16</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cap="flat">
                      <a:noFill/>
                    </a:lnR>
                    <a:lnT>
                      <a:noFill/>
                    </a:lnT>
                    <a:lnB>
                      <a:noFill/>
                    </a:lnB>
                    <a:lnTlToBr>
                      <a:noFill/>
                    </a:lnTlToBr>
                    <a:lnBlToTr>
                      <a:noFill/>
                    </a:lnBlToTr>
                    <a:noFill/>
                  </a:tcPr>
                </a:tc>
              </a:tr>
              <a:tr h="376238">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Middle obesity</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269875"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825</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282575"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112</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414338"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11.20</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303213"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34.67</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420688"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13.58</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cap="flat">
                      <a:noFill/>
                    </a:lnR>
                    <a:lnT>
                      <a:noFill/>
                    </a:lnT>
                    <a:lnB>
                      <a:noFill/>
                    </a:lnB>
                    <a:lnTlToBr>
                      <a:noFill/>
                    </a:lnTlToBr>
                    <a:lnBlToTr>
                      <a:noFill/>
                    </a:lnBlToTr>
                    <a:noFill/>
                  </a:tcPr>
                </a:tc>
              </a:tr>
              <a:tr h="180975">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Heavy obesity</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cap="flat">
                      <a:noFill/>
                    </a:lnL>
                    <a:lnR>
                      <a:noFill/>
                    </a:lnR>
                    <a:lnT>
                      <a:noFill/>
                    </a:lnT>
                    <a:lnB w="38100" cap="flat" cmpd="sng" algn="ctr">
                      <a:solidFill>
                        <a:srgbClr val="060BE8"/>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269875"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102</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a:noFill/>
                    </a:lnT>
                    <a:lnB w="38100" cap="flat" cmpd="sng" algn="ctr">
                      <a:solidFill>
                        <a:srgbClr val="060BE8"/>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282575"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19</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a:noFill/>
                    </a:lnT>
                    <a:lnB w="38100" cap="flat" cmpd="sng" algn="ctr">
                      <a:solidFill>
                        <a:srgbClr val="060BE8"/>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414338"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1.90</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a:noFill/>
                    </a:lnT>
                    <a:lnB w="38100" cap="flat" cmpd="sng" algn="ctr">
                      <a:solidFill>
                        <a:srgbClr val="060BE8"/>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303213"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5.88</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a:noFill/>
                    </a:lnT>
                    <a:lnB w="38100" cap="flat" cmpd="sng" algn="ctr">
                      <a:solidFill>
                        <a:srgbClr val="060BE8"/>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420688"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18.63</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cap="flat">
                      <a:noFill/>
                    </a:lnR>
                    <a:lnT>
                      <a:noFill/>
                    </a:lnT>
                    <a:lnB w="38100" cap="flat" cmpd="sng" algn="ctr">
                      <a:solidFill>
                        <a:srgbClr val="060BE8"/>
                      </a:solidFill>
                      <a:prstDash val="solid"/>
                      <a:round/>
                      <a:headEnd type="none" w="med" len="med"/>
                      <a:tailEnd type="none" w="med" len="med"/>
                    </a:lnB>
                    <a:lnTlToBr>
                      <a:noFill/>
                    </a:lnTlToBr>
                    <a:lnBlToTr>
                      <a:noFill/>
                    </a:lnBlToTr>
                    <a:noFill/>
                  </a:tcPr>
                </a:tc>
              </a:tr>
              <a:tr h="271463">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pPr>
                      <a:r>
                        <a:rPr kumimoji="0" lang="en-US" altLang="zh-CN" sz="1800" b="0" i="0" u="none" strike="noStrike" cap="none" normalizeH="0" baseline="0" smtClean="0">
                          <a:ln>
                            <a:noFill/>
                          </a:ln>
                          <a:solidFill>
                            <a:schemeClr val="tx1"/>
                          </a:solidFill>
                          <a:effectLst/>
                          <a:latin typeface="Arial" charset="0"/>
                          <a:ea typeface="宋体" pitchFamily="2" charset="-122"/>
                        </a:rPr>
                        <a:t>total</a:t>
                      </a:r>
                    </a:p>
                  </a:txBody>
                  <a:tcPr anchor="ctr" horzOverflow="overflow">
                    <a:lnL cap="flat">
                      <a:noFill/>
                    </a:lnL>
                    <a:lnR>
                      <a:noFill/>
                    </a:lnR>
                    <a:lnT w="38100" cap="flat" cmpd="sng" algn="ctr">
                      <a:solidFill>
                        <a:srgbClr val="060BE8"/>
                      </a:solidFill>
                      <a:prstDash val="solid"/>
                      <a:round/>
                      <a:headEnd type="none" w="med" len="med"/>
                      <a:tailEnd type="none" w="med" len="med"/>
                    </a:lnT>
                    <a:lnB w="38100" cap="flat" cmpd="sng" algn="ctr">
                      <a:solidFill>
                        <a:srgbClr val="060BE8"/>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269875"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2920</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w="38100" cap="flat" cmpd="sng" algn="ctr">
                      <a:solidFill>
                        <a:srgbClr val="060BE8"/>
                      </a:solidFill>
                      <a:prstDash val="solid"/>
                      <a:round/>
                      <a:headEnd type="none" w="med" len="med"/>
                      <a:tailEnd type="none" w="med" len="med"/>
                    </a:lnT>
                    <a:lnB w="38100" cap="flat" cmpd="sng" algn="ctr">
                      <a:solidFill>
                        <a:srgbClr val="060BE8"/>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282575"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323</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w="38100" cap="flat" cmpd="sng" algn="ctr">
                      <a:solidFill>
                        <a:srgbClr val="060BE8"/>
                      </a:solidFill>
                      <a:prstDash val="solid"/>
                      <a:round/>
                      <a:headEnd type="none" w="med" len="med"/>
                      <a:tailEnd type="none" w="med" len="med"/>
                    </a:lnT>
                    <a:lnB w="38100" cap="flat" cmpd="sng" algn="ctr">
                      <a:solidFill>
                        <a:srgbClr val="060BE8"/>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w="38100" cap="flat" cmpd="sng" algn="ctr">
                      <a:solidFill>
                        <a:srgbClr val="060BE8"/>
                      </a:solidFill>
                      <a:prstDash val="solid"/>
                      <a:round/>
                      <a:headEnd type="none" w="med" len="med"/>
                      <a:tailEnd type="none" w="med" len="med"/>
                    </a:lnT>
                    <a:lnB w="38100" cap="flat" cmpd="sng" algn="ctr">
                      <a:solidFill>
                        <a:srgbClr val="060BE8"/>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303213"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100.00</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a:noFill/>
                    </a:lnR>
                    <a:lnT w="38100" cap="flat" cmpd="sng" algn="ctr">
                      <a:solidFill>
                        <a:srgbClr val="060BE8"/>
                      </a:solidFill>
                      <a:prstDash val="solid"/>
                      <a:round/>
                      <a:headEnd type="none" w="med" len="med"/>
                      <a:tailEnd type="none" w="med" len="med"/>
                    </a:lnT>
                    <a:lnB w="38100" cap="flat" cmpd="sng" algn="ctr">
                      <a:solidFill>
                        <a:srgbClr val="060BE8"/>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100000"/>
                        <a:buFontTx/>
                        <a:buNone/>
                        <a:tabLst>
                          <a:tab pos="420688" algn="dec"/>
                        </a:tabLst>
                      </a:pPr>
                      <a:r>
                        <a:rPr kumimoji="0" lang="en-US" altLang="zh-CN" sz="1800" b="0" i="0" u="none" strike="noStrike" cap="none" normalizeH="0" baseline="0" smtClean="0">
                          <a:ln>
                            <a:noFill/>
                          </a:ln>
                          <a:solidFill>
                            <a:schemeClr val="tx1"/>
                          </a:solidFill>
                          <a:effectLst/>
                          <a:latin typeface="Arial" charset="0"/>
                          <a:ea typeface="宋体" pitchFamily="2" charset="-122"/>
                          <a:cs typeface="Times New Roman" pitchFamily="18" charset="0"/>
                        </a:rPr>
                        <a:t>11.06</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anchor="ctr" horzOverflow="overflow">
                    <a:lnL>
                      <a:noFill/>
                    </a:lnL>
                    <a:lnR cap="flat">
                      <a:noFill/>
                    </a:lnR>
                    <a:lnT w="38100" cap="flat" cmpd="sng" algn="ctr">
                      <a:solidFill>
                        <a:srgbClr val="060BE8"/>
                      </a:solidFill>
                      <a:prstDash val="solid"/>
                      <a:round/>
                      <a:headEnd type="none" w="med" len="med"/>
                      <a:tailEnd type="none" w="med" len="med"/>
                    </a:lnT>
                    <a:lnB w="38100" cap="flat" cmpd="sng" algn="ctr">
                      <a:solidFill>
                        <a:srgbClr val="060BE8"/>
                      </a:solidFill>
                      <a:prstDash val="solid"/>
                      <a:round/>
                      <a:headEnd type="none" w="med" len="med"/>
                      <a:tailEnd type="none" w="med" len="med"/>
                    </a:lnB>
                    <a:lnTlToBr>
                      <a:noFill/>
                    </a:lnTlToBr>
                    <a:lnBlToTr>
                      <a:noFill/>
                    </a:lnBlToTr>
                    <a:noFill/>
                  </a:tcPr>
                </a:tc>
              </a:tr>
            </a:tbl>
          </a:graphicData>
        </a:graphic>
      </p:graphicFrame>
      <p:sp>
        <p:nvSpPr>
          <p:cNvPr id="79929" name="Rectangle 64"/>
          <p:cNvSpPr>
            <a:spLocks noChangeArrowheads="1"/>
          </p:cNvSpPr>
          <p:nvPr/>
        </p:nvSpPr>
        <p:spPr bwMode="auto">
          <a:xfrm>
            <a:off x="539750" y="5013325"/>
            <a:ext cx="8001000" cy="1216025"/>
          </a:xfrm>
          <a:prstGeom prst="rect">
            <a:avLst/>
          </a:prstGeom>
          <a:noFill/>
          <a:ln w="9525">
            <a:noFill/>
            <a:miter lim="800000"/>
            <a:headEnd/>
            <a:tailEnd/>
          </a:ln>
        </p:spPr>
        <p:txBody>
          <a:bodyPr anchor="b"/>
          <a:lstStyle/>
          <a:p>
            <a:r>
              <a:rPr lang="en-US" altLang="zh-CN" sz="4200">
                <a:solidFill>
                  <a:schemeClr val="tx2"/>
                </a:solidFill>
                <a:latin typeface="Arial Black" pitchFamily="34" charset="0"/>
              </a:rPr>
              <a:t>BMI (body mass index)</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4"/>
          <p:cNvPicPr>
            <a:picLocks noChangeAspect="1" noChangeArrowheads="1"/>
          </p:cNvPicPr>
          <p:nvPr/>
        </p:nvPicPr>
        <p:blipFill>
          <a:blip r:embed="rId2" cstate="print"/>
          <a:srcRect/>
          <a:stretch>
            <a:fillRect/>
          </a:stretch>
        </p:blipFill>
        <p:spPr bwMode="auto">
          <a:xfrm>
            <a:off x="1403350" y="981075"/>
            <a:ext cx="5124450" cy="933450"/>
          </a:xfrm>
          <a:prstGeom prst="rect">
            <a:avLst/>
          </a:prstGeom>
          <a:noFill/>
          <a:ln w="9525">
            <a:noFill/>
            <a:miter lim="800000"/>
            <a:headEnd/>
            <a:tailEnd/>
          </a:ln>
        </p:spPr>
      </p:pic>
      <p:pic>
        <p:nvPicPr>
          <p:cNvPr id="80899" name="Picture 5"/>
          <p:cNvPicPr>
            <a:picLocks noChangeAspect="1" noChangeArrowheads="1"/>
          </p:cNvPicPr>
          <p:nvPr/>
        </p:nvPicPr>
        <p:blipFill>
          <a:blip r:embed="rId2" cstate="print"/>
          <a:srcRect/>
          <a:stretch>
            <a:fillRect/>
          </a:stretch>
        </p:blipFill>
        <p:spPr bwMode="auto">
          <a:xfrm>
            <a:off x="2009775" y="2962275"/>
            <a:ext cx="5124450" cy="933450"/>
          </a:xfrm>
          <a:prstGeom prst="rect">
            <a:avLst/>
          </a:prstGeom>
          <a:noFill/>
          <a:ln w="9525">
            <a:noFill/>
            <a:miter lim="800000"/>
            <a:headEnd/>
            <a:tailEnd/>
          </a:ln>
        </p:spPr>
      </p:pic>
      <p:pic>
        <p:nvPicPr>
          <p:cNvPr id="80900" name="Picture 6"/>
          <p:cNvPicPr>
            <a:picLocks noChangeAspect="1" noChangeArrowheads="1"/>
          </p:cNvPicPr>
          <p:nvPr/>
        </p:nvPicPr>
        <p:blipFill>
          <a:blip r:embed="rId3" cstate="print"/>
          <a:srcRect/>
          <a:stretch>
            <a:fillRect/>
          </a:stretch>
        </p:blipFill>
        <p:spPr bwMode="auto">
          <a:xfrm>
            <a:off x="539750" y="2565400"/>
            <a:ext cx="7591425" cy="2847975"/>
          </a:xfrm>
          <a:prstGeom prst="rect">
            <a:avLst/>
          </a:prstGeom>
          <a:noFill/>
          <a:ln w="9525">
            <a:noFill/>
            <a:miter lim="800000"/>
            <a:headEnd/>
            <a:tailEnd/>
          </a:ln>
        </p:spPr>
      </p:pic>
      <p:sp>
        <p:nvSpPr>
          <p:cNvPr id="5" name="灯片编号占位符 4"/>
          <p:cNvSpPr>
            <a:spLocks noGrp="1"/>
          </p:cNvSpPr>
          <p:nvPr>
            <p:ph type="sldNum" sz="quarter" idx="12"/>
          </p:nvPr>
        </p:nvSpPr>
        <p:spPr/>
        <p:txBody>
          <a:bodyPr/>
          <a:lstStyle/>
          <a:p>
            <a:fld id="{E3C701E0-CA04-4F1D-BB9D-AE1CCBB64728}" type="slidenum">
              <a:rPr lang="zh-CN" altLang="en-US" smtClean="0"/>
              <a:pPr/>
              <a:t>17</a:t>
            </a:fld>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灯片编号占位符 5"/>
          <p:cNvSpPr>
            <a:spLocks noGrp="1"/>
          </p:cNvSpPr>
          <p:nvPr>
            <p:ph type="sldNum" sz="quarter" idx="11"/>
          </p:nvPr>
        </p:nvSpPr>
        <p:spPr>
          <a:noFill/>
        </p:spPr>
        <p:txBody>
          <a:bodyPr/>
          <a:lstStyle/>
          <a:p>
            <a:fld id="{786E1CBA-3363-473F-80BC-58A250588D8D}" type="slidenum">
              <a:rPr lang="en-US" altLang="zh-CN" smtClean="0">
                <a:ea typeface="宋体" charset="-122"/>
              </a:rPr>
              <a:pPr/>
              <a:t>18</a:t>
            </a:fld>
            <a:endParaRPr lang="en-US" altLang="zh-CN" smtClean="0">
              <a:ea typeface="宋体" charset="-122"/>
            </a:endParaRPr>
          </a:p>
        </p:txBody>
      </p:sp>
      <p:sp>
        <p:nvSpPr>
          <p:cNvPr id="81923" name="Rectangle 2"/>
          <p:cNvSpPr>
            <a:spLocks noGrp="1" noChangeArrowheads="1"/>
          </p:cNvSpPr>
          <p:nvPr>
            <p:ph type="title"/>
          </p:nvPr>
        </p:nvSpPr>
        <p:spPr/>
        <p:txBody>
          <a:bodyPr/>
          <a:lstStyle/>
          <a:p>
            <a:pPr eaLnBrk="1" hangingPunct="1"/>
            <a:r>
              <a:rPr lang="en-US" altLang="zh-CN" sz="3800" smtClean="0"/>
              <a:t>Note on calculation of relative number</a:t>
            </a:r>
          </a:p>
        </p:txBody>
      </p:sp>
      <p:sp>
        <p:nvSpPr>
          <p:cNvPr id="81924" name="Rectangle 3"/>
          <p:cNvSpPr>
            <a:spLocks noGrp="1" noChangeArrowheads="1"/>
          </p:cNvSpPr>
          <p:nvPr>
            <p:ph type="body" sz="half" idx="1"/>
          </p:nvPr>
        </p:nvSpPr>
        <p:spPr>
          <a:xfrm>
            <a:off x="566738" y="1752600"/>
            <a:ext cx="7893050" cy="4629150"/>
          </a:xfrm>
        </p:spPr>
        <p:txBody>
          <a:bodyPr/>
          <a:lstStyle/>
          <a:p>
            <a:pPr eaLnBrk="1" hangingPunct="1"/>
            <a:r>
              <a:rPr lang="en-US" altLang="zh-CN" sz="2200" smtClean="0"/>
              <a:t>The denominator should not be two small</a:t>
            </a:r>
          </a:p>
          <a:p>
            <a:pPr eaLnBrk="1" hangingPunct="1"/>
            <a:r>
              <a:rPr lang="en-US" altLang="zh-CN" sz="2200" smtClean="0"/>
              <a:t>½=50%???</a:t>
            </a:r>
          </a:p>
          <a:p>
            <a:pPr eaLnBrk="1" hangingPunct="1"/>
            <a:r>
              <a:rPr lang="en-US" altLang="zh-CN" sz="2200" smtClean="0"/>
              <a:t>The average relative frequencies can not be added directly when n’s are not the same.</a:t>
            </a:r>
          </a:p>
          <a:p>
            <a:pPr eaLnBrk="1" hangingPunct="1"/>
            <a:endParaRPr lang="en-US" altLang="zh-CN" sz="2200" smtClean="0"/>
          </a:p>
          <a:p>
            <a:pPr eaLnBrk="1" hangingPunct="1"/>
            <a:endParaRPr lang="en-US" altLang="zh-CN" sz="2200" smtClean="0"/>
          </a:p>
          <a:p>
            <a:pPr eaLnBrk="1" hangingPunct="1"/>
            <a:endParaRPr lang="en-US" altLang="zh-CN" sz="2200" smtClean="0"/>
          </a:p>
          <a:p>
            <a:pPr eaLnBrk="1" hangingPunct="1"/>
            <a:endParaRPr lang="en-US" altLang="zh-CN" sz="2200" smtClean="0"/>
          </a:p>
          <a:p>
            <a:pPr eaLnBrk="1" hangingPunct="1"/>
            <a:endParaRPr lang="en-US" altLang="zh-CN" sz="2200" smtClean="0"/>
          </a:p>
          <a:p>
            <a:pPr eaLnBrk="1" hangingPunct="1"/>
            <a:endParaRPr lang="en-US" altLang="zh-CN" sz="2200" smtClean="0"/>
          </a:p>
          <a:p>
            <a:pPr eaLnBrk="1" hangingPunct="1"/>
            <a:r>
              <a:rPr lang="en-US" altLang="zh-CN" sz="2200" smtClean="0"/>
              <a:t>Difference between force index &amp; composition index</a:t>
            </a:r>
          </a:p>
        </p:txBody>
      </p:sp>
      <p:graphicFrame>
        <p:nvGraphicFramePr>
          <p:cNvPr id="314372" name="Group 4"/>
          <p:cNvGraphicFramePr>
            <a:graphicFrameLocks noGrp="1"/>
          </p:cNvGraphicFramePr>
          <p:nvPr>
            <p:ph sz="half" idx="2"/>
          </p:nvPr>
        </p:nvGraphicFramePr>
        <p:xfrm>
          <a:off x="1392238" y="3684588"/>
          <a:ext cx="6221412" cy="1584960"/>
        </p:xfrm>
        <a:graphic>
          <a:graphicData uri="http://schemas.openxmlformats.org/drawingml/2006/table">
            <a:tbl>
              <a:tblPr/>
              <a:tblGrid>
                <a:gridCol w="1111250"/>
                <a:gridCol w="1431925"/>
                <a:gridCol w="1925637"/>
                <a:gridCol w="755650"/>
                <a:gridCol w="996950"/>
              </a:tblGrid>
              <a:tr h="180975">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zh-CN" altLang="zh-CN" sz="2000" b="0" i="0" u="none" strike="noStrike" cap="none" normalizeH="0" baseline="0" dirty="0" smtClean="0">
                        <a:ln>
                          <a:noFill/>
                        </a:ln>
                        <a:solidFill>
                          <a:schemeClr val="tx1"/>
                        </a:solidFill>
                        <a:effectLst/>
                        <a:latin typeface="Arial" charset="0"/>
                        <a:ea typeface="宋体" pitchFamily="2" charset="-122"/>
                      </a:endParaRPr>
                    </a:p>
                  </a:txBody>
                  <a:tcPr horzOverflow="overflow">
                    <a:lnL cap="flat">
                      <a:noFill/>
                    </a:lnL>
                    <a:lnR w="12700" cap="flat" cmpd="sng" algn="ctr">
                      <a:solidFill>
                        <a:schemeClr val="tx1"/>
                      </a:solidFill>
                      <a:prstDash val="solid"/>
                      <a:round/>
                      <a:headEnd type="none" w="med" len="med"/>
                      <a:tailEnd type="none" w="med" len="med"/>
                    </a:lnR>
                    <a:lnT w="57150" cap="flat" cmpd="sng" algn="ctr">
                      <a:solidFill>
                        <a:srgbClr val="9900CC"/>
                      </a:solidFill>
                      <a:prstDash val="solid"/>
                      <a:round/>
                      <a:headEnd type="none" w="med" len="med"/>
                      <a:tailEnd type="none" w="med" len="med"/>
                    </a:lnT>
                    <a:lnB w="28575" cap="flat" cmpd="sng" algn="ctr">
                      <a:solidFill>
                        <a:srgbClr val="9900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disease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rgbClr val="9900CC"/>
                      </a:solidFill>
                      <a:prstDash val="solid"/>
                      <a:round/>
                      <a:headEnd type="none" w="med" len="med"/>
                      <a:tailEnd type="none" w="med" len="med"/>
                    </a:lnT>
                    <a:lnB w="28575" cap="flat" cmpd="sng" algn="ctr">
                      <a:solidFill>
                        <a:srgbClr val="9900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No disease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rgbClr val="9900CC"/>
                      </a:solidFill>
                      <a:prstDash val="solid"/>
                      <a:round/>
                      <a:headEnd type="none" w="med" len="med"/>
                      <a:tailEnd type="none" w="med" len="med"/>
                    </a:lnT>
                    <a:lnB w="28575" cap="flat" cmpd="sng" algn="ctr">
                      <a:solidFill>
                        <a:srgbClr val="9900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total</a:t>
                      </a:r>
                    </a:p>
                  </a:txBody>
                  <a:tcPr horzOverflow="overflow">
                    <a:lnL w="12700" cap="flat" cmpd="sng" algn="ctr">
                      <a:solidFill>
                        <a:schemeClr val="tx1"/>
                      </a:solidFill>
                      <a:prstDash val="solid"/>
                      <a:round/>
                      <a:headEnd type="none" w="med" len="med"/>
                      <a:tailEnd type="none" w="med" len="med"/>
                    </a:lnL>
                    <a:lnR cap="flat">
                      <a:noFill/>
                    </a:lnR>
                    <a:lnT w="57150" cap="flat" cmpd="sng" algn="ctr">
                      <a:solidFill>
                        <a:srgbClr val="9900CC"/>
                      </a:solidFill>
                      <a:prstDash val="solid"/>
                      <a:round/>
                      <a:headEnd type="none" w="med" len="med"/>
                      <a:tailEnd type="none" w="med" len="med"/>
                    </a:lnT>
                    <a:lnB w="28575" cap="flat" cmpd="sng" algn="ctr">
                      <a:solidFill>
                        <a:srgbClr val="9900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rate</a:t>
                      </a:r>
                    </a:p>
                  </a:txBody>
                  <a:tcPr horzOverflow="overflow">
                    <a:lnL cap="flat">
                      <a:noFill/>
                    </a:lnL>
                    <a:lnR cap="flat">
                      <a:noFill/>
                    </a:lnR>
                    <a:lnT w="57150" cap="flat" cmpd="sng" algn="ctr">
                      <a:solidFill>
                        <a:srgbClr val="9900CC"/>
                      </a:solidFill>
                      <a:prstDash val="solid"/>
                      <a:round/>
                      <a:headEnd type="none" w="med" len="med"/>
                      <a:tailEnd type="none" w="med" len="med"/>
                    </a:lnT>
                    <a:lnB w="28575" cap="flat" cmpd="sng" algn="ctr">
                      <a:solidFill>
                        <a:srgbClr val="9900CC"/>
                      </a:solidFill>
                      <a:prstDash val="solid"/>
                      <a:round/>
                      <a:headEnd type="none" w="med" len="med"/>
                      <a:tailEnd type="none" w="med" len="med"/>
                    </a:lnB>
                    <a:lnTlToBr>
                      <a:noFill/>
                    </a:lnTlToBr>
                    <a:lnBlToTr>
                      <a:noFill/>
                    </a:lnBlToTr>
                    <a:noFill/>
                  </a:tcPr>
                </a:tc>
              </a:tr>
              <a:tr h="230188">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male</a:t>
                      </a:r>
                    </a:p>
                  </a:txBody>
                  <a:tcPr horzOverflow="overflow">
                    <a:lnL cap="flat">
                      <a:noFill/>
                    </a:lnL>
                    <a:lnR w="12700" cap="flat" cmpd="sng" algn="ctr">
                      <a:solidFill>
                        <a:schemeClr val="tx1"/>
                      </a:solidFill>
                      <a:prstDash val="solid"/>
                      <a:round/>
                      <a:headEnd type="none" w="med" len="med"/>
                      <a:tailEnd type="none" w="med" len="med"/>
                    </a:lnR>
                    <a:lnT w="28575" cap="flat" cmpd="sng" algn="ctr">
                      <a:solidFill>
                        <a:srgbClr val="9900CC"/>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rgbClr val="9900CC"/>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altLang="zh-CN" sz="2000" b="0" i="0" u="none" strike="noStrike" cap="none" normalizeH="0" baseline="0" dirty="0" smtClean="0">
                          <a:ln>
                            <a:noFill/>
                          </a:ln>
                          <a:solidFill>
                            <a:schemeClr val="tx1"/>
                          </a:solidFill>
                          <a:effectLst/>
                          <a:latin typeface="Arial" charset="0"/>
                          <a:ea typeface="宋体" pitchFamily="2" charset="-122"/>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rgbClr val="9900CC"/>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rgbClr val="9900CC"/>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0.5</a:t>
                      </a:r>
                    </a:p>
                  </a:txBody>
                  <a:tcPr horzOverflow="overflow">
                    <a:lnL w="12700" cap="flat" cmpd="sng" algn="ctr">
                      <a:solidFill>
                        <a:schemeClr val="tx1"/>
                      </a:solidFill>
                      <a:prstDash val="solid"/>
                      <a:round/>
                      <a:headEnd type="none" w="med" len="med"/>
                      <a:tailEnd type="none" w="med" len="med"/>
                    </a:lnL>
                    <a:lnR cap="flat">
                      <a:noFill/>
                    </a:lnR>
                    <a:lnT w="28575" cap="flat" cmpd="sng" algn="ctr">
                      <a:solidFill>
                        <a:srgbClr val="9900CC"/>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1150">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female</a:t>
                      </a: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45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60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0.75</a:t>
                      </a: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total</a:t>
                      </a: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rgbClr val="9900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65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rgbClr val="9900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35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rgbClr val="9900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100</a:t>
                      </a: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57150" cap="flat" cmpd="sng" algn="ctr">
                      <a:solidFill>
                        <a:srgbClr val="9900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0.65</a:t>
                      </a:r>
                    </a:p>
                  </a:txBody>
                  <a:tcPr horzOverflow="overflow">
                    <a:lnL cap="flat">
                      <a:noFill/>
                    </a:lnL>
                    <a:lnR cap="flat">
                      <a:noFill/>
                    </a:lnR>
                    <a:lnT w="12700" cap="flat" cmpd="sng" algn="ctr">
                      <a:solidFill>
                        <a:schemeClr val="tx1"/>
                      </a:solidFill>
                      <a:prstDash val="solid"/>
                      <a:round/>
                      <a:headEnd type="none" w="med" len="med"/>
                      <a:tailEnd type="none" w="med" len="med"/>
                    </a:lnT>
                    <a:lnB w="57150" cap="flat" cmpd="sng" algn="ctr">
                      <a:solidFill>
                        <a:srgbClr val="9900CC"/>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altLang="zh-CN" sz="4000" b="1" dirty="0" smtClean="0"/>
              <a:t>Construction </a:t>
            </a:r>
            <a:r>
              <a:rPr lang="en-US" altLang="zh-CN" sz="4000" b="1" dirty="0" smtClean="0"/>
              <a:t>of statistical table</a:t>
            </a:r>
            <a:r>
              <a:rPr lang="en-US" altLang="zh-CN" sz="4000" dirty="0" smtClean="0"/>
              <a:t> </a:t>
            </a:r>
          </a:p>
        </p:txBody>
      </p:sp>
      <p:sp>
        <p:nvSpPr>
          <p:cNvPr id="84995" name="Rectangle 3"/>
          <p:cNvSpPr>
            <a:spLocks noGrp="1" noChangeArrowheads="1"/>
          </p:cNvSpPr>
          <p:nvPr>
            <p:ph type="body" idx="1"/>
          </p:nvPr>
        </p:nvSpPr>
        <p:spPr/>
        <p:txBody>
          <a:bodyPr/>
          <a:lstStyle/>
          <a:p>
            <a:pPr eaLnBrk="1" hangingPunct="1"/>
            <a:r>
              <a:rPr lang="en-US" altLang="zh-CN" dirty="0" smtClean="0"/>
              <a:t>A table is intended to communicate information, so it should be easy to read and understand. </a:t>
            </a:r>
          </a:p>
          <a:p>
            <a:pPr eaLnBrk="1" hangingPunct="1"/>
            <a:r>
              <a:rPr lang="en-US" altLang="zh-CN" dirty="0" smtClean="0"/>
              <a:t>A statistical table has at least four major parts and some other minor parts.</a:t>
            </a:r>
          </a:p>
          <a:p>
            <a:pPr eaLnBrk="1" hangingPunct="1">
              <a:buFontTx/>
              <a:buNone/>
            </a:pPr>
            <a:r>
              <a:rPr lang="en-US" altLang="zh-CN" dirty="0" smtClean="0"/>
              <a:t>     (1) The Title, (2) The Box Head (column captions),(3) The Stub (row captions), (4) The Body, (5) Notes. </a:t>
            </a:r>
          </a:p>
        </p:txBody>
      </p:sp>
      <p:sp>
        <p:nvSpPr>
          <p:cNvPr id="4" name="灯片编号占位符 3"/>
          <p:cNvSpPr>
            <a:spLocks noGrp="1"/>
          </p:cNvSpPr>
          <p:nvPr>
            <p:ph type="sldNum" sz="quarter" idx="12"/>
          </p:nvPr>
        </p:nvSpPr>
        <p:spPr/>
        <p:txBody>
          <a:bodyPr/>
          <a:lstStyle/>
          <a:p>
            <a:fld id="{E3C701E0-CA04-4F1D-BB9D-AE1CCBB64728}" type="slidenum">
              <a:rPr lang="zh-CN" altLang="en-US" smtClean="0"/>
              <a:pPr/>
              <a:t>19</a:t>
            </a:fld>
            <a:endParaRPr lang="zh-CN"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5" name="灯片编号占位符 5"/>
          <p:cNvSpPr>
            <a:spLocks noGrp="1"/>
          </p:cNvSpPr>
          <p:nvPr>
            <p:ph type="sldNum" sz="quarter" idx="12"/>
          </p:nvPr>
        </p:nvSpPr>
        <p:spPr>
          <a:noFill/>
        </p:spPr>
        <p:txBody>
          <a:bodyPr/>
          <a:lstStyle/>
          <a:p>
            <a:fld id="{89D57A88-C915-43D2-A0E4-B7401A5EAAC8}" type="slidenum">
              <a:rPr lang="en-US" altLang="zh-CN" smtClean="0">
                <a:ea typeface="宋体" charset="-122"/>
              </a:rPr>
              <a:pPr/>
              <a:t>2</a:t>
            </a:fld>
            <a:endParaRPr lang="en-US" altLang="zh-CN" dirty="0" smtClean="0">
              <a:ea typeface="宋体" charset="-122"/>
            </a:endParaRPr>
          </a:p>
        </p:txBody>
      </p:sp>
      <p:sp>
        <p:nvSpPr>
          <p:cNvPr id="93186" name="Rectangle 2"/>
          <p:cNvSpPr>
            <a:spLocks noGrp="1" noChangeArrowheads="1"/>
          </p:cNvSpPr>
          <p:nvPr>
            <p:ph type="title"/>
          </p:nvPr>
        </p:nvSpPr>
        <p:spPr>
          <a:xfrm>
            <a:off x="683568" y="404664"/>
            <a:ext cx="7772400" cy="1143000"/>
          </a:xfrm>
        </p:spPr>
        <p:txBody>
          <a:bodyPr/>
          <a:lstStyle/>
          <a:p>
            <a:pPr eaLnBrk="1" hangingPunct="1"/>
            <a:r>
              <a:rPr lang="en-US" altLang="zh-CN" dirty="0" smtClean="0"/>
              <a:t>Another Classification</a:t>
            </a:r>
          </a:p>
        </p:txBody>
      </p:sp>
      <p:sp>
        <p:nvSpPr>
          <p:cNvPr id="93187" name="Rectangle 3"/>
          <p:cNvSpPr>
            <a:spLocks noGrp="1" noChangeArrowheads="1"/>
          </p:cNvSpPr>
          <p:nvPr>
            <p:ph type="body" idx="1"/>
          </p:nvPr>
        </p:nvSpPr>
        <p:spPr>
          <a:xfrm>
            <a:off x="549275" y="1728788"/>
            <a:ext cx="7405688" cy="1800225"/>
          </a:xfrm>
        </p:spPr>
        <p:txBody>
          <a:bodyPr/>
          <a:lstStyle/>
          <a:p>
            <a:pPr eaLnBrk="1" hangingPunct="1">
              <a:buFontTx/>
              <a:buNone/>
            </a:pPr>
            <a:r>
              <a:rPr lang="en-US" altLang="zh-CN" sz="3000" dirty="0" smtClean="0"/>
              <a:t>    numerical variable</a:t>
            </a:r>
          </a:p>
          <a:p>
            <a:pPr eaLnBrk="1" hangingPunct="1">
              <a:lnSpc>
                <a:spcPct val="120000"/>
              </a:lnSpc>
              <a:buFontTx/>
              <a:buNone/>
            </a:pPr>
            <a:r>
              <a:rPr lang="en-US" altLang="zh-CN" sz="3000" dirty="0" smtClean="0"/>
              <a:t>    categorical variable</a:t>
            </a:r>
            <a:r>
              <a:rPr lang="en-US" altLang="zh-CN" dirty="0" smtClean="0"/>
              <a:t> </a:t>
            </a:r>
          </a:p>
        </p:txBody>
      </p:sp>
      <p:sp>
        <p:nvSpPr>
          <p:cNvPr id="93188" name="AutoShape 4"/>
          <p:cNvSpPr>
            <a:spLocks/>
          </p:cNvSpPr>
          <p:nvPr/>
        </p:nvSpPr>
        <p:spPr bwMode="auto">
          <a:xfrm>
            <a:off x="739775" y="1946275"/>
            <a:ext cx="201613" cy="814388"/>
          </a:xfrm>
          <a:prstGeom prst="leftBrace">
            <a:avLst>
              <a:gd name="adj1" fmla="val 33661"/>
              <a:gd name="adj2" fmla="val 50000"/>
            </a:avLst>
          </a:prstGeom>
          <a:noFill/>
          <a:ln w="28575">
            <a:solidFill>
              <a:schemeClr val="tx1"/>
            </a:solidFill>
            <a:round/>
            <a:headEnd/>
            <a:tailEnd/>
          </a:ln>
        </p:spPr>
        <p:txBody>
          <a:bodyPr wrap="none" anchor="ctr"/>
          <a:lstStyle/>
          <a:p>
            <a:pPr algn="ctr"/>
            <a:endParaRPr lang="zh-CN" altLang="en-US"/>
          </a:p>
        </p:txBody>
      </p:sp>
      <p:sp>
        <p:nvSpPr>
          <p:cNvPr id="93189" name="Rectangle 5"/>
          <p:cNvSpPr>
            <a:spLocks noChangeArrowheads="1"/>
          </p:cNvSpPr>
          <p:nvPr/>
        </p:nvSpPr>
        <p:spPr bwMode="auto">
          <a:xfrm>
            <a:off x="2609850" y="3214688"/>
            <a:ext cx="5989638" cy="1368425"/>
          </a:xfrm>
          <a:prstGeom prst="rect">
            <a:avLst/>
          </a:prstGeom>
          <a:noFill/>
          <a:ln w="9525">
            <a:noFill/>
            <a:miter lim="800000"/>
            <a:headEnd/>
            <a:tailEnd/>
          </a:ln>
        </p:spPr>
        <p:txBody>
          <a:bodyPr/>
          <a:lstStyle/>
          <a:p>
            <a:pPr>
              <a:lnSpc>
                <a:spcPct val="80000"/>
              </a:lnSpc>
            </a:pPr>
            <a:r>
              <a:rPr kumimoji="0" lang="en-US" altLang="zh-CN" sz="2800" dirty="0">
                <a:latin typeface="Arial" charset="0"/>
              </a:rPr>
              <a:t> </a:t>
            </a:r>
            <a:r>
              <a:rPr kumimoji="0" lang="en-US" altLang="zh-CN" sz="2800" dirty="0">
                <a:solidFill>
                  <a:srgbClr val="000066"/>
                </a:solidFill>
                <a:latin typeface="Arial" charset="0"/>
              </a:rPr>
              <a:t>binary variable/ dichotomous</a:t>
            </a:r>
          </a:p>
          <a:p>
            <a:endParaRPr kumimoji="0" lang="en-US" altLang="zh-CN" sz="2800" dirty="0">
              <a:solidFill>
                <a:srgbClr val="000066"/>
              </a:solidFill>
              <a:latin typeface="Arial" charset="0"/>
            </a:endParaRPr>
          </a:p>
          <a:p>
            <a:pPr>
              <a:lnSpc>
                <a:spcPct val="80000"/>
              </a:lnSpc>
            </a:pPr>
            <a:r>
              <a:rPr kumimoji="0" lang="en-US" altLang="zh-CN" sz="2800" dirty="0">
                <a:solidFill>
                  <a:srgbClr val="000066"/>
                </a:solidFill>
                <a:latin typeface="Arial" charset="0"/>
                <a:ea typeface="华文新魏" pitchFamily="2" charset="-122"/>
              </a:rPr>
              <a:t> </a:t>
            </a:r>
            <a:r>
              <a:rPr kumimoji="0" lang="en-US" altLang="zh-CN" sz="2800" dirty="0" err="1">
                <a:solidFill>
                  <a:srgbClr val="000066"/>
                </a:solidFill>
                <a:latin typeface="Arial" charset="0"/>
                <a:ea typeface="华文新魏" pitchFamily="2" charset="-122"/>
              </a:rPr>
              <a:t>poly</a:t>
            </a:r>
            <a:r>
              <a:rPr kumimoji="0" lang="en-US" altLang="zh-CN" sz="2800" u="sng" dirty="0" err="1">
                <a:solidFill>
                  <a:srgbClr val="000066"/>
                </a:solidFill>
                <a:latin typeface="Arial" charset="0"/>
                <a:ea typeface="华文新魏" pitchFamily="2" charset="-122"/>
              </a:rPr>
              <a:t>tomous</a:t>
            </a:r>
            <a:r>
              <a:rPr kumimoji="0" lang="en-US" altLang="zh-CN" sz="2800" dirty="0">
                <a:solidFill>
                  <a:srgbClr val="000066"/>
                </a:solidFill>
                <a:latin typeface="Arial" charset="0"/>
                <a:ea typeface="华文新魏" pitchFamily="2" charset="-122"/>
              </a:rPr>
              <a:t> variable</a:t>
            </a:r>
            <a:r>
              <a:rPr kumimoji="0" lang="en-US" altLang="zh-CN" dirty="0">
                <a:solidFill>
                  <a:srgbClr val="000066"/>
                </a:solidFill>
                <a:latin typeface="Arial" charset="0"/>
                <a:ea typeface="华文新魏" pitchFamily="2" charset="-122"/>
              </a:rPr>
              <a:t> </a:t>
            </a:r>
          </a:p>
        </p:txBody>
      </p:sp>
      <p:sp>
        <p:nvSpPr>
          <p:cNvPr id="93190" name="Rectangle 6"/>
          <p:cNvSpPr>
            <a:spLocks noChangeArrowheads="1"/>
          </p:cNvSpPr>
          <p:nvPr/>
        </p:nvSpPr>
        <p:spPr bwMode="auto">
          <a:xfrm>
            <a:off x="4454525" y="4610100"/>
            <a:ext cx="4005263" cy="1655763"/>
          </a:xfrm>
          <a:prstGeom prst="rect">
            <a:avLst/>
          </a:prstGeom>
          <a:noFill/>
          <a:ln w="9525">
            <a:noFill/>
            <a:miter lim="800000"/>
            <a:headEnd/>
            <a:tailEnd/>
          </a:ln>
        </p:spPr>
        <p:txBody>
          <a:bodyPr/>
          <a:lstStyle/>
          <a:p>
            <a:r>
              <a:rPr kumimoji="0" lang="en-US" altLang="zh-CN" sz="2800" dirty="0">
                <a:solidFill>
                  <a:srgbClr val="006600"/>
                </a:solidFill>
                <a:latin typeface="Arial" charset="0"/>
                <a:ea typeface="华文新魏" pitchFamily="2" charset="-122"/>
              </a:rPr>
              <a:t>multinomial</a:t>
            </a:r>
          </a:p>
          <a:p>
            <a:endParaRPr kumimoji="0" lang="en-US" altLang="zh-CN" sz="2800" dirty="0">
              <a:solidFill>
                <a:srgbClr val="006600"/>
              </a:solidFill>
              <a:latin typeface="Arial" charset="0"/>
              <a:ea typeface="华文新魏" pitchFamily="2" charset="-122"/>
            </a:endParaRPr>
          </a:p>
          <a:p>
            <a:r>
              <a:rPr kumimoji="0" lang="en-US" altLang="zh-CN" sz="2800" dirty="0">
                <a:solidFill>
                  <a:srgbClr val="006600"/>
                </a:solidFill>
                <a:latin typeface="Arial" charset="0"/>
                <a:ea typeface="华文新魏" pitchFamily="2" charset="-122"/>
              </a:rPr>
              <a:t>Ordinal (or ranked data)</a:t>
            </a:r>
          </a:p>
        </p:txBody>
      </p:sp>
      <p:grpSp>
        <p:nvGrpSpPr>
          <p:cNvPr id="2" name="Group 7"/>
          <p:cNvGrpSpPr>
            <a:grpSpLocks/>
          </p:cNvGrpSpPr>
          <p:nvPr/>
        </p:nvGrpSpPr>
        <p:grpSpPr bwMode="auto">
          <a:xfrm>
            <a:off x="1906588" y="2952750"/>
            <a:ext cx="792162" cy="1223963"/>
            <a:chOff x="1383" y="1933"/>
            <a:chExt cx="499" cy="771"/>
          </a:xfrm>
        </p:grpSpPr>
        <p:sp>
          <p:nvSpPr>
            <p:cNvPr id="93196" name="Line 8"/>
            <p:cNvSpPr>
              <a:spLocks noChangeShapeType="1"/>
            </p:cNvSpPr>
            <p:nvPr/>
          </p:nvSpPr>
          <p:spPr bwMode="auto">
            <a:xfrm>
              <a:off x="1383" y="1933"/>
              <a:ext cx="0" cy="771"/>
            </a:xfrm>
            <a:prstGeom prst="line">
              <a:avLst/>
            </a:prstGeom>
            <a:noFill/>
            <a:ln w="28575">
              <a:solidFill>
                <a:srgbClr val="175BD5"/>
              </a:solidFill>
              <a:round/>
              <a:headEnd/>
              <a:tailEnd/>
            </a:ln>
          </p:spPr>
          <p:txBody>
            <a:bodyPr wrap="none"/>
            <a:lstStyle/>
            <a:p>
              <a:endParaRPr lang="zh-CN" altLang="en-US"/>
            </a:p>
          </p:txBody>
        </p:sp>
        <p:sp>
          <p:nvSpPr>
            <p:cNvPr id="93197" name="Line 9"/>
            <p:cNvSpPr>
              <a:spLocks noChangeShapeType="1"/>
            </p:cNvSpPr>
            <p:nvPr/>
          </p:nvSpPr>
          <p:spPr bwMode="auto">
            <a:xfrm>
              <a:off x="1383" y="2251"/>
              <a:ext cx="499" cy="0"/>
            </a:xfrm>
            <a:prstGeom prst="line">
              <a:avLst/>
            </a:prstGeom>
            <a:noFill/>
            <a:ln w="28575">
              <a:solidFill>
                <a:srgbClr val="175BD5"/>
              </a:solidFill>
              <a:round/>
              <a:headEnd/>
              <a:tailEnd/>
            </a:ln>
          </p:spPr>
          <p:txBody>
            <a:bodyPr wrap="none"/>
            <a:lstStyle/>
            <a:p>
              <a:endParaRPr lang="zh-CN" altLang="en-US"/>
            </a:p>
          </p:txBody>
        </p:sp>
        <p:sp>
          <p:nvSpPr>
            <p:cNvPr id="93198" name="Line 10"/>
            <p:cNvSpPr>
              <a:spLocks noChangeShapeType="1"/>
            </p:cNvSpPr>
            <p:nvPr/>
          </p:nvSpPr>
          <p:spPr bwMode="auto">
            <a:xfrm>
              <a:off x="1383" y="2704"/>
              <a:ext cx="499" cy="0"/>
            </a:xfrm>
            <a:prstGeom prst="line">
              <a:avLst/>
            </a:prstGeom>
            <a:noFill/>
            <a:ln w="28575">
              <a:solidFill>
                <a:srgbClr val="175BD5"/>
              </a:solidFill>
              <a:round/>
              <a:headEnd/>
              <a:tailEnd/>
            </a:ln>
          </p:spPr>
          <p:txBody>
            <a:bodyPr wrap="none"/>
            <a:lstStyle/>
            <a:p>
              <a:endParaRPr lang="zh-CN" altLang="en-US"/>
            </a:p>
          </p:txBody>
        </p:sp>
      </p:grpSp>
      <p:grpSp>
        <p:nvGrpSpPr>
          <p:cNvPr id="3" name="Group 11"/>
          <p:cNvGrpSpPr>
            <a:grpSpLocks/>
          </p:cNvGrpSpPr>
          <p:nvPr/>
        </p:nvGrpSpPr>
        <p:grpSpPr bwMode="auto">
          <a:xfrm>
            <a:off x="3589338" y="4465638"/>
            <a:ext cx="792162" cy="1223962"/>
            <a:chOff x="1383" y="1933"/>
            <a:chExt cx="499" cy="771"/>
          </a:xfrm>
        </p:grpSpPr>
        <p:sp>
          <p:nvSpPr>
            <p:cNvPr id="93193" name="Line 12"/>
            <p:cNvSpPr>
              <a:spLocks noChangeShapeType="1"/>
            </p:cNvSpPr>
            <p:nvPr/>
          </p:nvSpPr>
          <p:spPr bwMode="auto">
            <a:xfrm>
              <a:off x="1383" y="1933"/>
              <a:ext cx="0" cy="771"/>
            </a:xfrm>
            <a:prstGeom prst="line">
              <a:avLst/>
            </a:prstGeom>
            <a:noFill/>
            <a:ln w="28575">
              <a:solidFill>
                <a:srgbClr val="006600"/>
              </a:solidFill>
              <a:round/>
              <a:headEnd/>
              <a:tailEnd/>
            </a:ln>
          </p:spPr>
          <p:txBody>
            <a:bodyPr wrap="none"/>
            <a:lstStyle/>
            <a:p>
              <a:endParaRPr lang="zh-CN" altLang="en-US"/>
            </a:p>
          </p:txBody>
        </p:sp>
        <p:sp>
          <p:nvSpPr>
            <p:cNvPr id="93194" name="Line 13"/>
            <p:cNvSpPr>
              <a:spLocks noChangeShapeType="1"/>
            </p:cNvSpPr>
            <p:nvPr/>
          </p:nvSpPr>
          <p:spPr bwMode="auto">
            <a:xfrm>
              <a:off x="1383" y="2251"/>
              <a:ext cx="499" cy="0"/>
            </a:xfrm>
            <a:prstGeom prst="line">
              <a:avLst/>
            </a:prstGeom>
            <a:noFill/>
            <a:ln w="28575">
              <a:solidFill>
                <a:srgbClr val="006600"/>
              </a:solidFill>
              <a:round/>
              <a:headEnd/>
              <a:tailEnd/>
            </a:ln>
          </p:spPr>
          <p:txBody>
            <a:bodyPr wrap="none"/>
            <a:lstStyle/>
            <a:p>
              <a:endParaRPr lang="zh-CN" altLang="en-US"/>
            </a:p>
          </p:txBody>
        </p:sp>
        <p:sp>
          <p:nvSpPr>
            <p:cNvPr id="93195" name="Line 14"/>
            <p:cNvSpPr>
              <a:spLocks noChangeShapeType="1"/>
            </p:cNvSpPr>
            <p:nvPr/>
          </p:nvSpPr>
          <p:spPr bwMode="auto">
            <a:xfrm>
              <a:off x="1383" y="2704"/>
              <a:ext cx="499" cy="0"/>
            </a:xfrm>
            <a:prstGeom prst="line">
              <a:avLst/>
            </a:prstGeom>
            <a:noFill/>
            <a:ln w="28575">
              <a:solidFill>
                <a:srgbClr val="006600"/>
              </a:solidFill>
              <a:round/>
              <a:headEnd/>
              <a:tailEnd/>
            </a:ln>
          </p:spPr>
          <p:txBody>
            <a:bodyPr wrap="none"/>
            <a:lstStyle/>
            <a:p>
              <a:endParaRPr lang="zh-CN" altLang="en-US"/>
            </a:p>
          </p:txBody>
        </p:sp>
      </p:grpSp>
    </p:spTree>
  </p:cSld>
  <p:clrMapOvr>
    <a:masterClrMapping/>
  </p:clrMapOvr>
  <p:transition>
    <p:cover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132"/>
          <p:cNvSpPr>
            <a:spLocks noGrp="1" noChangeArrowheads="1"/>
          </p:cNvSpPr>
          <p:nvPr>
            <p:ph type="title"/>
          </p:nvPr>
        </p:nvSpPr>
        <p:spPr/>
        <p:txBody>
          <a:bodyPr>
            <a:normAutofit fontScale="90000"/>
          </a:bodyPr>
          <a:lstStyle/>
          <a:p>
            <a:pPr eaLnBrk="1" hangingPunct="1"/>
            <a:r>
              <a:rPr lang="en-US" altLang="zh-CN" dirty="0" smtClean="0"/>
              <a:t>Frequency table for categorical data</a:t>
            </a:r>
            <a:endParaRPr lang="zh-CN" altLang="zh-CN" dirty="0" smtClean="0"/>
          </a:p>
        </p:txBody>
      </p:sp>
      <p:graphicFrame>
        <p:nvGraphicFramePr>
          <p:cNvPr id="32770" name="Object 2"/>
          <p:cNvGraphicFramePr>
            <a:graphicFrameLocks noChangeAspect="1"/>
          </p:cNvGraphicFramePr>
          <p:nvPr>
            <p:ph idx="1"/>
          </p:nvPr>
        </p:nvGraphicFramePr>
        <p:xfrm>
          <a:off x="1111250" y="2058988"/>
          <a:ext cx="6421438" cy="2584450"/>
        </p:xfrm>
        <a:graphic>
          <a:graphicData uri="http://schemas.openxmlformats.org/presentationml/2006/ole">
            <p:oleObj spid="_x0000_s7170" name="Document" r:id="rId3" imgW="4509253" imgH="1813817" progId="Word.Document.8">
              <p:embed/>
            </p:oleObj>
          </a:graphicData>
        </a:graphic>
      </p:graphicFrame>
      <p:sp>
        <p:nvSpPr>
          <p:cNvPr id="4" name="灯片编号占位符 3"/>
          <p:cNvSpPr>
            <a:spLocks noGrp="1"/>
          </p:cNvSpPr>
          <p:nvPr>
            <p:ph type="sldNum" sz="quarter" idx="12"/>
          </p:nvPr>
        </p:nvSpPr>
        <p:spPr/>
        <p:txBody>
          <a:bodyPr/>
          <a:lstStyle/>
          <a:p>
            <a:fld id="{E3C701E0-CA04-4F1D-BB9D-AE1CCBB64728}" type="slidenum">
              <a:rPr lang="zh-CN" altLang="en-US" smtClean="0"/>
              <a:pPr/>
              <a:t>20</a:t>
            </a:fld>
            <a:endParaRPr lang="zh-CN"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en-US" altLang="zh-CN" dirty="0" smtClean="0"/>
              <a:t> structure of Statistical table</a:t>
            </a:r>
            <a:endParaRPr lang="zh-CN" altLang="en-US" dirty="0"/>
          </a:p>
        </p:txBody>
      </p:sp>
      <p:graphicFrame>
        <p:nvGraphicFramePr>
          <p:cNvPr id="33794" name="Object 2"/>
          <p:cNvGraphicFramePr>
            <a:graphicFrameLocks noChangeAspect="1"/>
          </p:cNvGraphicFramePr>
          <p:nvPr>
            <p:ph idx="1"/>
          </p:nvPr>
        </p:nvGraphicFramePr>
        <p:xfrm>
          <a:off x="2123728" y="1988840"/>
          <a:ext cx="4497387" cy="1811337"/>
        </p:xfrm>
        <a:graphic>
          <a:graphicData uri="http://schemas.openxmlformats.org/presentationml/2006/ole">
            <p:oleObj spid="_x0000_s8194" name="文档" r:id="rId3" imgW="4497462" imgH="1811492" progId="Word.Document.8">
              <p:embed/>
            </p:oleObj>
          </a:graphicData>
        </a:graphic>
      </p:graphicFrame>
      <p:sp>
        <p:nvSpPr>
          <p:cNvPr id="33795" name="Rectangle 3"/>
          <p:cNvSpPr>
            <a:spLocks noGrp="1" noChangeArrowheads="1"/>
          </p:cNvSpPr>
          <p:nvPr>
            <p:ph type="body" sz="half" idx="4294967295"/>
          </p:nvPr>
        </p:nvSpPr>
        <p:spPr>
          <a:xfrm>
            <a:off x="611560" y="4077072"/>
            <a:ext cx="7239000" cy="2255837"/>
          </a:xfrm>
        </p:spPr>
        <p:txBody>
          <a:bodyPr>
            <a:normAutofit fontScale="85000" lnSpcReduction="20000"/>
          </a:bodyPr>
          <a:lstStyle/>
          <a:p>
            <a:pPr eaLnBrk="1" hangingPunct="1">
              <a:lnSpc>
                <a:spcPct val="90000"/>
              </a:lnSpc>
            </a:pPr>
            <a:endParaRPr lang="en-US" altLang="zh-CN" sz="2800" dirty="0" smtClean="0"/>
          </a:p>
          <a:p>
            <a:pPr eaLnBrk="1" hangingPunct="1">
              <a:lnSpc>
                <a:spcPct val="90000"/>
              </a:lnSpc>
              <a:buNone/>
            </a:pPr>
            <a:r>
              <a:rPr lang="en-US" altLang="zh-CN" sz="2800" dirty="0" smtClean="0"/>
              <a:t>(1) The Title: must explain the contents of the table. </a:t>
            </a:r>
          </a:p>
          <a:p>
            <a:pPr eaLnBrk="1" hangingPunct="1">
              <a:lnSpc>
                <a:spcPct val="90000"/>
              </a:lnSpc>
              <a:buNone/>
            </a:pPr>
            <a:r>
              <a:rPr lang="en-US" altLang="zh-CN" sz="2800" dirty="0" smtClean="0"/>
              <a:t>(2) Column captions</a:t>
            </a:r>
          </a:p>
          <a:p>
            <a:pPr eaLnBrk="1" hangingPunct="1">
              <a:lnSpc>
                <a:spcPct val="90000"/>
              </a:lnSpc>
              <a:buFontTx/>
              <a:buNone/>
            </a:pPr>
            <a:r>
              <a:rPr lang="en-US" altLang="zh-CN" sz="2800" dirty="0" smtClean="0"/>
              <a:t> (3) Row captions </a:t>
            </a:r>
          </a:p>
          <a:p>
            <a:pPr eaLnBrk="1" hangingPunct="1">
              <a:lnSpc>
                <a:spcPct val="90000"/>
              </a:lnSpc>
              <a:buNone/>
            </a:pPr>
            <a:r>
              <a:rPr lang="en-US" altLang="zh-CN" sz="2800" dirty="0" smtClean="0"/>
              <a:t> (4) The Body: </a:t>
            </a:r>
          </a:p>
          <a:p>
            <a:pPr eaLnBrk="1" hangingPunct="1">
              <a:lnSpc>
                <a:spcPct val="90000"/>
              </a:lnSpc>
            </a:pPr>
            <a:r>
              <a:rPr lang="en-US" altLang="zh-CN" sz="2800" dirty="0" smtClean="0"/>
              <a:t>     It is the main part of the table which contains the numerical information. </a:t>
            </a:r>
          </a:p>
        </p:txBody>
      </p:sp>
      <p:sp>
        <p:nvSpPr>
          <p:cNvPr id="191495" name="Rectangle 7"/>
          <p:cNvSpPr>
            <a:spLocks noChangeArrowheads="1"/>
          </p:cNvSpPr>
          <p:nvPr/>
        </p:nvSpPr>
        <p:spPr bwMode="auto">
          <a:xfrm>
            <a:off x="2123728" y="1988840"/>
            <a:ext cx="4464496" cy="504056"/>
          </a:xfrm>
          <a:prstGeom prst="rect">
            <a:avLst/>
          </a:prstGeom>
          <a:noFill/>
          <a:ln w="28575">
            <a:solidFill>
              <a:srgbClr val="FF0000"/>
            </a:solidFill>
            <a:miter lim="800000"/>
            <a:headEnd/>
            <a:tailEnd/>
          </a:ln>
        </p:spPr>
        <p:txBody>
          <a:bodyPr wrap="none" anchor="ctr"/>
          <a:lstStyle/>
          <a:p>
            <a:endParaRPr lang="zh-CN" altLang="en-US"/>
          </a:p>
        </p:txBody>
      </p:sp>
      <p:sp>
        <p:nvSpPr>
          <p:cNvPr id="191496" name="Rectangle 8"/>
          <p:cNvSpPr>
            <a:spLocks noChangeArrowheads="1"/>
          </p:cNvSpPr>
          <p:nvPr/>
        </p:nvSpPr>
        <p:spPr bwMode="auto">
          <a:xfrm>
            <a:off x="2123728" y="1988840"/>
            <a:ext cx="1584176" cy="1872208"/>
          </a:xfrm>
          <a:prstGeom prst="rect">
            <a:avLst/>
          </a:prstGeom>
          <a:noFill/>
          <a:ln w="28575">
            <a:solidFill>
              <a:srgbClr val="FF0000"/>
            </a:solidFill>
            <a:miter lim="800000"/>
            <a:headEnd/>
            <a:tailEnd/>
          </a:ln>
        </p:spPr>
        <p:txBody>
          <a:bodyPr wrap="none" anchor="ctr"/>
          <a:lstStyle/>
          <a:p>
            <a:endParaRPr lang="zh-CN" altLang="en-US"/>
          </a:p>
        </p:txBody>
      </p:sp>
      <p:sp>
        <p:nvSpPr>
          <p:cNvPr id="7" name="灯片编号占位符 6"/>
          <p:cNvSpPr>
            <a:spLocks noGrp="1"/>
          </p:cNvSpPr>
          <p:nvPr>
            <p:ph type="sldNum" sz="quarter" idx="12"/>
          </p:nvPr>
        </p:nvSpPr>
        <p:spPr/>
        <p:txBody>
          <a:bodyPr/>
          <a:lstStyle/>
          <a:p>
            <a:fld id="{E3C701E0-CA04-4F1D-BB9D-AE1CCBB64728}" type="slidenum">
              <a:rPr lang="zh-CN" altLang="en-US" smtClean="0"/>
              <a:pPr/>
              <a:t>21</a:t>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1495"/>
                                        </p:tgtEl>
                                        <p:attrNameLst>
                                          <p:attrName>style.visibility</p:attrName>
                                        </p:attrNameLst>
                                      </p:cBhvr>
                                      <p:to>
                                        <p:strVal val="visible"/>
                                      </p:to>
                                    </p:set>
                                    <p:anim calcmode="lin" valueType="num">
                                      <p:cBhvr additive="base">
                                        <p:cTn id="7" dur="500" fill="hold"/>
                                        <p:tgtEl>
                                          <p:spTgt spid="191495"/>
                                        </p:tgtEl>
                                        <p:attrNameLst>
                                          <p:attrName>ppt_x</p:attrName>
                                        </p:attrNameLst>
                                      </p:cBhvr>
                                      <p:tavLst>
                                        <p:tav tm="0">
                                          <p:val>
                                            <p:strVal val="#ppt_x"/>
                                          </p:val>
                                        </p:tav>
                                        <p:tav tm="100000">
                                          <p:val>
                                            <p:strVal val="#ppt_x"/>
                                          </p:val>
                                        </p:tav>
                                      </p:tavLst>
                                    </p:anim>
                                    <p:anim calcmode="lin" valueType="num">
                                      <p:cBhvr additive="base">
                                        <p:cTn id="8" dur="500" fill="hold"/>
                                        <p:tgtEl>
                                          <p:spTgt spid="19149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1" nodeType="clickEffect">
                                  <p:stCondLst>
                                    <p:cond delay="0"/>
                                  </p:stCondLst>
                                  <p:childTnLst>
                                    <p:anim calcmode="lin" valueType="num">
                                      <p:cBhvr additive="base">
                                        <p:cTn id="12" dur="500"/>
                                        <p:tgtEl>
                                          <p:spTgt spid="191495"/>
                                        </p:tgtEl>
                                        <p:attrNameLst>
                                          <p:attrName>ppt_x</p:attrName>
                                        </p:attrNameLst>
                                      </p:cBhvr>
                                      <p:tavLst>
                                        <p:tav tm="0">
                                          <p:val>
                                            <p:strVal val="ppt_x"/>
                                          </p:val>
                                        </p:tav>
                                        <p:tav tm="100000">
                                          <p:val>
                                            <p:strVal val="ppt_x"/>
                                          </p:val>
                                        </p:tav>
                                      </p:tavLst>
                                    </p:anim>
                                    <p:anim calcmode="lin" valueType="num">
                                      <p:cBhvr additive="base">
                                        <p:cTn id="13" dur="500"/>
                                        <p:tgtEl>
                                          <p:spTgt spid="191495"/>
                                        </p:tgtEl>
                                        <p:attrNameLst>
                                          <p:attrName>ppt_y</p:attrName>
                                        </p:attrNameLst>
                                      </p:cBhvr>
                                      <p:tavLst>
                                        <p:tav tm="0">
                                          <p:val>
                                            <p:strVal val="ppt_y"/>
                                          </p:val>
                                        </p:tav>
                                        <p:tav tm="100000">
                                          <p:val>
                                            <p:strVal val="1+ppt_h/2"/>
                                          </p:val>
                                        </p:tav>
                                      </p:tavLst>
                                    </p:anim>
                                    <p:set>
                                      <p:cBhvr>
                                        <p:cTn id="14" dur="1" fill="hold">
                                          <p:stCondLst>
                                            <p:cond delay="499"/>
                                          </p:stCondLst>
                                        </p:cTn>
                                        <p:tgtEl>
                                          <p:spTgt spid="191495"/>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1496"/>
                                        </p:tgtEl>
                                        <p:attrNameLst>
                                          <p:attrName>style.visibility</p:attrName>
                                        </p:attrNameLst>
                                      </p:cBhvr>
                                      <p:to>
                                        <p:strVal val="visible"/>
                                      </p:to>
                                    </p:set>
                                    <p:anim calcmode="lin" valueType="num">
                                      <p:cBhvr additive="base">
                                        <p:cTn id="19" dur="500" fill="hold"/>
                                        <p:tgtEl>
                                          <p:spTgt spid="191496"/>
                                        </p:tgtEl>
                                        <p:attrNameLst>
                                          <p:attrName>ppt_x</p:attrName>
                                        </p:attrNameLst>
                                      </p:cBhvr>
                                      <p:tavLst>
                                        <p:tav tm="0">
                                          <p:val>
                                            <p:strVal val="#ppt_x"/>
                                          </p:val>
                                        </p:tav>
                                        <p:tav tm="100000">
                                          <p:val>
                                            <p:strVal val="#ppt_x"/>
                                          </p:val>
                                        </p:tav>
                                      </p:tavLst>
                                    </p:anim>
                                    <p:anim calcmode="lin" valueType="num">
                                      <p:cBhvr additive="base">
                                        <p:cTn id="20" dur="500" fill="hold"/>
                                        <p:tgtEl>
                                          <p:spTgt spid="1914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5" grpId="0" animBg="1"/>
      <p:bldP spid="191495" grpId="1" animBg="1"/>
      <p:bldP spid="19149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hangingPunct="1"/>
            <a:r>
              <a:rPr lang="en-US" altLang="zh-CN" sz="4000" b="1" dirty="0" smtClean="0"/>
              <a:t>Displaying </a:t>
            </a:r>
            <a:r>
              <a:rPr lang="en-US" altLang="zh-CN" sz="4000" b="1" dirty="0" smtClean="0"/>
              <a:t>data graphically</a:t>
            </a:r>
            <a:r>
              <a:rPr lang="en-US" altLang="zh-CN" sz="4000" dirty="0" smtClean="0"/>
              <a:t> </a:t>
            </a:r>
          </a:p>
        </p:txBody>
      </p:sp>
      <p:sp>
        <p:nvSpPr>
          <p:cNvPr id="86019" name="Rectangle 3"/>
          <p:cNvSpPr>
            <a:spLocks noGrp="1" noChangeArrowheads="1"/>
          </p:cNvSpPr>
          <p:nvPr>
            <p:ph type="body" idx="1"/>
          </p:nvPr>
        </p:nvSpPr>
        <p:spPr/>
        <p:txBody>
          <a:bodyPr/>
          <a:lstStyle/>
          <a:p>
            <a:pPr eaLnBrk="1" hangingPunct="1"/>
            <a:r>
              <a:rPr lang="en-US" altLang="zh-CN" dirty="0" smtClean="0"/>
              <a:t>One of the first things that you may wish to do when you have entered your data onto a computer is to summarize them in some way so that you can get a 'feel' for the data.</a:t>
            </a:r>
          </a:p>
          <a:p>
            <a:pPr eaLnBrk="1" hangingPunct="1"/>
            <a:r>
              <a:rPr lang="en-US" altLang="zh-CN" dirty="0" smtClean="0"/>
              <a:t>diagrams, tables or summary statistics. </a:t>
            </a:r>
          </a:p>
          <a:p>
            <a:pPr eaLnBrk="1" hangingPunct="1"/>
            <a:r>
              <a:rPr lang="en-US" altLang="zh-CN" dirty="0" smtClean="0"/>
              <a:t>Diagrams are often powerful tools for conveying information about the data, for providing simple summary pictures </a:t>
            </a:r>
          </a:p>
          <a:p>
            <a:pPr eaLnBrk="1" hangingPunct="1"/>
            <a:endParaRPr lang="en-US" altLang="zh-CN" dirty="0" smtClean="0"/>
          </a:p>
        </p:txBody>
      </p:sp>
      <p:sp>
        <p:nvSpPr>
          <p:cNvPr id="4" name="灯片编号占位符 3"/>
          <p:cNvSpPr>
            <a:spLocks noGrp="1"/>
          </p:cNvSpPr>
          <p:nvPr>
            <p:ph type="sldNum" sz="quarter" idx="12"/>
          </p:nvPr>
        </p:nvSpPr>
        <p:spPr/>
        <p:txBody>
          <a:bodyPr/>
          <a:lstStyle/>
          <a:p>
            <a:fld id="{E3C701E0-CA04-4F1D-BB9D-AE1CCBB64728}" type="slidenum">
              <a:rPr lang="zh-CN" altLang="en-US" smtClean="0"/>
              <a:pPr/>
              <a:t>22</a:t>
            </a:fld>
            <a:endParaRPr lang="zh-CN"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p:cNvSpPr>
            <a:spLocks noGrp="1" noChangeArrowheads="1"/>
          </p:cNvSpPr>
          <p:nvPr>
            <p:ph type="body" idx="1"/>
          </p:nvPr>
        </p:nvSpPr>
        <p:spPr>
          <a:xfrm>
            <a:off x="395536" y="1412776"/>
            <a:ext cx="8229600" cy="4525963"/>
          </a:xfrm>
        </p:spPr>
        <p:txBody>
          <a:bodyPr/>
          <a:lstStyle/>
          <a:p>
            <a:pPr eaLnBrk="1" hangingPunct="1">
              <a:lnSpc>
                <a:spcPct val="90000"/>
              </a:lnSpc>
            </a:pPr>
            <a:r>
              <a:rPr lang="en-US" altLang="zh-CN" dirty="0" smtClean="0"/>
              <a:t>A bar chart shows data in the form of horizontal or vertical bars. </a:t>
            </a:r>
          </a:p>
          <a:p>
            <a:pPr eaLnBrk="1" hangingPunct="1">
              <a:lnSpc>
                <a:spcPct val="90000"/>
              </a:lnSpc>
            </a:pPr>
            <a:r>
              <a:rPr lang="en-US" altLang="zh-CN" dirty="0" smtClean="0"/>
              <a:t>Figure2.4 shows cancer of the </a:t>
            </a:r>
            <a:r>
              <a:rPr lang="en-US" altLang="zh-CN" dirty="0" err="1" smtClean="0"/>
              <a:t>oesophagus</a:t>
            </a:r>
            <a:r>
              <a:rPr lang="en-US" altLang="zh-CN" dirty="0" smtClean="0"/>
              <a:t>  in the form of a bar chart, the heights of the bars being </a:t>
            </a:r>
            <a:r>
              <a:rPr lang="en-US" altLang="zh-CN" dirty="0" smtClean="0">
                <a:solidFill>
                  <a:srgbClr val="FF3300"/>
                </a:solidFill>
              </a:rPr>
              <a:t>proportional</a:t>
            </a:r>
            <a:r>
              <a:rPr lang="en-US" altLang="zh-CN" dirty="0" smtClean="0"/>
              <a:t> to the mortality. </a:t>
            </a:r>
          </a:p>
          <a:p>
            <a:pPr eaLnBrk="1" hangingPunct="1">
              <a:lnSpc>
                <a:spcPct val="90000"/>
              </a:lnSpc>
            </a:pPr>
            <a:r>
              <a:rPr lang="en-US" altLang="zh-CN" dirty="0" smtClean="0"/>
              <a:t>The bars are separated by </a:t>
            </a:r>
            <a:r>
              <a:rPr lang="en-US" altLang="zh-CN" dirty="0" smtClean="0">
                <a:solidFill>
                  <a:srgbClr val="FF3300"/>
                </a:solidFill>
              </a:rPr>
              <a:t>small gaps</a:t>
            </a:r>
            <a:r>
              <a:rPr lang="en-US" altLang="zh-CN" dirty="0" smtClean="0"/>
              <a:t> to indicate that the data are categorical or discrete.</a:t>
            </a:r>
          </a:p>
        </p:txBody>
      </p:sp>
      <p:sp>
        <p:nvSpPr>
          <p:cNvPr id="3" name="Rectangle 2"/>
          <p:cNvSpPr>
            <a:spLocks noGrp="1" noChangeArrowheads="1"/>
          </p:cNvSpPr>
          <p:nvPr>
            <p:ph type="title"/>
          </p:nvPr>
        </p:nvSpPr>
        <p:spPr>
          <a:xfrm>
            <a:off x="683568" y="332656"/>
            <a:ext cx="5472608" cy="1139825"/>
          </a:xfrm>
        </p:spPr>
        <p:txBody>
          <a:bodyPr/>
          <a:lstStyle/>
          <a:p>
            <a:pPr eaLnBrk="1" hangingPunct="1"/>
            <a:r>
              <a:rPr lang="en-US" altLang="zh-CN" b="1" dirty="0" smtClean="0"/>
              <a:t>Bar Chart</a:t>
            </a:r>
            <a:r>
              <a:rPr lang="en-US" altLang="zh-CN" dirty="0" smtClean="0"/>
              <a:t> </a:t>
            </a:r>
          </a:p>
        </p:txBody>
      </p:sp>
      <p:sp>
        <p:nvSpPr>
          <p:cNvPr id="4" name="灯片编号占位符 3"/>
          <p:cNvSpPr>
            <a:spLocks noGrp="1"/>
          </p:cNvSpPr>
          <p:nvPr>
            <p:ph type="sldNum" sz="quarter" idx="12"/>
          </p:nvPr>
        </p:nvSpPr>
        <p:spPr/>
        <p:txBody>
          <a:bodyPr/>
          <a:lstStyle/>
          <a:p>
            <a:fld id="{E3C701E0-CA04-4F1D-BB9D-AE1CCBB64728}" type="slidenum">
              <a:rPr lang="zh-CN" altLang="en-US" smtClean="0"/>
              <a:pPr/>
              <a:t>23</a:t>
            </a:fld>
            <a:endParaRPr lang="zh-CN" alt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p:txBody>
          <a:bodyPr/>
          <a:lstStyle/>
          <a:p>
            <a:pPr eaLnBrk="1" hangingPunct="1"/>
            <a:r>
              <a:rPr lang="en-US" altLang="zh-CN" dirty="0" smtClean="0"/>
              <a:t> </a:t>
            </a:r>
            <a:r>
              <a:rPr lang="en-US" altLang="zh-CN" b="1" dirty="0" smtClean="0"/>
              <a:t>Simple Bar Chart</a:t>
            </a:r>
            <a:r>
              <a:rPr lang="en-US" altLang="zh-CN" dirty="0" smtClean="0"/>
              <a:t> </a:t>
            </a:r>
          </a:p>
        </p:txBody>
      </p:sp>
      <p:sp>
        <p:nvSpPr>
          <p:cNvPr id="34820" name="Rectangle 3"/>
          <p:cNvSpPr>
            <a:spLocks noGrp="1" noChangeArrowheads="1"/>
          </p:cNvSpPr>
          <p:nvPr>
            <p:ph type="body" sz="half" idx="1"/>
          </p:nvPr>
        </p:nvSpPr>
        <p:spPr>
          <a:xfrm>
            <a:off x="457200" y="1219200"/>
            <a:ext cx="7467600" cy="4906963"/>
          </a:xfrm>
        </p:spPr>
        <p:txBody>
          <a:bodyPr/>
          <a:lstStyle/>
          <a:p>
            <a:pPr eaLnBrk="1" hangingPunct="1"/>
            <a:r>
              <a:rPr lang="en-US" altLang="zh-CN" sz="2800" smtClean="0"/>
              <a:t>A simple bar diagram is used to represent only one variable. </a:t>
            </a:r>
          </a:p>
        </p:txBody>
      </p:sp>
      <p:sp>
        <p:nvSpPr>
          <p:cNvPr id="34821" name="Rectangle 4"/>
          <p:cNvSpPr>
            <a:spLocks noChangeArrowheads="1"/>
          </p:cNvSpPr>
          <p:nvPr/>
        </p:nvSpPr>
        <p:spPr bwMode="auto">
          <a:xfrm>
            <a:off x="990600" y="3886200"/>
            <a:ext cx="7219950" cy="641350"/>
          </a:xfrm>
          <a:prstGeom prst="rect">
            <a:avLst/>
          </a:prstGeom>
          <a:noFill/>
          <a:ln w="9525">
            <a:noFill/>
            <a:miter lim="800000"/>
            <a:headEnd/>
            <a:tailEnd/>
          </a:ln>
        </p:spPr>
        <p:txBody>
          <a:bodyPr wrap="none" anchor="ctr">
            <a:spAutoFit/>
          </a:bodyPr>
          <a:lstStyle/>
          <a:p>
            <a:pPr algn="ctr"/>
            <a:r>
              <a:rPr lang="en-US" altLang="zh-CN"/>
              <a:t>Table2.10 Cancer of the oesophagus: standardized mortality rate per </a:t>
            </a:r>
          </a:p>
          <a:p>
            <a:pPr algn="ctr"/>
            <a:r>
              <a:rPr lang="en-US" altLang="zh-CN"/>
              <a:t>100,000 per year, England and Wales, 1960-1969</a:t>
            </a:r>
          </a:p>
        </p:txBody>
      </p:sp>
      <p:graphicFrame>
        <p:nvGraphicFramePr>
          <p:cNvPr id="34818" name="Object 2"/>
          <p:cNvGraphicFramePr>
            <a:graphicFrameLocks noChangeAspect="1"/>
          </p:cNvGraphicFramePr>
          <p:nvPr>
            <p:ph sz="half" idx="2"/>
          </p:nvPr>
        </p:nvGraphicFramePr>
        <p:xfrm>
          <a:off x="1219200" y="4572000"/>
          <a:ext cx="6629400" cy="2071688"/>
        </p:xfrm>
        <a:graphic>
          <a:graphicData uri="http://schemas.openxmlformats.org/presentationml/2006/ole">
            <p:oleObj spid="_x0000_s9218" name="文档" r:id="rId3" imgW="4496628" imgH="1405390" progId="Word.Document.8">
              <p:embed/>
            </p:oleObj>
          </a:graphicData>
        </a:graphic>
      </p:graphicFrame>
      <p:sp>
        <p:nvSpPr>
          <p:cNvPr id="34822" name="Rectangle 7"/>
          <p:cNvSpPr>
            <a:spLocks noChangeArrowheads="1"/>
          </p:cNvSpPr>
          <p:nvPr/>
        </p:nvSpPr>
        <p:spPr bwMode="auto">
          <a:xfrm>
            <a:off x="1066800" y="2133600"/>
            <a:ext cx="7162800" cy="1552575"/>
          </a:xfrm>
          <a:prstGeom prst="rect">
            <a:avLst/>
          </a:prstGeom>
          <a:noFill/>
          <a:ln w="9525">
            <a:noFill/>
            <a:miter lim="800000"/>
            <a:headEnd/>
            <a:tailEnd/>
          </a:ln>
        </p:spPr>
        <p:txBody>
          <a:bodyPr anchor="ctr">
            <a:spAutoFit/>
          </a:bodyPr>
          <a:lstStyle/>
          <a:p>
            <a:r>
              <a:rPr lang="en-US" altLang="zh-CN" sz="2400"/>
              <a:t>Bar chart can be used to show the relationship</a:t>
            </a:r>
          </a:p>
          <a:p>
            <a:r>
              <a:rPr lang="en-US" altLang="zh-CN" sz="2400"/>
              <a:t> between two variables,  one being quantitative </a:t>
            </a:r>
          </a:p>
          <a:p>
            <a:r>
              <a:rPr lang="en-US" altLang="zh-CN" sz="2400"/>
              <a:t>and the other either qualitative or a quantitative </a:t>
            </a:r>
          </a:p>
          <a:p>
            <a:r>
              <a:rPr lang="en-US" altLang="zh-CN" sz="2400"/>
              <a:t>variable which is grouped, as is time in years. </a:t>
            </a:r>
          </a:p>
        </p:txBody>
      </p:sp>
      <p:sp>
        <p:nvSpPr>
          <p:cNvPr id="7" name="灯片编号占位符 6"/>
          <p:cNvSpPr>
            <a:spLocks noGrp="1"/>
          </p:cNvSpPr>
          <p:nvPr>
            <p:ph type="sldNum" sz="quarter" idx="11"/>
          </p:nvPr>
        </p:nvSpPr>
        <p:spPr/>
        <p:txBody>
          <a:bodyPr/>
          <a:lstStyle/>
          <a:p>
            <a:pPr>
              <a:defRPr/>
            </a:pPr>
            <a:fld id="{B22DB66C-2663-441F-BA69-F9E0076C57FD}" type="slidenum">
              <a:rPr lang="en-US" altLang="zh-CN" smtClean="0"/>
              <a:pPr>
                <a:defRPr/>
              </a:pPr>
              <a:t>24</a:t>
            </a:fld>
            <a:endParaRPr lang="en-US" altLang="zh-CN"/>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5"/>
          <p:cNvSpPr>
            <a:spLocks noChangeArrowheads="1"/>
          </p:cNvSpPr>
          <p:nvPr/>
        </p:nvSpPr>
        <p:spPr bwMode="auto">
          <a:xfrm>
            <a:off x="0" y="2049463"/>
            <a:ext cx="9144000" cy="0"/>
          </a:xfrm>
          <a:prstGeom prst="rect">
            <a:avLst/>
          </a:prstGeom>
          <a:noFill/>
          <a:ln w="9525">
            <a:noFill/>
            <a:miter lim="800000"/>
            <a:headEnd/>
            <a:tailEnd/>
          </a:ln>
        </p:spPr>
        <p:txBody>
          <a:bodyPr wrap="none" anchor="ctr">
            <a:spAutoFit/>
          </a:bodyPr>
          <a:lstStyle/>
          <a:p>
            <a:endParaRPr lang="zh-CN" altLang="en-US"/>
          </a:p>
        </p:txBody>
      </p:sp>
      <p:pic>
        <p:nvPicPr>
          <p:cNvPr id="88067" name="Picture 4"/>
          <p:cNvPicPr>
            <a:picLocks noChangeAspect="1" noChangeArrowheads="1"/>
          </p:cNvPicPr>
          <p:nvPr/>
        </p:nvPicPr>
        <p:blipFill>
          <a:blip r:embed="rId2" cstate="print"/>
          <a:srcRect l="21397" t="48611" r="48190" b="19444"/>
          <a:stretch>
            <a:fillRect/>
          </a:stretch>
        </p:blipFill>
        <p:spPr bwMode="auto">
          <a:xfrm>
            <a:off x="1752600" y="381000"/>
            <a:ext cx="5943600" cy="3919538"/>
          </a:xfrm>
          <a:prstGeom prst="rect">
            <a:avLst/>
          </a:prstGeom>
          <a:noFill/>
          <a:ln w="9525">
            <a:noFill/>
            <a:miter lim="800000"/>
            <a:headEnd/>
            <a:tailEnd/>
          </a:ln>
        </p:spPr>
      </p:pic>
      <p:sp>
        <p:nvSpPr>
          <p:cNvPr id="88068" name="Rectangle 6"/>
          <p:cNvSpPr>
            <a:spLocks noChangeArrowheads="1"/>
          </p:cNvSpPr>
          <p:nvPr/>
        </p:nvSpPr>
        <p:spPr bwMode="auto">
          <a:xfrm>
            <a:off x="762000" y="4343400"/>
            <a:ext cx="8077200" cy="701675"/>
          </a:xfrm>
          <a:prstGeom prst="rect">
            <a:avLst/>
          </a:prstGeom>
          <a:noFill/>
          <a:ln w="9525">
            <a:noFill/>
            <a:miter lim="800000"/>
            <a:headEnd/>
            <a:tailEnd/>
          </a:ln>
        </p:spPr>
        <p:txBody>
          <a:bodyPr anchor="ctr">
            <a:spAutoFit/>
          </a:bodyPr>
          <a:lstStyle/>
          <a:p>
            <a:pPr algn="ctr"/>
            <a:r>
              <a:rPr lang="en-US" altLang="zh-CN" sz="2000" dirty="0">
                <a:latin typeface="Times New Roman" pitchFamily="18" charset="0"/>
                <a:cs typeface="Times New Roman" pitchFamily="18" charset="0"/>
              </a:rPr>
              <a:t>Figure 2.4 Bar chart showing the relationship between mortality</a:t>
            </a:r>
            <a:endParaRPr lang="en-US" altLang="zh-CN" sz="2000" dirty="0"/>
          </a:p>
          <a:p>
            <a:pPr algn="ctr" eaLnBrk="0" hangingPunct="0"/>
            <a:r>
              <a:rPr lang="en-US" altLang="zh-CN" sz="2000" dirty="0">
                <a:latin typeface="Times New Roman" pitchFamily="18" charset="0"/>
                <a:cs typeface="Times New Roman" pitchFamily="18" charset="0"/>
              </a:rPr>
              <a:t> due to cancer of the </a:t>
            </a:r>
            <a:r>
              <a:rPr lang="en-US" altLang="zh-CN" sz="2000" dirty="0" err="1">
                <a:latin typeface="Times New Roman" pitchFamily="18" charset="0"/>
                <a:cs typeface="Times New Roman" pitchFamily="18" charset="0"/>
              </a:rPr>
              <a:t>oesophagus</a:t>
            </a:r>
            <a:r>
              <a:rPr lang="en-US" altLang="zh-CN" sz="2000" dirty="0">
                <a:latin typeface="Times New Roman" pitchFamily="18" charset="0"/>
                <a:cs typeface="Times New Roman" pitchFamily="18" charset="0"/>
              </a:rPr>
              <a:t> and year, England and Wales, 1960-1969</a:t>
            </a:r>
            <a:endParaRPr lang="en-US" altLang="zh-CN" sz="2000" dirty="0"/>
          </a:p>
        </p:txBody>
      </p:sp>
      <p:sp>
        <p:nvSpPr>
          <p:cNvPr id="5" name="灯片编号占位符 4"/>
          <p:cNvSpPr>
            <a:spLocks noGrp="1"/>
          </p:cNvSpPr>
          <p:nvPr>
            <p:ph type="sldNum" sz="quarter" idx="12"/>
          </p:nvPr>
        </p:nvSpPr>
        <p:spPr/>
        <p:txBody>
          <a:bodyPr/>
          <a:lstStyle/>
          <a:p>
            <a:fld id="{E3C701E0-CA04-4F1D-BB9D-AE1CCBB64728}" type="slidenum">
              <a:rPr lang="zh-CN" altLang="en-US" smtClean="0"/>
              <a:pPr/>
              <a:t>25</a:t>
            </a:fld>
            <a:endParaRPr lang="zh-CN"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eaLnBrk="1" hangingPunct="1"/>
            <a:r>
              <a:rPr lang="en-US" altLang="zh-CN" smtClean="0"/>
              <a:t>Multiple bar</a:t>
            </a:r>
          </a:p>
        </p:txBody>
      </p:sp>
      <p:sp>
        <p:nvSpPr>
          <p:cNvPr id="89091" name="Rectangle 3"/>
          <p:cNvSpPr>
            <a:spLocks noGrp="1" noChangeArrowheads="1"/>
          </p:cNvSpPr>
          <p:nvPr>
            <p:ph type="body" idx="1"/>
          </p:nvPr>
        </p:nvSpPr>
        <p:spPr>
          <a:xfrm>
            <a:off x="457200" y="1600201"/>
            <a:ext cx="8229600" cy="3124944"/>
          </a:xfrm>
        </p:spPr>
        <p:txBody>
          <a:bodyPr/>
          <a:lstStyle/>
          <a:p>
            <a:pPr eaLnBrk="1" hangingPunct="1"/>
            <a:r>
              <a:rPr lang="en-US" altLang="zh-CN" dirty="0" smtClean="0"/>
              <a:t>Multiple bar charts can be used to represent relationships between more than 2 variables. </a:t>
            </a:r>
          </a:p>
          <a:p>
            <a:pPr eaLnBrk="1" hangingPunct="1"/>
            <a:r>
              <a:rPr lang="en-US" altLang="zh-CN" dirty="0" smtClean="0"/>
              <a:t>the relationship between children's reports of breathlessness and </a:t>
            </a:r>
            <a:r>
              <a:rPr lang="en-US" altLang="zh-CN" dirty="0" smtClean="0">
                <a:solidFill>
                  <a:srgbClr val="FF3300"/>
                </a:solidFill>
              </a:rPr>
              <a:t>cigarette smoking by themselves and their parents</a:t>
            </a:r>
            <a:r>
              <a:rPr lang="en-US" altLang="zh-CN" dirty="0" smtClean="0"/>
              <a:t>. </a:t>
            </a:r>
          </a:p>
        </p:txBody>
      </p:sp>
      <p:sp>
        <p:nvSpPr>
          <p:cNvPr id="4" name="灯片编号占位符 3"/>
          <p:cNvSpPr>
            <a:spLocks noGrp="1"/>
          </p:cNvSpPr>
          <p:nvPr>
            <p:ph type="sldNum" sz="quarter" idx="12"/>
          </p:nvPr>
        </p:nvSpPr>
        <p:spPr/>
        <p:txBody>
          <a:bodyPr/>
          <a:lstStyle/>
          <a:p>
            <a:fld id="{E3C701E0-CA04-4F1D-BB9D-AE1CCBB64728}" type="slidenum">
              <a:rPr lang="zh-CN" altLang="en-US" smtClean="0"/>
              <a:pPr/>
              <a:t>26</a:t>
            </a:fld>
            <a:endParaRPr lang="zh-CN"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842" name="Object 2"/>
          <p:cNvGraphicFramePr>
            <a:graphicFrameLocks noChangeAspect="1"/>
          </p:cNvGraphicFramePr>
          <p:nvPr>
            <p:ph sz="half" idx="1"/>
          </p:nvPr>
        </p:nvGraphicFramePr>
        <p:xfrm>
          <a:off x="323528" y="476672"/>
          <a:ext cx="6252076" cy="2514724"/>
        </p:xfrm>
        <a:graphic>
          <a:graphicData uri="http://schemas.openxmlformats.org/presentationml/2006/ole">
            <p:oleObj spid="_x0000_s10242" name="文档" r:id="rId3" imgW="4496628" imgH="1808216" progId="Word.Document.8">
              <p:embed/>
            </p:oleObj>
          </a:graphicData>
        </a:graphic>
      </p:graphicFrame>
      <p:graphicFrame>
        <p:nvGraphicFramePr>
          <p:cNvPr id="35843" name="Object 3"/>
          <p:cNvGraphicFramePr>
            <a:graphicFrameLocks noChangeAspect="1"/>
          </p:cNvGraphicFramePr>
          <p:nvPr>
            <p:ph sz="half" idx="2"/>
          </p:nvPr>
        </p:nvGraphicFramePr>
        <p:xfrm>
          <a:off x="3419872" y="2996952"/>
          <a:ext cx="5381600" cy="3192989"/>
        </p:xfrm>
        <a:graphic>
          <a:graphicData uri="http://schemas.openxmlformats.org/presentationml/2006/ole">
            <p:oleObj spid="_x0000_s10243" name="文档" r:id="rId4" imgW="4340456" imgH="2574989" progId="Word.Document.8">
              <p:embed/>
            </p:oleObj>
          </a:graphicData>
        </a:graphic>
      </p:graphicFrame>
      <p:sp>
        <p:nvSpPr>
          <p:cNvPr id="4" name="灯片编号占位符 3"/>
          <p:cNvSpPr>
            <a:spLocks noGrp="1"/>
          </p:cNvSpPr>
          <p:nvPr>
            <p:ph type="sldNum" sz="quarter" idx="12"/>
          </p:nvPr>
        </p:nvSpPr>
        <p:spPr/>
        <p:txBody>
          <a:bodyPr/>
          <a:lstStyle/>
          <a:p>
            <a:fld id="{E3C701E0-CA04-4F1D-BB9D-AE1CCBB64728}" type="slidenum">
              <a:rPr lang="zh-CN" altLang="en-US" smtClean="0"/>
              <a:pPr/>
              <a:t>27</a:t>
            </a:fld>
            <a:endParaRPr lang="zh-CN"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Bar chart for quantitative data </a:t>
            </a:r>
            <a:endParaRPr lang="zh-CN" altLang="en-US" dirty="0"/>
          </a:p>
        </p:txBody>
      </p:sp>
      <p:sp>
        <p:nvSpPr>
          <p:cNvPr id="4" name="灯片编号占位符 3"/>
          <p:cNvSpPr>
            <a:spLocks noGrp="1"/>
          </p:cNvSpPr>
          <p:nvPr>
            <p:ph type="sldNum" sz="quarter" idx="12"/>
          </p:nvPr>
        </p:nvSpPr>
        <p:spPr/>
        <p:txBody>
          <a:bodyPr/>
          <a:lstStyle/>
          <a:p>
            <a:fld id="{E3C701E0-CA04-4F1D-BB9D-AE1CCBB64728}" type="slidenum">
              <a:rPr lang="zh-CN" altLang="en-US" smtClean="0"/>
              <a:pPr/>
              <a:t>28</a:t>
            </a:fld>
            <a:endParaRPr lang="zh-CN" altLang="en-US"/>
          </a:p>
        </p:txBody>
      </p:sp>
      <p:graphicFrame>
        <p:nvGraphicFramePr>
          <p:cNvPr id="148482" name="Object 4"/>
          <p:cNvGraphicFramePr>
            <a:graphicFrameLocks noChangeAspect="1"/>
          </p:cNvGraphicFramePr>
          <p:nvPr>
            <p:ph idx="1"/>
          </p:nvPr>
        </p:nvGraphicFramePr>
        <p:xfrm>
          <a:off x="2627784" y="1844824"/>
          <a:ext cx="4572000" cy="3730625"/>
        </p:xfrm>
        <a:graphic>
          <a:graphicData uri="http://schemas.openxmlformats.org/presentationml/2006/ole">
            <p:oleObj spid="_x0000_s148482" name="Picture" r:id="rId3" imgW="4572000" imgH="3730704" progId="StaticEnhancedMetafile">
              <p:embed/>
            </p:oleObj>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r>
              <a:rPr lang="en-US" altLang="zh-CN" b="1" smtClean="0"/>
              <a:t>Pie chart</a:t>
            </a:r>
            <a:r>
              <a:rPr lang="en-US" altLang="zh-CN" smtClean="0"/>
              <a:t> </a:t>
            </a:r>
          </a:p>
        </p:txBody>
      </p:sp>
      <p:sp>
        <p:nvSpPr>
          <p:cNvPr id="90115" name="Rectangle 3"/>
          <p:cNvSpPr>
            <a:spLocks noGrp="1" noChangeArrowheads="1"/>
          </p:cNvSpPr>
          <p:nvPr>
            <p:ph type="body" idx="1"/>
          </p:nvPr>
        </p:nvSpPr>
        <p:spPr/>
        <p:txBody>
          <a:bodyPr/>
          <a:lstStyle/>
          <a:p>
            <a:pPr eaLnBrk="1" hangingPunct="1"/>
            <a:r>
              <a:rPr lang="en-US" altLang="zh-CN" dirty="0" smtClean="0"/>
              <a:t>The pie chart or pie diagram, shows the relative frequency for each category by dividing a circle into sections, one for each category, so that the area of each section is proportional to the frequency in that category. And the angles of which are proportional to the relative frequency also. </a:t>
            </a:r>
          </a:p>
        </p:txBody>
      </p:sp>
      <p:sp>
        <p:nvSpPr>
          <p:cNvPr id="4" name="灯片编号占位符 3"/>
          <p:cNvSpPr>
            <a:spLocks noGrp="1"/>
          </p:cNvSpPr>
          <p:nvPr>
            <p:ph type="sldNum" sz="quarter" idx="12"/>
          </p:nvPr>
        </p:nvSpPr>
        <p:spPr/>
        <p:txBody>
          <a:bodyPr/>
          <a:lstStyle/>
          <a:p>
            <a:fld id="{E3C701E0-CA04-4F1D-BB9D-AE1CCBB64728}" type="slidenum">
              <a:rPr lang="zh-CN" altLang="en-US" smtClean="0"/>
              <a:pPr/>
              <a:t>29</a:t>
            </a:fld>
            <a:endParaRPr lang="zh-CN"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灯片编号占位符 4"/>
          <p:cNvSpPr>
            <a:spLocks noGrp="1"/>
          </p:cNvSpPr>
          <p:nvPr>
            <p:ph type="sldNum" sz="quarter" idx="11"/>
          </p:nvPr>
        </p:nvSpPr>
        <p:spPr>
          <a:noFill/>
        </p:spPr>
        <p:txBody>
          <a:bodyPr/>
          <a:lstStyle/>
          <a:p>
            <a:fld id="{74183CD5-1913-4CFF-9BC3-E8BFD6C0460C}" type="slidenum">
              <a:rPr lang="en-US" altLang="zh-CN" smtClean="0">
                <a:ea typeface="宋体" charset="-122"/>
              </a:rPr>
              <a:pPr/>
              <a:t>3</a:t>
            </a:fld>
            <a:endParaRPr lang="en-US" altLang="zh-CN" smtClean="0">
              <a:ea typeface="宋体" charset="-122"/>
            </a:endParaRPr>
          </a:p>
        </p:txBody>
      </p:sp>
      <p:sp>
        <p:nvSpPr>
          <p:cNvPr id="73731" name="Rectangle 2"/>
          <p:cNvSpPr>
            <a:spLocks noGrp="1" noChangeArrowheads="1"/>
          </p:cNvSpPr>
          <p:nvPr>
            <p:ph type="title"/>
          </p:nvPr>
        </p:nvSpPr>
        <p:spPr/>
        <p:txBody>
          <a:bodyPr/>
          <a:lstStyle/>
          <a:p>
            <a:pPr eaLnBrk="1" hangingPunct="1"/>
            <a:r>
              <a:rPr lang="en-US" altLang="zh-CN" sz="3800" dirty="0" smtClean="0"/>
              <a:t>Descriptive statistics for categorical data</a:t>
            </a:r>
          </a:p>
        </p:txBody>
      </p:sp>
      <p:sp>
        <p:nvSpPr>
          <p:cNvPr id="73732" name="Rectangle 3"/>
          <p:cNvSpPr>
            <a:spLocks noGrp="1" noChangeArrowheads="1"/>
          </p:cNvSpPr>
          <p:nvPr>
            <p:ph type="body" idx="1"/>
          </p:nvPr>
        </p:nvSpPr>
        <p:spPr/>
        <p:txBody>
          <a:bodyPr/>
          <a:lstStyle/>
          <a:p>
            <a:pPr eaLnBrk="1" hangingPunct="1"/>
            <a:r>
              <a:rPr lang="en-US" altLang="zh-CN" dirty="0" smtClean="0"/>
              <a:t>Relative number </a:t>
            </a:r>
            <a:r>
              <a:rPr lang="en-US" altLang="zh-CN" dirty="0" smtClean="0"/>
              <a:t>and application</a:t>
            </a:r>
          </a:p>
          <a:p>
            <a:pPr eaLnBrk="1" hangingPunct="1"/>
            <a:r>
              <a:rPr lang="en-US" altLang="zh-CN" dirty="0" smtClean="0"/>
              <a:t> </a:t>
            </a:r>
            <a:r>
              <a:rPr lang="en-US" altLang="zh-CN" dirty="0" smtClean="0"/>
              <a:t>tabular and graphic methods</a:t>
            </a:r>
            <a:endParaRPr lang="en-US" altLang="zh-CN"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866" name="Object 2"/>
          <p:cNvGraphicFramePr>
            <a:graphicFrameLocks noChangeAspect="1"/>
          </p:cNvGraphicFramePr>
          <p:nvPr>
            <p:ph idx="1"/>
          </p:nvPr>
        </p:nvGraphicFramePr>
        <p:xfrm>
          <a:off x="990600" y="1371600"/>
          <a:ext cx="6934200" cy="3389313"/>
        </p:xfrm>
        <a:graphic>
          <a:graphicData uri="http://schemas.openxmlformats.org/presentationml/2006/ole">
            <p:oleObj spid="_x0000_s11266" name="文档" r:id="rId3" imgW="4496628" imgH="2198082" progId="Word.Document.8">
              <p:embed/>
            </p:oleObj>
          </a:graphicData>
        </a:graphic>
      </p:graphicFrame>
      <p:sp>
        <p:nvSpPr>
          <p:cNvPr id="3" name="灯片编号占位符 2"/>
          <p:cNvSpPr>
            <a:spLocks noGrp="1"/>
          </p:cNvSpPr>
          <p:nvPr>
            <p:ph type="sldNum" sz="quarter" idx="12"/>
          </p:nvPr>
        </p:nvSpPr>
        <p:spPr/>
        <p:txBody>
          <a:bodyPr/>
          <a:lstStyle/>
          <a:p>
            <a:fld id="{E3C701E0-CA04-4F1D-BB9D-AE1CCBB64728}" type="slidenum">
              <a:rPr lang="zh-CN" altLang="en-US" smtClean="0"/>
              <a:pPr/>
              <a:t>30</a:t>
            </a:fld>
            <a:endParaRPr lang="zh-CN"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890" name="Object 2"/>
          <p:cNvGraphicFramePr>
            <a:graphicFrameLocks noChangeAspect="1"/>
          </p:cNvGraphicFramePr>
          <p:nvPr>
            <p:ph idx="1"/>
          </p:nvPr>
        </p:nvGraphicFramePr>
        <p:xfrm>
          <a:off x="762000" y="1524000"/>
          <a:ext cx="6934200" cy="3797300"/>
        </p:xfrm>
        <a:graphic>
          <a:graphicData uri="http://schemas.openxmlformats.org/presentationml/2006/ole">
            <p:oleObj spid="_x0000_s12290" name="文档" r:id="rId3" imgW="4340456" imgH="2376996" progId="Word.Document.8">
              <p:embed/>
            </p:oleObj>
          </a:graphicData>
        </a:graphic>
      </p:graphicFrame>
      <p:sp>
        <p:nvSpPr>
          <p:cNvPr id="3" name="灯片编号占位符 2"/>
          <p:cNvSpPr>
            <a:spLocks noGrp="1"/>
          </p:cNvSpPr>
          <p:nvPr>
            <p:ph type="sldNum" sz="quarter" idx="12"/>
          </p:nvPr>
        </p:nvSpPr>
        <p:spPr/>
        <p:txBody>
          <a:bodyPr/>
          <a:lstStyle/>
          <a:p>
            <a:fld id="{E3C701E0-CA04-4F1D-BB9D-AE1CCBB64728}" type="slidenum">
              <a:rPr lang="zh-CN" altLang="en-US" smtClean="0"/>
              <a:pPr/>
              <a:t>31</a:t>
            </a:fld>
            <a:endParaRPr lang="zh-CN" alt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US" altLang="zh-CN" b="1" smtClean="0"/>
              <a:t>Line Graphs</a:t>
            </a:r>
            <a:r>
              <a:rPr lang="en-US" altLang="zh-CN" smtClean="0"/>
              <a:t> </a:t>
            </a:r>
          </a:p>
        </p:txBody>
      </p:sp>
      <p:sp>
        <p:nvSpPr>
          <p:cNvPr id="91139" name="Rectangle 3"/>
          <p:cNvSpPr>
            <a:spLocks noGrp="1" noChangeArrowheads="1"/>
          </p:cNvSpPr>
          <p:nvPr>
            <p:ph type="body" idx="1"/>
          </p:nvPr>
        </p:nvSpPr>
        <p:spPr/>
        <p:txBody>
          <a:bodyPr/>
          <a:lstStyle/>
          <a:p>
            <a:pPr eaLnBrk="1" hangingPunct="1">
              <a:lnSpc>
                <a:spcPct val="90000"/>
              </a:lnSpc>
            </a:pPr>
            <a:r>
              <a:rPr lang="en-US" altLang="zh-CN" smtClean="0"/>
              <a:t>A line graph is similar to a bar chart, but the horizontal axis represents time. </a:t>
            </a:r>
          </a:p>
          <a:p>
            <a:pPr eaLnBrk="1" hangingPunct="1">
              <a:lnSpc>
                <a:spcPct val="90000"/>
              </a:lnSpc>
            </a:pPr>
            <a:r>
              <a:rPr lang="en-US" altLang="zh-CN" smtClean="0"/>
              <a:t> Different ‘‘groups’’ are consecutive years, so that a line graph is suitable to illustrate how certain proportions change over time. </a:t>
            </a:r>
          </a:p>
          <a:p>
            <a:pPr eaLnBrk="1" hangingPunct="1">
              <a:lnSpc>
                <a:spcPct val="90000"/>
              </a:lnSpc>
            </a:pPr>
            <a:r>
              <a:rPr lang="en-US" altLang="zh-CN" smtClean="0"/>
              <a:t> In a line graph, the proportion associated with each year is represented by a point at the appropriate height; the points are then connected by straight lines. </a:t>
            </a:r>
          </a:p>
        </p:txBody>
      </p:sp>
      <p:sp>
        <p:nvSpPr>
          <p:cNvPr id="4" name="灯片编号占位符 3"/>
          <p:cNvSpPr>
            <a:spLocks noGrp="1"/>
          </p:cNvSpPr>
          <p:nvPr>
            <p:ph type="sldNum" sz="quarter" idx="12"/>
          </p:nvPr>
        </p:nvSpPr>
        <p:spPr/>
        <p:txBody>
          <a:bodyPr/>
          <a:lstStyle/>
          <a:p>
            <a:fld id="{E3C701E0-CA04-4F1D-BB9D-AE1CCBB64728}" type="slidenum">
              <a:rPr lang="zh-CN" altLang="en-US" smtClean="0"/>
              <a:pPr/>
              <a:t>32</a:t>
            </a:fld>
            <a:endParaRPr lang="zh-CN" alt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endParaRPr lang="zh-CN" altLang="zh-CN" dirty="0" smtClean="0"/>
          </a:p>
        </p:txBody>
      </p:sp>
      <p:sp>
        <p:nvSpPr>
          <p:cNvPr id="92163" name="Rectangle 3"/>
          <p:cNvSpPr>
            <a:spLocks noGrp="1" noChangeArrowheads="1"/>
          </p:cNvSpPr>
          <p:nvPr>
            <p:ph type="body" idx="1"/>
          </p:nvPr>
        </p:nvSpPr>
        <p:spPr/>
        <p:txBody>
          <a:bodyPr/>
          <a:lstStyle/>
          <a:p>
            <a:pPr eaLnBrk="1" hangingPunct="1"/>
            <a:r>
              <a:rPr lang="en-US" altLang="zh-CN" dirty="0" smtClean="0"/>
              <a:t>Table 2.13 crude death rates for women between the years 1984 and 1987</a:t>
            </a:r>
          </a:p>
        </p:txBody>
      </p:sp>
      <p:pic>
        <p:nvPicPr>
          <p:cNvPr id="92164" name="Picture 4"/>
          <p:cNvPicPr>
            <a:picLocks noChangeAspect="1" noChangeArrowheads="1"/>
          </p:cNvPicPr>
          <p:nvPr/>
        </p:nvPicPr>
        <p:blipFill>
          <a:blip r:embed="rId2" cstate="print"/>
          <a:srcRect/>
          <a:stretch>
            <a:fillRect/>
          </a:stretch>
        </p:blipFill>
        <p:spPr bwMode="auto">
          <a:xfrm>
            <a:off x="1828800" y="3048000"/>
            <a:ext cx="5181600" cy="1974850"/>
          </a:xfrm>
          <a:prstGeom prst="rect">
            <a:avLst/>
          </a:prstGeom>
          <a:noFill/>
          <a:ln w="9525">
            <a:noFill/>
            <a:miter lim="800000"/>
            <a:headEnd/>
            <a:tailEnd/>
          </a:ln>
        </p:spPr>
      </p:pic>
      <p:sp>
        <p:nvSpPr>
          <p:cNvPr id="5" name="灯片编号占位符 4"/>
          <p:cNvSpPr>
            <a:spLocks noGrp="1"/>
          </p:cNvSpPr>
          <p:nvPr>
            <p:ph type="sldNum" sz="quarter" idx="12"/>
          </p:nvPr>
        </p:nvSpPr>
        <p:spPr/>
        <p:txBody>
          <a:bodyPr/>
          <a:lstStyle/>
          <a:p>
            <a:fld id="{E3C701E0-CA04-4F1D-BB9D-AE1CCBB64728}" type="slidenum">
              <a:rPr lang="zh-CN" altLang="en-US" smtClean="0"/>
              <a:pPr/>
              <a:t>33</a:t>
            </a:fld>
            <a:endParaRPr lang="zh-CN" alt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endParaRPr lang="zh-CN" altLang="zh-CN" smtClean="0"/>
          </a:p>
        </p:txBody>
      </p:sp>
      <p:sp>
        <p:nvSpPr>
          <p:cNvPr id="93187" name="Rectangle 5"/>
          <p:cNvSpPr>
            <a:spLocks noChangeArrowheads="1"/>
          </p:cNvSpPr>
          <p:nvPr/>
        </p:nvSpPr>
        <p:spPr bwMode="auto">
          <a:xfrm>
            <a:off x="0" y="2293938"/>
            <a:ext cx="9144000" cy="0"/>
          </a:xfrm>
          <a:prstGeom prst="rect">
            <a:avLst/>
          </a:prstGeom>
          <a:noFill/>
          <a:ln w="9525">
            <a:noFill/>
            <a:miter lim="800000"/>
            <a:headEnd/>
            <a:tailEnd/>
          </a:ln>
        </p:spPr>
        <p:txBody>
          <a:bodyPr wrap="none" anchor="ctr">
            <a:spAutoFit/>
          </a:bodyPr>
          <a:lstStyle/>
          <a:p>
            <a:endParaRPr lang="zh-CN" altLang="en-US"/>
          </a:p>
        </p:txBody>
      </p:sp>
      <p:pic>
        <p:nvPicPr>
          <p:cNvPr id="93188" name="Picture 4"/>
          <p:cNvPicPr>
            <a:picLocks noChangeAspect="1" noChangeArrowheads="1"/>
          </p:cNvPicPr>
          <p:nvPr/>
        </p:nvPicPr>
        <p:blipFill>
          <a:blip r:embed="rId2" cstate="print"/>
          <a:srcRect/>
          <a:stretch>
            <a:fillRect/>
          </a:stretch>
        </p:blipFill>
        <p:spPr bwMode="auto">
          <a:xfrm>
            <a:off x="2133600" y="1600200"/>
            <a:ext cx="4191000" cy="3036888"/>
          </a:xfrm>
          <a:prstGeom prst="rect">
            <a:avLst/>
          </a:prstGeom>
          <a:noFill/>
          <a:ln w="9525">
            <a:noFill/>
            <a:miter lim="800000"/>
            <a:headEnd/>
            <a:tailEnd/>
          </a:ln>
        </p:spPr>
      </p:pic>
      <p:sp>
        <p:nvSpPr>
          <p:cNvPr id="93189" name="Rectangle 6"/>
          <p:cNvSpPr>
            <a:spLocks noChangeArrowheads="1"/>
          </p:cNvSpPr>
          <p:nvPr/>
        </p:nvSpPr>
        <p:spPr bwMode="auto">
          <a:xfrm>
            <a:off x="2057400" y="4800600"/>
            <a:ext cx="6019800" cy="396875"/>
          </a:xfrm>
          <a:prstGeom prst="rect">
            <a:avLst/>
          </a:prstGeom>
          <a:noFill/>
          <a:ln w="9525">
            <a:noFill/>
            <a:miter lim="800000"/>
            <a:headEnd/>
            <a:tailEnd/>
          </a:ln>
        </p:spPr>
        <p:txBody>
          <a:bodyPr anchor="ctr">
            <a:spAutoFit/>
          </a:bodyPr>
          <a:lstStyle/>
          <a:p>
            <a:r>
              <a:rPr lang="en-US" altLang="zh-CN" sz="2000">
                <a:latin typeface="Times New Roman" pitchFamily="18" charset="0"/>
                <a:cs typeface="Times New Roman" pitchFamily="18" charset="0"/>
              </a:rPr>
              <a:t>Figure 3.9 Death rates for U.S.women,1984</a:t>
            </a:r>
            <a:r>
              <a:rPr lang="en-US" altLang="zh-CN" sz="2000">
                <a:cs typeface="Times New Roman" pitchFamily="18" charset="0"/>
              </a:rPr>
              <a:t>–</a:t>
            </a:r>
            <a:r>
              <a:rPr lang="en-US" altLang="zh-CN" sz="2000">
                <a:latin typeface="Times New Roman" pitchFamily="18" charset="0"/>
                <a:cs typeface="Times New Roman" pitchFamily="18" charset="0"/>
              </a:rPr>
              <a:t>1987</a:t>
            </a:r>
            <a:r>
              <a:rPr lang="en-US" altLang="zh-CN" sz="600"/>
              <a:t> </a:t>
            </a:r>
            <a:endParaRPr lang="en-US" altLang="zh-CN"/>
          </a:p>
        </p:txBody>
      </p:sp>
      <p:sp>
        <p:nvSpPr>
          <p:cNvPr id="6" name="灯片编号占位符 5"/>
          <p:cNvSpPr>
            <a:spLocks noGrp="1"/>
          </p:cNvSpPr>
          <p:nvPr>
            <p:ph type="sldNum" sz="quarter" idx="12"/>
          </p:nvPr>
        </p:nvSpPr>
        <p:spPr/>
        <p:txBody>
          <a:bodyPr/>
          <a:lstStyle/>
          <a:p>
            <a:fld id="{E3C701E0-CA04-4F1D-BB9D-AE1CCBB64728}" type="slidenum">
              <a:rPr lang="zh-CN" altLang="en-US" smtClean="0"/>
              <a:pPr/>
              <a:t>34</a:t>
            </a:fld>
            <a:endParaRPr lang="zh-CN" alt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Line for quantitative data </a:t>
            </a:r>
            <a:endParaRPr lang="zh-CN" altLang="en-US" dirty="0"/>
          </a:p>
        </p:txBody>
      </p:sp>
      <p:sp>
        <p:nvSpPr>
          <p:cNvPr id="4" name="灯片编号占位符 3"/>
          <p:cNvSpPr>
            <a:spLocks noGrp="1"/>
          </p:cNvSpPr>
          <p:nvPr>
            <p:ph type="sldNum" sz="quarter" idx="12"/>
          </p:nvPr>
        </p:nvSpPr>
        <p:spPr/>
        <p:txBody>
          <a:bodyPr/>
          <a:lstStyle/>
          <a:p>
            <a:fld id="{E3C701E0-CA04-4F1D-BB9D-AE1CCBB64728}" type="slidenum">
              <a:rPr lang="zh-CN" altLang="en-US" smtClean="0"/>
              <a:pPr/>
              <a:t>35</a:t>
            </a:fld>
            <a:endParaRPr lang="zh-CN" altLang="en-US"/>
          </a:p>
        </p:txBody>
      </p:sp>
      <p:graphicFrame>
        <p:nvGraphicFramePr>
          <p:cNvPr id="149506" name="Object 5"/>
          <p:cNvGraphicFramePr>
            <a:graphicFrameLocks noChangeAspect="1"/>
          </p:cNvGraphicFramePr>
          <p:nvPr>
            <p:ph idx="1"/>
          </p:nvPr>
        </p:nvGraphicFramePr>
        <p:xfrm>
          <a:off x="395536" y="2420888"/>
          <a:ext cx="3337711" cy="2350021"/>
        </p:xfrm>
        <a:graphic>
          <a:graphicData uri="http://schemas.openxmlformats.org/presentationml/2006/ole">
            <p:oleObj spid="_x0000_s149506" name="Chart" r:id="rId3" imgW="4667402" imgH="3286049" progId="Excel.Chart.8">
              <p:embed/>
            </p:oleObj>
          </a:graphicData>
        </a:graphic>
      </p:graphicFrame>
      <p:graphicFrame>
        <p:nvGraphicFramePr>
          <p:cNvPr id="149507" name="Object 3"/>
          <p:cNvGraphicFramePr>
            <a:graphicFrameLocks noChangeAspect="1"/>
          </p:cNvGraphicFramePr>
          <p:nvPr/>
        </p:nvGraphicFramePr>
        <p:xfrm>
          <a:off x="2699792" y="1772816"/>
          <a:ext cx="5175250" cy="4000500"/>
        </p:xfrm>
        <a:graphic>
          <a:graphicData uri="http://schemas.openxmlformats.org/presentationml/2006/ole">
            <p:oleObj spid="_x0000_s149507" name="图表" r:id="rId4" imgW="4819616" imgH="3733927" progId="Excel.Chart.8">
              <p:embed/>
            </p:oleObj>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r>
              <a:rPr lang="en-US" altLang="zh-CN" b="1" smtClean="0"/>
              <a:t>Scatter diagrams</a:t>
            </a:r>
            <a:r>
              <a:rPr lang="en-US" altLang="zh-CN" smtClean="0"/>
              <a:t> </a:t>
            </a:r>
          </a:p>
        </p:txBody>
      </p:sp>
      <p:sp>
        <p:nvSpPr>
          <p:cNvPr id="94211" name="Rectangle 3"/>
          <p:cNvSpPr>
            <a:spLocks noGrp="1" noChangeArrowheads="1"/>
          </p:cNvSpPr>
          <p:nvPr>
            <p:ph type="body" idx="1"/>
          </p:nvPr>
        </p:nvSpPr>
        <p:spPr/>
        <p:txBody>
          <a:bodyPr/>
          <a:lstStyle/>
          <a:p>
            <a:pPr eaLnBrk="1" hangingPunct="1"/>
            <a:r>
              <a:rPr lang="en-US" altLang="zh-CN" smtClean="0"/>
              <a:t>The bar chart shows the relationship between two continuous variables </a:t>
            </a:r>
          </a:p>
          <a:p>
            <a:pPr eaLnBrk="1" hangingPunct="1"/>
            <a:r>
              <a:rPr lang="en-US" altLang="zh-CN" smtClean="0"/>
              <a:t>such as vital capacity(Y) and weight(X) for 12 female students. </a:t>
            </a:r>
          </a:p>
        </p:txBody>
      </p:sp>
      <p:sp>
        <p:nvSpPr>
          <p:cNvPr id="4" name="灯片编号占位符 3"/>
          <p:cNvSpPr>
            <a:spLocks noGrp="1"/>
          </p:cNvSpPr>
          <p:nvPr>
            <p:ph type="sldNum" sz="quarter" idx="12"/>
          </p:nvPr>
        </p:nvSpPr>
        <p:spPr/>
        <p:txBody>
          <a:bodyPr/>
          <a:lstStyle/>
          <a:p>
            <a:fld id="{E3C701E0-CA04-4F1D-BB9D-AE1CCBB64728}" type="slidenum">
              <a:rPr lang="zh-CN" altLang="en-US" smtClean="0"/>
              <a:pPr/>
              <a:t>36</a:t>
            </a:fld>
            <a:endParaRPr lang="zh-CN" alt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p:txBody>
          <a:bodyPr/>
          <a:lstStyle/>
          <a:p>
            <a:pPr eaLnBrk="1" hangingPunct="1"/>
            <a:endParaRPr lang="zh-CN" altLang="zh-CN" smtClean="0"/>
          </a:p>
        </p:txBody>
      </p:sp>
      <p:sp>
        <p:nvSpPr>
          <p:cNvPr id="38916" name="Rectangle 5"/>
          <p:cNvSpPr>
            <a:spLocks noChangeArrowheads="1"/>
          </p:cNvSpPr>
          <p:nvPr/>
        </p:nvSpPr>
        <p:spPr bwMode="auto">
          <a:xfrm>
            <a:off x="0" y="2644775"/>
            <a:ext cx="9144000" cy="0"/>
          </a:xfrm>
          <a:prstGeom prst="rect">
            <a:avLst/>
          </a:prstGeom>
          <a:noFill/>
          <a:ln w="9525">
            <a:noFill/>
            <a:miter lim="800000"/>
            <a:headEnd/>
            <a:tailEnd/>
          </a:ln>
        </p:spPr>
        <p:txBody>
          <a:bodyPr wrap="none" anchor="ctr">
            <a:spAutoFit/>
          </a:bodyPr>
          <a:lstStyle/>
          <a:p>
            <a:endParaRPr lang="zh-CN" altLang="en-US"/>
          </a:p>
        </p:txBody>
      </p:sp>
      <p:graphicFrame>
        <p:nvGraphicFramePr>
          <p:cNvPr id="38914" name="Object 2"/>
          <p:cNvGraphicFramePr>
            <a:graphicFrameLocks noChangeAspect="1"/>
          </p:cNvGraphicFramePr>
          <p:nvPr/>
        </p:nvGraphicFramePr>
        <p:xfrm>
          <a:off x="1907704" y="1628800"/>
          <a:ext cx="4495800" cy="2085975"/>
        </p:xfrm>
        <a:graphic>
          <a:graphicData uri="http://schemas.openxmlformats.org/presentationml/2006/ole">
            <p:oleObj spid="_x0000_s13314" name="图表" r:id="rId3" imgW="2857500" imgH="1323975" progId="Excel.Sheet.8">
              <p:embed/>
            </p:oleObj>
          </a:graphicData>
        </a:graphic>
      </p:graphicFrame>
      <p:sp>
        <p:nvSpPr>
          <p:cNvPr id="38917" name="Rectangle 6"/>
          <p:cNvSpPr>
            <a:spLocks noChangeArrowheads="1"/>
          </p:cNvSpPr>
          <p:nvPr/>
        </p:nvSpPr>
        <p:spPr bwMode="auto">
          <a:xfrm>
            <a:off x="1165225" y="4130675"/>
            <a:ext cx="6965950" cy="366713"/>
          </a:xfrm>
          <a:prstGeom prst="rect">
            <a:avLst/>
          </a:prstGeom>
          <a:noFill/>
          <a:ln w="9525">
            <a:noFill/>
            <a:miter lim="800000"/>
            <a:headEnd/>
            <a:tailEnd/>
          </a:ln>
        </p:spPr>
        <p:txBody>
          <a:bodyPr wrap="none" anchor="ctr">
            <a:spAutoFit/>
          </a:bodyPr>
          <a:lstStyle/>
          <a:p>
            <a:pPr algn="ctr"/>
            <a:r>
              <a:rPr lang="en-US" altLang="zh-CN">
                <a:latin typeface="Times New Roman" pitchFamily="18" charset="0"/>
                <a:cs typeface="Times New Roman" pitchFamily="18" charset="0"/>
              </a:rPr>
              <a:t>Table3.10 The relation of vital capacity and weight for 12 female students</a:t>
            </a:r>
            <a:endParaRPr lang="en-US" altLang="zh-CN"/>
          </a:p>
        </p:txBody>
      </p:sp>
      <p:sp>
        <p:nvSpPr>
          <p:cNvPr id="6" name="灯片编号占位符 5"/>
          <p:cNvSpPr>
            <a:spLocks noGrp="1"/>
          </p:cNvSpPr>
          <p:nvPr>
            <p:ph type="sldNum" sz="quarter" idx="12"/>
          </p:nvPr>
        </p:nvSpPr>
        <p:spPr/>
        <p:txBody>
          <a:bodyPr/>
          <a:lstStyle/>
          <a:p>
            <a:fld id="{E3C701E0-CA04-4F1D-BB9D-AE1CCBB64728}" type="slidenum">
              <a:rPr lang="zh-CN" altLang="en-US" smtClean="0"/>
              <a:pPr/>
              <a:t>37</a:t>
            </a:fld>
            <a:endParaRPr lang="zh-CN" alt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6"/>
          <p:cNvSpPr>
            <a:spLocks noGrp="1" noChangeArrowheads="1"/>
          </p:cNvSpPr>
          <p:nvPr>
            <p:ph type="sldNum" sz="quarter" idx="11"/>
          </p:nvPr>
        </p:nvSpPr>
        <p:spPr>
          <a:noFill/>
        </p:spPr>
        <p:txBody>
          <a:bodyPr/>
          <a:lstStyle/>
          <a:p>
            <a:fld id="{6AF15BFD-E2B1-45C7-83F0-7B51629BA4AA}" type="slidenum">
              <a:rPr lang="en-US" altLang="zh-CN" smtClean="0"/>
              <a:pPr/>
              <a:t>38</a:t>
            </a:fld>
            <a:endParaRPr lang="en-US" altLang="zh-CN" smtClean="0"/>
          </a:p>
        </p:txBody>
      </p:sp>
      <p:sp>
        <p:nvSpPr>
          <p:cNvPr id="115715" name="灯片编号占位符 5"/>
          <p:cNvSpPr txBox="1">
            <a:spLocks noGrp="1"/>
          </p:cNvSpPr>
          <p:nvPr/>
        </p:nvSpPr>
        <p:spPr bwMode="auto">
          <a:xfrm>
            <a:off x="6781800" y="6248400"/>
            <a:ext cx="1905000" cy="457200"/>
          </a:xfrm>
          <a:prstGeom prst="rect">
            <a:avLst/>
          </a:prstGeom>
          <a:noFill/>
          <a:ln w="9525">
            <a:noFill/>
            <a:miter lim="800000"/>
            <a:headEnd/>
            <a:tailEnd/>
          </a:ln>
        </p:spPr>
        <p:txBody>
          <a:bodyPr anchor="b"/>
          <a:lstStyle/>
          <a:p>
            <a:pPr algn="r"/>
            <a:fld id="{D84C1BEA-B180-4961-871D-E76F6D93179F}" type="slidenum">
              <a:rPr lang="en-US" altLang="zh-CN">
                <a:latin typeface="Garamond" pitchFamily="18" charset="0"/>
              </a:rPr>
              <a:pPr algn="r"/>
              <a:t>38</a:t>
            </a:fld>
            <a:endParaRPr lang="en-US" altLang="zh-CN">
              <a:latin typeface="Garamond" pitchFamily="18" charset="0"/>
            </a:endParaRPr>
          </a:p>
        </p:txBody>
      </p:sp>
      <p:sp>
        <p:nvSpPr>
          <p:cNvPr id="115716" name="Rectangle 2"/>
          <p:cNvSpPr>
            <a:spLocks noGrp="1" noChangeArrowheads="1"/>
          </p:cNvSpPr>
          <p:nvPr>
            <p:ph type="title"/>
          </p:nvPr>
        </p:nvSpPr>
        <p:spPr>
          <a:xfrm>
            <a:off x="539750" y="549275"/>
            <a:ext cx="6553200" cy="719138"/>
          </a:xfrm>
        </p:spPr>
        <p:txBody>
          <a:bodyPr>
            <a:normAutofit fontScale="90000"/>
          </a:bodyPr>
          <a:lstStyle/>
          <a:p>
            <a:pPr eaLnBrk="1" hangingPunct="1"/>
            <a:r>
              <a:rPr lang="en-US" altLang="zh-CN" dirty="0" smtClean="0"/>
              <a:t>Standardization </a:t>
            </a:r>
            <a:r>
              <a:rPr lang="en-US" altLang="zh-CN" dirty="0" smtClean="0"/>
              <a:t>rate </a:t>
            </a:r>
            <a:endParaRPr lang="en-US" altLang="zh-CN" dirty="0" smtClean="0"/>
          </a:p>
        </p:txBody>
      </p:sp>
      <p:sp>
        <p:nvSpPr>
          <p:cNvPr id="115717" name="Rectangle 3"/>
          <p:cNvSpPr>
            <a:spLocks noGrp="1" noChangeArrowheads="1"/>
          </p:cNvSpPr>
          <p:nvPr>
            <p:ph type="body" idx="1"/>
          </p:nvPr>
        </p:nvSpPr>
        <p:spPr>
          <a:xfrm>
            <a:off x="1187450" y="1844675"/>
            <a:ext cx="4248150" cy="2592388"/>
          </a:xfrm>
        </p:spPr>
        <p:txBody>
          <a:bodyPr>
            <a:normAutofit lnSpcReduction="10000"/>
          </a:bodyPr>
          <a:lstStyle/>
          <a:p>
            <a:pPr eaLnBrk="1" hangingPunct="1"/>
            <a:r>
              <a:rPr lang="en-US" altLang="zh-CN" smtClean="0"/>
              <a:t>Why?</a:t>
            </a:r>
          </a:p>
          <a:p>
            <a:pPr eaLnBrk="1" hangingPunct="1"/>
            <a:r>
              <a:rPr lang="en-US" altLang="zh-CN" smtClean="0"/>
              <a:t>How?</a:t>
            </a:r>
          </a:p>
          <a:p>
            <a:pPr marL="742950" lvl="1" indent="-285750" eaLnBrk="1" hangingPunct="1"/>
            <a:r>
              <a:rPr lang="en-US" altLang="zh-CN" smtClean="0"/>
              <a:t>Direct method</a:t>
            </a:r>
          </a:p>
          <a:p>
            <a:pPr marL="742950" lvl="1" indent="-285750" eaLnBrk="1" hangingPunct="1"/>
            <a:r>
              <a:rPr lang="en-US" altLang="zh-CN" smtClean="0"/>
              <a:t>Indirect method</a:t>
            </a:r>
          </a:p>
          <a:p>
            <a:pPr eaLnBrk="1" hangingPunct="1"/>
            <a:r>
              <a:rPr lang="en-US" altLang="zh-CN" smtClean="0"/>
              <a:t> properties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6"/>
          <p:cNvSpPr>
            <a:spLocks noGrp="1" noChangeArrowheads="1"/>
          </p:cNvSpPr>
          <p:nvPr>
            <p:ph type="sldNum" sz="quarter" idx="11"/>
          </p:nvPr>
        </p:nvSpPr>
        <p:spPr>
          <a:noFill/>
        </p:spPr>
        <p:txBody>
          <a:bodyPr/>
          <a:lstStyle/>
          <a:p>
            <a:fld id="{D12567E2-5558-4F9A-806E-ED5F7878EFDB}" type="slidenum">
              <a:rPr lang="en-US" altLang="zh-CN" smtClean="0"/>
              <a:pPr/>
              <a:t>39</a:t>
            </a:fld>
            <a:endParaRPr lang="en-US" altLang="zh-CN" smtClean="0"/>
          </a:p>
        </p:txBody>
      </p:sp>
      <p:sp>
        <p:nvSpPr>
          <p:cNvPr id="116739" name="灯片编号占位符 5"/>
          <p:cNvSpPr txBox="1">
            <a:spLocks noGrp="1"/>
          </p:cNvSpPr>
          <p:nvPr/>
        </p:nvSpPr>
        <p:spPr bwMode="auto">
          <a:xfrm>
            <a:off x="6781800" y="6248400"/>
            <a:ext cx="1905000" cy="457200"/>
          </a:xfrm>
          <a:prstGeom prst="rect">
            <a:avLst/>
          </a:prstGeom>
          <a:noFill/>
          <a:ln w="9525">
            <a:noFill/>
            <a:miter lim="800000"/>
            <a:headEnd/>
            <a:tailEnd/>
          </a:ln>
        </p:spPr>
        <p:txBody>
          <a:bodyPr anchor="b"/>
          <a:lstStyle/>
          <a:p>
            <a:pPr algn="r"/>
            <a:fld id="{0F32A214-ABE6-4143-A1F2-952C43B9E8A0}" type="slidenum">
              <a:rPr lang="en-US" altLang="zh-CN">
                <a:latin typeface="Garamond" pitchFamily="18" charset="0"/>
              </a:rPr>
              <a:pPr algn="r"/>
              <a:t>39</a:t>
            </a:fld>
            <a:endParaRPr lang="en-US" altLang="zh-CN">
              <a:latin typeface="Garamond" pitchFamily="18" charset="0"/>
            </a:endParaRPr>
          </a:p>
        </p:txBody>
      </p:sp>
      <p:sp>
        <p:nvSpPr>
          <p:cNvPr id="116740" name="Rectangle 2"/>
          <p:cNvSpPr>
            <a:spLocks noGrp="1" noChangeArrowheads="1"/>
          </p:cNvSpPr>
          <p:nvPr>
            <p:ph type="title"/>
          </p:nvPr>
        </p:nvSpPr>
        <p:spPr>
          <a:xfrm>
            <a:off x="755650" y="404813"/>
            <a:ext cx="7129463" cy="792162"/>
          </a:xfrm>
        </p:spPr>
        <p:txBody>
          <a:bodyPr/>
          <a:lstStyle/>
          <a:p>
            <a:pPr eaLnBrk="1" hangingPunct="1"/>
            <a:r>
              <a:rPr lang="en-US" altLang="zh-CN" smtClean="0"/>
              <a:t>Why standardized rate?</a:t>
            </a:r>
          </a:p>
        </p:txBody>
      </p:sp>
      <p:sp>
        <p:nvSpPr>
          <p:cNvPr id="116741" name="Text Box 6"/>
          <p:cNvSpPr txBox="1">
            <a:spLocks noChangeArrowheads="1"/>
          </p:cNvSpPr>
          <p:nvPr/>
        </p:nvSpPr>
        <p:spPr bwMode="auto">
          <a:xfrm>
            <a:off x="684213" y="5229225"/>
            <a:ext cx="8064500" cy="366713"/>
          </a:xfrm>
          <a:prstGeom prst="rect">
            <a:avLst/>
          </a:prstGeom>
          <a:noFill/>
          <a:ln w="9525">
            <a:noFill/>
            <a:miter lim="800000"/>
            <a:headEnd/>
            <a:tailEnd/>
          </a:ln>
        </p:spPr>
        <p:txBody>
          <a:bodyPr>
            <a:spAutoFit/>
          </a:bodyPr>
          <a:lstStyle/>
          <a:p>
            <a:pPr>
              <a:spcBef>
                <a:spcPct val="50000"/>
              </a:spcBef>
            </a:pPr>
            <a:r>
              <a:rPr lang="en-US" altLang="zh-CN" sz="1800"/>
              <a:t>Why?  There are different age structures in the populations in 1901 and 1981 .</a:t>
            </a:r>
          </a:p>
        </p:txBody>
      </p:sp>
      <p:pic>
        <p:nvPicPr>
          <p:cNvPr id="116742" name="Picture 474"/>
          <p:cNvPicPr>
            <a:picLocks noChangeAspect="1" noChangeArrowheads="1"/>
          </p:cNvPicPr>
          <p:nvPr/>
        </p:nvPicPr>
        <p:blipFill>
          <a:blip r:embed="rId3" cstate="print"/>
          <a:srcRect/>
          <a:stretch>
            <a:fillRect/>
          </a:stretch>
        </p:blipFill>
        <p:spPr bwMode="auto">
          <a:xfrm>
            <a:off x="900113" y="1341438"/>
            <a:ext cx="7056437" cy="361315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灯片编号占位符 4"/>
          <p:cNvSpPr>
            <a:spLocks noGrp="1"/>
          </p:cNvSpPr>
          <p:nvPr>
            <p:ph type="sldNum" sz="quarter" idx="11"/>
          </p:nvPr>
        </p:nvSpPr>
        <p:spPr>
          <a:noFill/>
        </p:spPr>
        <p:txBody>
          <a:bodyPr/>
          <a:lstStyle/>
          <a:p>
            <a:fld id="{3248594D-3F7E-4C3E-AC3F-614F502E3266}" type="slidenum">
              <a:rPr lang="en-US" altLang="zh-CN" smtClean="0">
                <a:ea typeface="宋体" charset="-122"/>
              </a:rPr>
              <a:pPr/>
              <a:t>4</a:t>
            </a:fld>
            <a:endParaRPr lang="en-US" altLang="zh-CN" smtClean="0">
              <a:ea typeface="宋体" charset="-122"/>
            </a:endParaRPr>
          </a:p>
        </p:txBody>
      </p:sp>
      <p:sp>
        <p:nvSpPr>
          <p:cNvPr id="74755" name="Rectangle 2"/>
          <p:cNvSpPr>
            <a:spLocks noGrp="1" noChangeArrowheads="1"/>
          </p:cNvSpPr>
          <p:nvPr>
            <p:ph type="title"/>
          </p:nvPr>
        </p:nvSpPr>
        <p:spPr/>
        <p:txBody>
          <a:bodyPr/>
          <a:lstStyle/>
          <a:p>
            <a:pPr eaLnBrk="1" hangingPunct="1"/>
            <a:r>
              <a:rPr lang="en-US" altLang="zh-CN" sz="3800" smtClean="0"/>
              <a:t>numerical method -Relative number  </a:t>
            </a:r>
          </a:p>
        </p:txBody>
      </p:sp>
      <p:sp>
        <p:nvSpPr>
          <p:cNvPr id="74756" name="Rectangle 3"/>
          <p:cNvSpPr>
            <a:spLocks noGrp="1" noChangeArrowheads="1"/>
          </p:cNvSpPr>
          <p:nvPr>
            <p:ph type="body" idx="1"/>
          </p:nvPr>
        </p:nvSpPr>
        <p:spPr/>
        <p:txBody>
          <a:bodyPr/>
          <a:lstStyle/>
          <a:p>
            <a:pPr eaLnBrk="1" hangingPunct="1"/>
            <a:r>
              <a:rPr lang="en-US" altLang="zh-CN" smtClean="0"/>
              <a:t>Rate </a:t>
            </a:r>
          </a:p>
          <a:p>
            <a:pPr eaLnBrk="1" hangingPunct="1"/>
            <a:r>
              <a:rPr lang="en-US" altLang="zh-CN" smtClean="0"/>
              <a:t>Proportion </a:t>
            </a:r>
          </a:p>
          <a:p>
            <a:pPr eaLnBrk="1" hangingPunct="1"/>
            <a:r>
              <a:rPr lang="en-US" altLang="zh-CN" smtClean="0"/>
              <a:t>Ratio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6"/>
          <p:cNvSpPr>
            <a:spLocks noGrp="1" noChangeArrowheads="1"/>
          </p:cNvSpPr>
          <p:nvPr>
            <p:ph type="sldNum" sz="quarter" idx="11"/>
          </p:nvPr>
        </p:nvSpPr>
        <p:spPr>
          <a:noFill/>
        </p:spPr>
        <p:txBody>
          <a:bodyPr/>
          <a:lstStyle/>
          <a:p>
            <a:fld id="{4750430F-DC3C-4EC2-9ECB-CFD8B4CF20C8}" type="slidenum">
              <a:rPr lang="en-US" altLang="zh-CN" smtClean="0"/>
              <a:pPr/>
              <a:t>40</a:t>
            </a:fld>
            <a:endParaRPr lang="en-US" altLang="zh-CN" smtClean="0"/>
          </a:p>
        </p:txBody>
      </p:sp>
      <p:sp>
        <p:nvSpPr>
          <p:cNvPr id="117763" name="Rectangle 2"/>
          <p:cNvSpPr>
            <a:spLocks noGrp="1" noChangeArrowheads="1"/>
          </p:cNvSpPr>
          <p:nvPr>
            <p:ph type="title"/>
          </p:nvPr>
        </p:nvSpPr>
        <p:spPr/>
        <p:txBody>
          <a:bodyPr/>
          <a:lstStyle/>
          <a:p>
            <a:r>
              <a:rPr lang="en-US" altLang="zh-CN" smtClean="0"/>
              <a:t>Direct methods </a:t>
            </a:r>
          </a:p>
        </p:txBody>
      </p:sp>
      <p:sp>
        <p:nvSpPr>
          <p:cNvPr id="117764" name="Rectangle 3"/>
          <p:cNvSpPr>
            <a:spLocks noGrp="1" noChangeArrowheads="1"/>
          </p:cNvSpPr>
          <p:nvPr>
            <p:ph type="body" idx="1"/>
          </p:nvPr>
        </p:nvSpPr>
        <p:spPr>
          <a:xfrm>
            <a:off x="539750" y="1484313"/>
            <a:ext cx="8229600" cy="3313112"/>
          </a:xfrm>
        </p:spPr>
        <p:txBody>
          <a:bodyPr>
            <a:normAutofit fontScale="92500"/>
          </a:bodyPr>
          <a:lstStyle/>
          <a:p>
            <a:r>
              <a:rPr lang="en-US" altLang="zh-CN" smtClean="0"/>
              <a:t>To eliminate this impact from different age proportion ,we can use standardization methods </a:t>
            </a:r>
          </a:p>
          <a:p>
            <a:r>
              <a:rPr lang="en-US" altLang="zh-CN" smtClean="0"/>
              <a:t>Direct methods </a:t>
            </a:r>
          </a:p>
          <a:p>
            <a:pPr lvl="1"/>
            <a:r>
              <a:rPr lang="en-US" altLang="zh-CN" smtClean="0"/>
              <a:t>select a standard population structure to calculate a adjusted rate.</a:t>
            </a:r>
          </a:p>
          <a:p>
            <a:pPr lvl="1"/>
            <a:r>
              <a:rPr lang="en-US" altLang="zh-CN" smtClean="0"/>
              <a:t>a standard population with specific age proportion must be great in size, steady, and representative.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6"/>
          <p:cNvSpPr>
            <a:spLocks noGrp="1" noChangeArrowheads="1"/>
          </p:cNvSpPr>
          <p:nvPr>
            <p:ph type="sldNum" sz="quarter" idx="11"/>
          </p:nvPr>
        </p:nvSpPr>
        <p:spPr>
          <a:noFill/>
        </p:spPr>
        <p:txBody>
          <a:bodyPr/>
          <a:lstStyle/>
          <a:p>
            <a:fld id="{12646661-236A-4C5D-9F03-79350887A1E3}" type="slidenum">
              <a:rPr lang="en-US" altLang="zh-CN" smtClean="0"/>
              <a:pPr/>
              <a:t>41</a:t>
            </a:fld>
            <a:endParaRPr lang="en-US" altLang="zh-CN" smtClean="0"/>
          </a:p>
        </p:txBody>
      </p:sp>
      <p:pic>
        <p:nvPicPr>
          <p:cNvPr id="33796" name="Picture 10"/>
          <p:cNvPicPr>
            <a:picLocks noChangeAspect="1" noChangeArrowheads="1"/>
          </p:cNvPicPr>
          <p:nvPr/>
        </p:nvPicPr>
        <p:blipFill>
          <a:blip r:embed="rId3" cstate="print"/>
          <a:srcRect/>
          <a:stretch>
            <a:fillRect/>
          </a:stretch>
        </p:blipFill>
        <p:spPr bwMode="auto">
          <a:xfrm>
            <a:off x="827088" y="1177925"/>
            <a:ext cx="7345362" cy="3775075"/>
          </a:xfrm>
          <a:prstGeom prst="rect">
            <a:avLst/>
          </a:prstGeom>
          <a:noFill/>
          <a:ln w="9525">
            <a:noFill/>
            <a:miter lim="800000"/>
            <a:headEnd/>
            <a:tailEnd/>
          </a:ln>
        </p:spPr>
      </p:pic>
      <p:sp>
        <p:nvSpPr>
          <p:cNvPr id="33797" name="灯片编号占位符 6"/>
          <p:cNvSpPr txBox="1">
            <a:spLocks noGrp="1"/>
          </p:cNvSpPr>
          <p:nvPr/>
        </p:nvSpPr>
        <p:spPr bwMode="auto">
          <a:xfrm>
            <a:off x="6781800" y="6248400"/>
            <a:ext cx="1905000" cy="457200"/>
          </a:xfrm>
          <a:prstGeom prst="rect">
            <a:avLst/>
          </a:prstGeom>
          <a:noFill/>
          <a:ln w="9525">
            <a:noFill/>
            <a:miter lim="800000"/>
            <a:headEnd/>
            <a:tailEnd/>
          </a:ln>
        </p:spPr>
        <p:txBody>
          <a:bodyPr anchor="b"/>
          <a:lstStyle/>
          <a:p>
            <a:pPr algn="r"/>
            <a:fld id="{81224769-AA95-4035-BD4C-BE830B111FD4}" type="slidenum">
              <a:rPr lang="en-US" altLang="zh-CN">
                <a:latin typeface="Garamond" pitchFamily="18" charset="0"/>
              </a:rPr>
              <a:pPr algn="r"/>
              <a:t>41</a:t>
            </a:fld>
            <a:endParaRPr lang="en-US" altLang="zh-CN">
              <a:latin typeface="Garamond" pitchFamily="18" charset="0"/>
            </a:endParaRPr>
          </a:p>
        </p:txBody>
      </p:sp>
      <p:sp>
        <p:nvSpPr>
          <p:cNvPr id="33798" name="Text Box 10"/>
          <p:cNvSpPr txBox="1">
            <a:spLocks noChangeArrowheads="1"/>
          </p:cNvSpPr>
          <p:nvPr/>
        </p:nvSpPr>
        <p:spPr bwMode="auto">
          <a:xfrm>
            <a:off x="539750" y="1773238"/>
            <a:ext cx="6985000" cy="366712"/>
          </a:xfrm>
          <a:prstGeom prst="rect">
            <a:avLst/>
          </a:prstGeom>
          <a:noFill/>
          <a:ln w="9525">
            <a:noFill/>
            <a:miter lim="800000"/>
            <a:headEnd/>
            <a:tailEnd/>
          </a:ln>
        </p:spPr>
        <p:txBody>
          <a:bodyPr>
            <a:spAutoFit/>
          </a:bodyPr>
          <a:lstStyle/>
          <a:p>
            <a:pPr>
              <a:spcBef>
                <a:spcPct val="50000"/>
              </a:spcBef>
            </a:pPr>
            <a:endParaRPr lang="en-US" altLang="zh-CN" sz="1800"/>
          </a:p>
        </p:txBody>
      </p:sp>
      <p:sp>
        <p:nvSpPr>
          <p:cNvPr id="33799" name="Text Box 12"/>
          <p:cNvSpPr txBox="1">
            <a:spLocks noChangeArrowheads="1"/>
          </p:cNvSpPr>
          <p:nvPr/>
        </p:nvSpPr>
        <p:spPr bwMode="auto">
          <a:xfrm>
            <a:off x="611188" y="5445125"/>
            <a:ext cx="7272337" cy="641350"/>
          </a:xfrm>
          <a:prstGeom prst="rect">
            <a:avLst/>
          </a:prstGeom>
          <a:noFill/>
          <a:ln w="9525">
            <a:noFill/>
            <a:miter lim="800000"/>
            <a:headEnd/>
            <a:tailEnd/>
          </a:ln>
        </p:spPr>
        <p:txBody>
          <a:bodyPr>
            <a:spAutoFit/>
          </a:bodyPr>
          <a:lstStyle/>
          <a:p>
            <a:pPr>
              <a:spcBef>
                <a:spcPct val="50000"/>
              </a:spcBef>
            </a:pPr>
            <a:r>
              <a:rPr lang="en-US" altLang="zh-CN" sz="1800"/>
              <a:t>The age-standardized mortality rate for 1981 was </a:t>
            </a:r>
            <a:r>
              <a:rPr lang="en-US" altLang="zh-CN" sz="1800">
                <a:solidFill>
                  <a:srgbClr val="FF0000"/>
                </a:solidFill>
              </a:rPr>
              <a:t>7.3</a:t>
            </a:r>
            <a:r>
              <a:rPr lang="en-US" altLang="zh-CN" sz="1800"/>
              <a:t> per 1000 men per year.There was much higher in 1901 than in 1981.</a:t>
            </a:r>
          </a:p>
        </p:txBody>
      </p:sp>
      <p:sp>
        <p:nvSpPr>
          <p:cNvPr id="33800" name="Rectangle 11"/>
          <p:cNvSpPr>
            <a:spLocks noGrp="1" noChangeArrowheads="1"/>
          </p:cNvSpPr>
          <p:nvPr>
            <p:ph type="title" idx="4294967295"/>
          </p:nvPr>
        </p:nvSpPr>
        <p:spPr>
          <a:xfrm>
            <a:off x="468313" y="404813"/>
            <a:ext cx="8229600" cy="647700"/>
          </a:xfrm>
        </p:spPr>
        <p:txBody>
          <a:bodyPr>
            <a:normAutofit fontScale="90000"/>
          </a:bodyPr>
          <a:lstStyle/>
          <a:p>
            <a:r>
              <a:rPr lang="en-US" altLang="zh-CN" smtClean="0"/>
              <a:t>Direct method for 1981</a:t>
            </a:r>
          </a:p>
        </p:txBody>
      </p:sp>
      <p:graphicFrame>
        <p:nvGraphicFramePr>
          <p:cNvPr id="33794" name="Object 16"/>
          <p:cNvGraphicFramePr>
            <a:graphicFrameLocks noChangeAspect="1"/>
          </p:cNvGraphicFramePr>
          <p:nvPr>
            <p:ph sz="half" idx="2"/>
          </p:nvPr>
        </p:nvGraphicFramePr>
        <p:xfrm>
          <a:off x="1763713" y="4221163"/>
          <a:ext cx="3978275" cy="835025"/>
        </p:xfrm>
        <a:graphic>
          <a:graphicData uri="http://schemas.openxmlformats.org/presentationml/2006/ole">
            <p:oleObj spid="_x0000_s95234" name="公式" r:id="rId4" imgW="2057400" imgH="431640" progId="Equation.3">
              <p:embed/>
            </p:oleObj>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6"/>
          <p:cNvSpPr>
            <a:spLocks noGrp="1" noChangeArrowheads="1"/>
          </p:cNvSpPr>
          <p:nvPr>
            <p:ph type="sldNum" sz="quarter" idx="11"/>
          </p:nvPr>
        </p:nvSpPr>
        <p:spPr>
          <a:noFill/>
        </p:spPr>
        <p:txBody>
          <a:bodyPr/>
          <a:lstStyle/>
          <a:p>
            <a:fld id="{D7AF0FCD-C36F-4D4C-A7A8-4950E28E72E2}" type="slidenum">
              <a:rPr lang="en-US" altLang="zh-CN" smtClean="0"/>
              <a:pPr/>
              <a:t>42</a:t>
            </a:fld>
            <a:endParaRPr lang="en-US" altLang="zh-CN" smtClean="0"/>
          </a:p>
        </p:txBody>
      </p:sp>
      <p:sp>
        <p:nvSpPr>
          <p:cNvPr id="34821" name="灯片编号占位符 3"/>
          <p:cNvSpPr txBox="1">
            <a:spLocks noGrp="1"/>
          </p:cNvSpPr>
          <p:nvPr/>
        </p:nvSpPr>
        <p:spPr bwMode="auto">
          <a:xfrm>
            <a:off x="6781800" y="6248400"/>
            <a:ext cx="1905000" cy="457200"/>
          </a:xfrm>
          <a:prstGeom prst="rect">
            <a:avLst/>
          </a:prstGeom>
          <a:noFill/>
          <a:ln w="9525">
            <a:noFill/>
            <a:miter lim="800000"/>
            <a:headEnd/>
            <a:tailEnd/>
          </a:ln>
        </p:spPr>
        <p:txBody>
          <a:bodyPr anchor="b"/>
          <a:lstStyle/>
          <a:p>
            <a:pPr algn="r"/>
            <a:fld id="{12A0EE82-6360-4102-AFE4-BF02EA1C650C}" type="slidenum">
              <a:rPr lang="en-US" altLang="zh-CN">
                <a:latin typeface="Garamond" pitchFamily="18" charset="0"/>
              </a:rPr>
              <a:pPr algn="r"/>
              <a:t>42</a:t>
            </a:fld>
            <a:endParaRPr lang="en-US" altLang="zh-CN">
              <a:latin typeface="Garamond" pitchFamily="18" charset="0"/>
            </a:endParaRPr>
          </a:p>
        </p:txBody>
      </p:sp>
      <p:graphicFrame>
        <p:nvGraphicFramePr>
          <p:cNvPr id="34818" name="Object 3"/>
          <p:cNvGraphicFramePr>
            <a:graphicFrameLocks noChangeAspect="1"/>
          </p:cNvGraphicFramePr>
          <p:nvPr/>
        </p:nvGraphicFramePr>
        <p:xfrm>
          <a:off x="1763713" y="5157788"/>
          <a:ext cx="2273300" cy="1060450"/>
        </p:xfrm>
        <a:graphic>
          <a:graphicData uri="http://schemas.openxmlformats.org/presentationml/2006/ole">
            <p:oleObj spid="_x0000_s96258" name="公式" r:id="rId4" imgW="952200" imgH="444240" progId="Equation.3">
              <p:embed/>
            </p:oleObj>
          </a:graphicData>
        </a:graphic>
      </p:graphicFrame>
      <p:graphicFrame>
        <p:nvGraphicFramePr>
          <p:cNvPr id="34819" name="Object 4"/>
          <p:cNvGraphicFramePr>
            <a:graphicFrameLocks noChangeAspect="1"/>
          </p:cNvGraphicFramePr>
          <p:nvPr/>
        </p:nvGraphicFramePr>
        <p:xfrm>
          <a:off x="5740400" y="5594350"/>
          <a:ext cx="2849563" cy="603250"/>
        </p:xfrm>
        <a:graphic>
          <a:graphicData uri="http://schemas.openxmlformats.org/presentationml/2006/ole">
            <p:oleObj spid="_x0000_s96259" name="公式" r:id="rId5" imgW="838080" imgH="177480" progId="Equation.3">
              <p:embed/>
            </p:oleObj>
          </a:graphicData>
        </a:graphic>
      </p:graphicFrame>
      <p:pic>
        <p:nvPicPr>
          <p:cNvPr id="34822" name="Picture 9"/>
          <p:cNvPicPr>
            <a:picLocks noChangeAspect="1" noChangeArrowheads="1"/>
          </p:cNvPicPr>
          <p:nvPr/>
        </p:nvPicPr>
        <p:blipFill>
          <a:blip r:embed="rId6" cstate="print"/>
          <a:srcRect/>
          <a:stretch>
            <a:fillRect/>
          </a:stretch>
        </p:blipFill>
        <p:spPr bwMode="auto">
          <a:xfrm>
            <a:off x="395536" y="1340768"/>
            <a:ext cx="8569325" cy="3721100"/>
          </a:xfrm>
          <a:prstGeom prst="rect">
            <a:avLst/>
          </a:prstGeom>
          <a:noFill/>
          <a:ln w="9525">
            <a:noFill/>
            <a:miter lim="800000"/>
            <a:headEnd/>
            <a:tailEnd/>
          </a:ln>
        </p:spPr>
      </p:pic>
      <p:sp>
        <p:nvSpPr>
          <p:cNvPr id="34823" name="Rectangle 2"/>
          <p:cNvSpPr>
            <a:spLocks noChangeArrowheads="1"/>
          </p:cNvSpPr>
          <p:nvPr/>
        </p:nvSpPr>
        <p:spPr bwMode="auto">
          <a:xfrm>
            <a:off x="539552" y="404664"/>
            <a:ext cx="8229600" cy="719138"/>
          </a:xfrm>
          <a:prstGeom prst="rect">
            <a:avLst/>
          </a:prstGeom>
          <a:noFill/>
          <a:ln w="9525">
            <a:noFill/>
            <a:miter lim="800000"/>
            <a:headEnd/>
            <a:tailEnd/>
          </a:ln>
        </p:spPr>
        <p:txBody>
          <a:bodyPr/>
          <a:lstStyle/>
          <a:p>
            <a:r>
              <a:rPr lang="en-US" altLang="zh-CN" sz="3600" dirty="0">
                <a:solidFill>
                  <a:srgbClr val="0000CC"/>
                </a:solidFill>
                <a:latin typeface="Arial Black" pitchFamily="34" charset="0"/>
              </a:rPr>
              <a:t>Indirect method</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灯片编号占位符 1"/>
          <p:cNvSpPr>
            <a:spLocks noGrp="1"/>
          </p:cNvSpPr>
          <p:nvPr>
            <p:ph type="sldNum" sz="quarter" idx="11"/>
          </p:nvPr>
        </p:nvSpPr>
        <p:spPr>
          <a:noFill/>
        </p:spPr>
        <p:txBody>
          <a:bodyPr/>
          <a:lstStyle/>
          <a:p>
            <a:fld id="{0B0F9B53-CCEA-4F70-A709-3200BFD4405D}" type="slidenum">
              <a:rPr lang="en-US" altLang="zh-CN" smtClean="0"/>
              <a:pPr/>
              <a:t>43</a:t>
            </a:fld>
            <a:endParaRPr lang="en-US" altLang="zh-CN" smtClean="0"/>
          </a:p>
        </p:txBody>
      </p:sp>
      <p:graphicFrame>
        <p:nvGraphicFramePr>
          <p:cNvPr id="35842" name="Object 3"/>
          <p:cNvGraphicFramePr>
            <a:graphicFrameLocks noChangeAspect="1"/>
          </p:cNvGraphicFramePr>
          <p:nvPr/>
        </p:nvGraphicFramePr>
        <p:xfrm>
          <a:off x="1259632" y="764704"/>
          <a:ext cx="2454275" cy="2513012"/>
        </p:xfrm>
        <a:graphic>
          <a:graphicData uri="http://schemas.openxmlformats.org/presentationml/2006/ole">
            <p:oleObj spid="_x0000_s97282" name="公式" r:id="rId3" imgW="1028520" imgH="1054080" progId="Equation.3">
              <p:embed/>
            </p:oleObj>
          </a:graphicData>
        </a:graphic>
      </p:graphicFrame>
      <p:graphicFrame>
        <p:nvGraphicFramePr>
          <p:cNvPr id="35843" name="Object 3"/>
          <p:cNvGraphicFramePr>
            <a:graphicFrameLocks noChangeAspect="1"/>
          </p:cNvGraphicFramePr>
          <p:nvPr/>
        </p:nvGraphicFramePr>
        <p:xfrm>
          <a:off x="5004048" y="764704"/>
          <a:ext cx="2455862" cy="2514600"/>
        </p:xfrm>
        <a:graphic>
          <a:graphicData uri="http://schemas.openxmlformats.org/presentationml/2006/ole">
            <p:oleObj spid="_x0000_s97283" name="公式" r:id="rId4" imgW="1028520" imgH="1054080" progId="Equation.3">
              <p:embed/>
            </p:oleObj>
          </a:graphicData>
        </a:graphic>
      </p:graphicFrame>
      <p:graphicFrame>
        <p:nvGraphicFramePr>
          <p:cNvPr id="35844" name="Object 4"/>
          <p:cNvGraphicFramePr>
            <a:graphicFrameLocks noChangeAspect="1"/>
          </p:cNvGraphicFramePr>
          <p:nvPr/>
        </p:nvGraphicFramePr>
        <p:xfrm>
          <a:off x="1115616" y="4077072"/>
          <a:ext cx="6408737" cy="1214438"/>
        </p:xfrm>
        <a:graphic>
          <a:graphicData uri="http://schemas.openxmlformats.org/presentationml/2006/ole">
            <p:oleObj spid="_x0000_s97284" name="公式" r:id="rId5" imgW="2412720" imgH="457200" progId="Equation.3">
              <p:embed/>
            </p:oleObj>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灯片编号占位符 2"/>
          <p:cNvSpPr>
            <a:spLocks noGrp="1"/>
          </p:cNvSpPr>
          <p:nvPr>
            <p:ph type="sldNum" sz="quarter" idx="11"/>
          </p:nvPr>
        </p:nvSpPr>
        <p:spPr>
          <a:noFill/>
        </p:spPr>
        <p:txBody>
          <a:bodyPr/>
          <a:lstStyle/>
          <a:p>
            <a:fld id="{4C04832F-5A58-4B65-96D2-AF8CEC173239}" type="slidenum">
              <a:rPr lang="en-US" altLang="zh-CN" smtClean="0">
                <a:ea typeface="宋体" charset="-122"/>
              </a:rPr>
              <a:pPr/>
              <a:t>44</a:t>
            </a:fld>
            <a:endParaRPr lang="en-US" altLang="zh-CN" smtClean="0">
              <a:ea typeface="宋体" charset="-122"/>
            </a:endParaRPr>
          </a:p>
        </p:txBody>
      </p:sp>
      <p:sp>
        <p:nvSpPr>
          <p:cNvPr id="82947" name="AutoShape 6"/>
          <p:cNvSpPr>
            <a:spLocks noChangeAspect="1" noChangeArrowheads="1" noTextEdit="1"/>
          </p:cNvSpPr>
          <p:nvPr/>
        </p:nvSpPr>
        <p:spPr bwMode="auto">
          <a:xfrm>
            <a:off x="3419475" y="2133600"/>
            <a:ext cx="5435600" cy="4078288"/>
          </a:xfrm>
          <a:prstGeom prst="rect">
            <a:avLst/>
          </a:prstGeom>
          <a:noFill/>
          <a:ln w="9525">
            <a:noFill/>
            <a:miter lim="800000"/>
            <a:headEnd/>
            <a:tailEnd/>
          </a:ln>
        </p:spPr>
        <p:txBody>
          <a:bodyPr/>
          <a:lstStyle/>
          <a:p>
            <a:endParaRPr lang="zh-CN" altLang="en-US"/>
          </a:p>
        </p:txBody>
      </p:sp>
      <p:pic>
        <p:nvPicPr>
          <p:cNvPr id="82948" name="Picture 24"/>
          <p:cNvPicPr>
            <a:picLocks noChangeAspect="1" noChangeArrowheads="1"/>
          </p:cNvPicPr>
          <p:nvPr/>
        </p:nvPicPr>
        <p:blipFill>
          <a:blip r:embed="rId3" cstate="print"/>
          <a:srcRect/>
          <a:stretch>
            <a:fillRect/>
          </a:stretch>
        </p:blipFill>
        <p:spPr bwMode="auto">
          <a:xfrm>
            <a:off x="3348038" y="1773238"/>
            <a:ext cx="5575300" cy="4422775"/>
          </a:xfrm>
          <a:prstGeom prst="rect">
            <a:avLst/>
          </a:prstGeom>
          <a:noFill/>
          <a:ln w="9525">
            <a:noFill/>
            <a:miter lim="800000"/>
            <a:headEnd/>
            <a:tailEnd/>
          </a:ln>
        </p:spPr>
      </p:pic>
      <p:sp>
        <p:nvSpPr>
          <p:cNvPr id="82949" name="WordArt 3"/>
          <p:cNvSpPr>
            <a:spLocks noChangeArrowheads="1" noChangeShapeType="1" noTextEdit="1"/>
          </p:cNvSpPr>
          <p:nvPr/>
        </p:nvSpPr>
        <p:spPr bwMode="auto">
          <a:xfrm>
            <a:off x="395288" y="333375"/>
            <a:ext cx="3816350" cy="3240088"/>
          </a:xfrm>
          <a:prstGeom prst="rect">
            <a:avLst/>
          </a:prstGeom>
        </p:spPr>
        <p:txBody>
          <a:bodyPr wrap="none" fromWordArt="1">
            <a:prstTxWarp prst="textSlantUp">
              <a:avLst>
                <a:gd name="adj" fmla="val 43898"/>
              </a:avLst>
            </a:prstTxWarp>
          </a:bodyPr>
          <a:lstStyle/>
          <a:p>
            <a:pPr algn="ctr"/>
            <a:r>
              <a:rPr lang="en-US" altLang="zh-CN" sz="3600" b="1" kern="10">
                <a:ln w="9525">
                  <a:solidFill>
                    <a:srgbClr val="FFFF00"/>
                  </a:solidFill>
                  <a:round/>
                  <a:headEnd/>
                  <a:tailEnd/>
                </a:ln>
                <a:gradFill rotWithShape="1">
                  <a:gsLst>
                    <a:gs pos="0">
                      <a:srgbClr val="FB15CA"/>
                    </a:gs>
                    <a:gs pos="100000">
                      <a:srgbClr val="008643"/>
                    </a:gs>
                  </a:gsLst>
                  <a:lin ang="18900000" scaled="1"/>
                </a:gradFill>
                <a:effectLst>
                  <a:outerShdw dist="148106" dir="3542175" algn="ctr" rotWithShape="0">
                    <a:srgbClr val="9999FF">
                      <a:alpha val="50000"/>
                    </a:srgbClr>
                  </a:outerShdw>
                </a:effectLst>
                <a:latin typeface="Comic Sans MS"/>
              </a:rPr>
              <a:t>Thanks</a:t>
            </a:r>
            <a:endParaRPr lang="zh-CN" altLang="en-US" sz="3600" b="1" kern="10">
              <a:ln w="9525">
                <a:solidFill>
                  <a:srgbClr val="FFFF00"/>
                </a:solidFill>
                <a:round/>
                <a:headEnd/>
                <a:tailEnd/>
              </a:ln>
              <a:gradFill rotWithShape="1">
                <a:gsLst>
                  <a:gs pos="0">
                    <a:srgbClr val="FB15CA"/>
                  </a:gs>
                  <a:gs pos="100000">
                    <a:srgbClr val="008643"/>
                  </a:gs>
                </a:gsLst>
                <a:lin ang="18900000" scaled="1"/>
              </a:gradFill>
              <a:effectLst>
                <a:outerShdw dist="148106" dir="3542175" algn="ctr" rotWithShape="0">
                  <a:srgbClr val="9999FF">
                    <a:alpha val="50000"/>
                  </a:srgbClr>
                </a:outerShdw>
              </a:effectLst>
              <a:latin typeface="Comic Sans M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n-US" altLang="zh-CN" b="1" smtClean="0"/>
              <a:t>Rate</a:t>
            </a:r>
            <a:r>
              <a:rPr lang="en-US" altLang="zh-CN" smtClean="0"/>
              <a:t> </a:t>
            </a:r>
          </a:p>
        </p:txBody>
      </p:sp>
      <p:sp>
        <p:nvSpPr>
          <p:cNvPr id="79875" name="Rectangle 3"/>
          <p:cNvSpPr>
            <a:spLocks noGrp="1" noChangeArrowheads="1"/>
          </p:cNvSpPr>
          <p:nvPr>
            <p:ph type="body" idx="1"/>
          </p:nvPr>
        </p:nvSpPr>
        <p:spPr>
          <a:xfrm>
            <a:off x="539552" y="1484784"/>
            <a:ext cx="8229600" cy="4525963"/>
          </a:xfrm>
        </p:spPr>
        <p:txBody>
          <a:bodyPr/>
          <a:lstStyle/>
          <a:p>
            <a:pPr eaLnBrk="1" hangingPunct="1"/>
            <a:r>
              <a:rPr lang="en-US" altLang="zh-CN" dirty="0" smtClean="0"/>
              <a:t>In contrast to the static nature of proportions, rates are aimed at measuring the occurrences of events during or after a certain time period. </a:t>
            </a:r>
          </a:p>
          <a:p>
            <a:pPr eaLnBrk="1" hangingPunct="1"/>
            <a:r>
              <a:rPr lang="en-US" altLang="zh-CN" dirty="0" smtClean="0"/>
              <a:t>(1) Changes </a:t>
            </a:r>
          </a:p>
          <a:p>
            <a:pPr eaLnBrk="1" hangingPunct="1"/>
            <a:r>
              <a:rPr lang="en-US" altLang="zh-CN" dirty="0" smtClean="0"/>
              <a:t>(2) Measures of Morbidity and Mortality </a:t>
            </a:r>
          </a:p>
        </p:txBody>
      </p:sp>
      <p:sp>
        <p:nvSpPr>
          <p:cNvPr id="4" name="灯片编号占位符 3"/>
          <p:cNvSpPr>
            <a:spLocks noGrp="1"/>
          </p:cNvSpPr>
          <p:nvPr>
            <p:ph type="sldNum" sz="quarter" idx="12"/>
          </p:nvPr>
        </p:nvSpPr>
        <p:spPr/>
        <p:txBody>
          <a:bodyPr/>
          <a:lstStyle/>
          <a:p>
            <a:fld id="{E3C701E0-CA04-4F1D-BB9D-AE1CCBB64728}" type="slidenum">
              <a:rPr lang="zh-CN" altLang="en-US" smtClean="0"/>
              <a:pPr/>
              <a:t>5</a:t>
            </a:fld>
            <a:endParaRPr lang="zh-CN"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altLang="zh-CN" dirty="0" smtClean="0"/>
              <a:t>Change rate</a:t>
            </a:r>
          </a:p>
        </p:txBody>
      </p:sp>
      <p:pic>
        <p:nvPicPr>
          <p:cNvPr id="76803" name="Picture 3"/>
          <p:cNvPicPr>
            <a:picLocks noGrp="1" noChangeAspect="1" noChangeArrowheads="1"/>
          </p:cNvPicPr>
          <p:nvPr>
            <p:ph type="body" idx="1"/>
          </p:nvPr>
        </p:nvPicPr>
        <p:blipFill>
          <a:blip r:embed="rId2" cstate="print"/>
          <a:srcRect/>
          <a:stretch>
            <a:fillRect/>
          </a:stretch>
        </p:blipFill>
        <p:spPr>
          <a:xfrm>
            <a:off x="467544" y="1556792"/>
            <a:ext cx="8229600" cy="4525963"/>
          </a:xfrm>
        </p:spPr>
      </p:pic>
      <p:sp>
        <p:nvSpPr>
          <p:cNvPr id="4" name="灯片编号占位符 3"/>
          <p:cNvSpPr>
            <a:spLocks noGrp="1"/>
          </p:cNvSpPr>
          <p:nvPr>
            <p:ph type="sldNum" sz="quarter" idx="12"/>
          </p:nvPr>
        </p:nvSpPr>
        <p:spPr/>
        <p:txBody>
          <a:bodyPr/>
          <a:lstStyle/>
          <a:p>
            <a:fld id="{E3C701E0-CA04-4F1D-BB9D-AE1CCBB64728}" type="slidenum">
              <a:rPr lang="zh-CN" altLang="en-US" smtClean="0"/>
              <a:pPr/>
              <a:t>6</a:t>
            </a:fld>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灯片编号占位符 4"/>
          <p:cNvSpPr>
            <a:spLocks noGrp="1"/>
          </p:cNvSpPr>
          <p:nvPr>
            <p:ph type="sldNum" sz="quarter" idx="11"/>
          </p:nvPr>
        </p:nvSpPr>
        <p:spPr>
          <a:noFill/>
        </p:spPr>
        <p:txBody>
          <a:bodyPr/>
          <a:lstStyle/>
          <a:p>
            <a:fld id="{FF1E4FB0-192D-4025-B3DA-4FE37F419E08}" type="slidenum">
              <a:rPr lang="en-US" altLang="zh-CN" smtClean="0">
                <a:ea typeface="宋体" charset="-122"/>
              </a:rPr>
              <a:pPr/>
              <a:t>7</a:t>
            </a:fld>
            <a:endParaRPr lang="en-US" altLang="zh-CN" dirty="0" smtClean="0">
              <a:ea typeface="宋体" charset="-122"/>
            </a:endParaRPr>
          </a:p>
        </p:txBody>
      </p:sp>
      <p:sp>
        <p:nvSpPr>
          <p:cNvPr id="19460" name="Rectangle 2"/>
          <p:cNvSpPr>
            <a:spLocks noGrp="1" noChangeArrowheads="1"/>
          </p:cNvSpPr>
          <p:nvPr>
            <p:ph type="title"/>
          </p:nvPr>
        </p:nvSpPr>
        <p:spPr/>
        <p:txBody>
          <a:bodyPr/>
          <a:lstStyle/>
          <a:p>
            <a:pPr eaLnBrk="1" hangingPunct="1"/>
            <a:r>
              <a:rPr lang="en-US" altLang="zh-CN" smtClean="0"/>
              <a:t>Rate-Force Index</a:t>
            </a:r>
          </a:p>
        </p:txBody>
      </p:sp>
      <p:sp>
        <p:nvSpPr>
          <p:cNvPr id="19461" name="Rectangle 3"/>
          <p:cNvSpPr>
            <a:spLocks noGrp="1" noChangeArrowheads="1"/>
          </p:cNvSpPr>
          <p:nvPr>
            <p:ph type="body" idx="1"/>
          </p:nvPr>
        </p:nvSpPr>
        <p:spPr>
          <a:xfrm>
            <a:off x="611188" y="3213100"/>
            <a:ext cx="8001000" cy="2878138"/>
          </a:xfrm>
        </p:spPr>
        <p:txBody>
          <a:bodyPr/>
          <a:lstStyle/>
          <a:p>
            <a:pPr eaLnBrk="1" hangingPunct="1">
              <a:lnSpc>
                <a:spcPct val="80000"/>
              </a:lnSpc>
            </a:pPr>
            <a:r>
              <a:rPr lang="en-US" altLang="zh-CN" sz="2600" dirty="0" smtClean="0"/>
              <a:t>A single figure that measures the forces of specific events, for example death, disease. mortality &amp; morbidity)</a:t>
            </a:r>
          </a:p>
          <a:p>
            <a:pPr eaLnBrk="1" hangingPunct="1">
              <a:lnSpc>
                <a:spcPct val="80000"/>
              </a:lnSpc>
            </a:pPr>
            <a:r>
              <a:rPr lang="en-US" altLang="zh-CN" sz="2600" dirty="0" smtClean="0"/>
              <a:t>a= the frequency with which an event has occurred </a:t>
            </a:r>
            <a:r>
              <a:rPr lang="en-US" altLang="zh-CN" sz="2600" dirty="0" smtClean="0">
                <a:solidFill>
                  <a:srgbClr val="FF0000"/>
                </a:solidFill>
              </a:rPr>
              <a:t>during some specified period of time</a:t>
            </a:r>
            <a:r>
              <a:rPr lang="en-US" altLang="zh-CN" sz="2600" dirty="0" smtClean="0"/>
              <a:t>. </a:t>
            </a:r>
          </a:p>
          <a:p>
            <a:pPr>
              <a:lnSpc>
                <a:spcPct val="80000"/>
              </a:lnSpc>
            </a:pPr>
            <a:r>
              <a:rPr lang="en-US" altLang="zh-CN" sz="2600" dirty="0" err="1" smtClean="0"/>
              <a:t>a+b</a:t>
            </a:r>
            <a:r>
              <a:rPr lang="en-US" altLang="zh-CN" sz="2600" dirty="0" smtClean="0"/>
              <a:t>= the number of person exposed to the risk of the event </a:t>
            </a:r>
            <a:r>
              <a:rPr lang="en-US" altLang="zh-CN" sz="2600" dirty="0" smtClean="0">
                <a:solidFill>
                  <a:srgbClr val="FF0000"/>
                </a:solidFill>
              </a:rPr>
              <a:t>during </a:t>
            </a:r>
            <a:r>
              <a:rPr lang="en-US" altLang="zh-CN" sz="2600" dirty="0" smtClean="0">
                <a:solidFill>
                  <a:srgbClr val="FF0000"/>
                </a:solidFill>
              </a:rPr>
              <a:t>the same  period of time</a:t>
            </a:r>
          </a:p>
          <a:p>
            <a:pPr eaLnBrk="1" hangingPunct="1">
              <a:lnSpc>
                <a:spcPct val="80000"/>
              </a:lnSpc>
            </a:pPr>
            <a:r>
              <a:rPr lang="en-US" altLang="zh-CN" sz="2600" dirty="0" smtClean="0"/>
              <a:t>K=some number such as 100,1000,100,000</a:t>
            </a:r>
          </a:p>
        </p:txBody>
      </p:sp>
      <p:graphicFrame>
        <p:nvGraphicFramePr>
          <p:cNvPr id="19458" name="Object 4"/>
          <p:cNvGraphicFramePr>
            <a:graphicFrameLocks noChangeAspect="1"/>
          </p:cNvGraphicFramePr>
          <p:nvPr/>
        </p:nvGraphicFramePr>
        <p:xfrm>
          <a:off x="2987675" y="1557338"/>
          <a:ext cx="1782763" cy="1262062"/>
        </p:xfrm>
        <a:graphic>
          <a:graphicData uri="http://schemas.openxmlformats.org/presentationml/2006/ole">
            <p:oleObj spid="_x0000_s101378" name="Equation" r:id="rId3" imgW="609480" imgH="431640" progId="">
              <p:embed/>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灯片编号占位符 5"/>
          <p:cNvSpPr>
            <a:spLocks noGrp="1"/>
          </p:cNvSpPr>
          <p:nvPr>
            <p:ph type="sldNum" sz="quarter" idx="11"/>
          </p:nvPr>
        </p:nvSpPr>
        <p:spPr>
          <a:noFill/>
        </p:spPr>
        <p:txBody>
          <a:bodyPr/>
          <a:lstStyle/>
          <a:p>
            <a:fld id="{98FD9D4E-6613-4316-8830-4F90C15F95A5}" type="slidenum">
              <a:rPr lang="en-US" altLang="zh-CN" smtClean="0">
                <a:ea typeface="宋体" charset="-122"/>
              </a:rPr>
              <a:pPr/>
              <a:t>8</a:t>
            </a:fld>
            <a:endParaRPr lang="en-US" altLang="zh-CN" smtClean="0">
              <a:ea typeface="宋体" charset="-122"/>
            </a:endParaRPr>
          </a:p>
        </p:txBody>
      </p:sp>
      <p:sp>
        <p:nvSpPr>
          <p:cNvPr id="20486" name="Rectangle 2"/>
          <p:cNvSpPr>
            <a:spLocks noGrp="1" noChangeArrowheads="1"/>
          </p:cNvSpPr>
          <p:nvPr>
            <p:ph type="title"/>
          </p:nvPr>
        </p:nvSpPr>
        <p:spPr/>
        <p:txBody>
          <a:bodyPr>
            <a:normAutofit fontScale="90000"/>
          </a:bodyPr>
          <a:lstStyle/>
          <a:p>
            <a:pPr eaLnBrk="1" hangingPunct="1"/>
            <a:r>
              <a:rPr lang="en-US" altLang="zh-CN" sz="3800" smtClean="0"/>
              <a:t>Vital Statistics-Rates as measure of health status.</a:t>
            </a:r>
          </a:p>
        </p:txBody>
      </p:sp>
      <p:sp>
        <p:nvSpPr>
          <p:cNvPr id="20487" name="Rectangle 3"/>
          <p:cNvSpPr>
            <a:spLocks noGrp="1" noChangeArrowheads="1"/>
          </p:cNvSpPr>
          <p:nvPr>
            <p:ph type="body" sz="half" idx="1"/>
          </p:nvPr>
        </p:nvSpPr>
        <p:spPr>
          <a:xfrm>
            <a:off x="457200" y="1600200"/>
            <a:ext cx="4475163" cy="4492625"/>
          </a:xfrm>
        </p:spPr>
        <p:txBody>
          <a:bodyPr/>
          <a:lstStyle/>
          <a:p>
            <a:pPr algn="just" eaLnBrk="1" hangingPunct="1"/>
            <a:r>
              <a:rPr lang="en-US" altLang="zh-CN" sz="2600" dirty="0" smtClean="0">
                <a:latin typeface="华文新魏" pitchFamily="2" charset="-122"/>
              </a:rPr>
              <a:t>Incidence rate (morbidity)</a:t>
            </a:r>
          </a:p>
          <a:p>
            <a:pPr algn="just" eaLnBrk="1" hangingPunct="1"/>
            <a:endParaRPr lang="en-US" altLang="zh-CN" sz="2600" dirty="0" smtClean="0">
              <a:latin typeface="华文新魏" pitchFamily="2" charset="-122"/>
            </a:endParaRPr>
          </a:p>
          <a:p>
            <a:pPr algn="just" eaLnBrk="1" hangingPunct="1"/>
            <a:endParaRPr lang="en-US" altLang="zh-CN" sz="2600" dirty="0" smtClean="0">
              <a:latin typeface="华文新魏" pitchFamily="2" charset="-122"/>
            </a:endParaRPr>
          </a:p>
          <a:p>
            <a:pPr algn="just" eaLnBrk="1" hangingPunct="1"/>
            <a:r>
              <a:rPr lang="en-US" altLang="zh-CN" sz="2600" dirty="0" smtClean="0">
                <a:latin typeface="华文新魏" pitchFamily="2" charset="-122"/>
              </a:rPr>
              <a:t> prevalence rate</a:t>
            </a:r>
          </a:p>
          <a:p>
            <a:pPr algn="just" eaLnBrk="1" hangingPunct="1"/>
            <a:endParaRPr lang="en-US" altLang="zh-CN" sz="2600" dirty="0" smtClean="0">
              <a:latin typeface="华文新魏" pitchFamily="2" charset="-122"/>
            </a:endParaRPr>
          </a:p>
          <a:p>
            <a:pPr algn="just" eaLnBrk="1" hangingPunct="1"/>
            <a:endParaRPr lang="en-US" altLang="zh-CN" sz="2600" dirty="0" smtClean="0">
              <a:latin typeface="华文新魏" pitchFamily="2" charset="-122"/>
            </a:endParaRPr>
          </a:p>
          <a:p>
            <a:pPr eaLnBrk="1" hangingPunct="1">
              <a:buFont typeface="Wingdings" pitchFamily="2" charset="2"/>
              <a:buNone/>
            </a:pPr>
            <a:endParaRPr lang="en-US" altLang="zh-CN" sz="2600" dirty="0" smtClean="0"/>
          </a:p>
        </p:txBody>
      </p:sp>
      <p:graphicFrame>
        <p:nvGraphicFramePr>
          <p:cNvPr id="20482" name="Object 4"/>
          <p:cNvGraphicFramePr>
            <a:graphicFrameLocks noChangeAspect="1"/>
          </p:cNvGraphicFramePr>
          <p:nvPr/>
        </p:nvGraphicFramePr>
        <p:xfrm>
          <a:off x="3491880" y="2132856"/>
          <a:ext cx="4537075" cy="1009650"/>
        </p:xfrm>
        <a:graphic>
          <a:graphicData uri="http://schemas.openxmlformats.org/presentationml/2006/ole">
            <p:oleObj spid="_x0000_s102402" name="Equation" r:id="rId3" imgW="1942920" imgH="431640" progId="">
              <p:embed/>
            </p:oleObj>
          </a:graphicData>
        </a:graphic>
      </p:graphicFrame>
      <p:graphicFrame>
        <p:nvGraphicFramePr>
          <p:cNvPr id="20483" name="Object 5"/>
          <p:cNvGraphicFramePr>
            <a:graphicFrameLocks noChangeAspect="1"/>
          </p:cNvGraphicFramePr>
          <p:nvPr>
            <p:ph sz="half" idx="2"/>
          </p:nvPr>
        </p:nvGraphicFramePr>
        <p:xfrm>
          <a:off x="1763688" y="3933056"/>
          <a:ext cx="6767512" cy="974725"/>
        </p:xfrm>
        <a:graphic>
          <a:graphicData uri="http://schemas.openxmlformats.org/presentationml/2006/ole">
            <p:oleObj spid="_x0000_s102403" name="Equation" r:id="rId4" imgW="2997000" imgH="431640" progId="">
              <p:embed/>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n-US" altLang="zh-CN" sz="4000" smtClean="0"/>
              <a:t>Measures of Morbidity and Mortality </a:t>
            </a:r>
          </a:p>
        </p:txBody>
      </p:sp>
      <p:sp>
        <p:nvSpPr>
          <p:cNvPr id="81923" name="Rectangle 4"/>
          <p:cNvSpPr>
            <a:spLocks noChangeArrowheads="1"/>
          </p:cNvSpPr>
          <p:nvPr/>
        </p:nvSpPr>
        <p:spPr bwMode="auto">
          <a:xfrm>
            <a:off x="899592" y="2132856"/>
            <a:ext cx="6644319" cy="954107"/>
          </a:xfrm>
          <a:prstGeom prst="rect">
            <a:avLst/>
          </a:prstGeom>
          <a:noFill/>
          <a:ln w="9525">
            <a:noFill/>
            <a:miter lim="800000"/>
            <a:headEnd/>
            <a:tailEnd/>
          </a:ln>
        </p:spPr>
        <p:txBody>
          <a:bodyPr wrap="none" anchor="ctr">
            <a:spAutoFit/>
          </a:bodyPr>
          <a:lstStyle/>
          <a:p>
            <a:r>
              <a:rPr lang="en-US" altLang="zh-CN" sz="2800" dirty="0" smtClean="0"/>
              <a:t>3 </a:t>
            </a:r>
            <a:r>
              <a:rPr lang="en-US" altLang="zh-CN" sz="2800" dirty="0"/>
              <a:t>types of rate are commonly mentioned: </a:t>
            </a:r>
          </a:p>
          <a:p>
            <a:r>
              <a:rPr lang="en-US" altLang="zh-CN" sz="2800" dirty="0">
                <a:solidFill>
                  <a:srgbClr val="FF3300"/>
                </a:solidFill>
              </a:rPr>
              <a:t>crude, specific, </a:t>
            </a:r>
            <a:r>
              <a:rPr lang="en-US" altLang="zh-CN" sz="2800" dirty="0" smtClean="0">
                <a:solidFill>
                  <a:srgbClr val="FF3300"/>
                </a:solidFill>
              </a:rPr>
              <a:t>&amp; </a:t>
            </a:r>
            <a:r>
              <a:rPr lang="en-US" altLang="zh-CN" sz="2800" dirty="0">
                <a:solidFill>
                  <a:srgbClr val="FF3300"/>
                </a:solidFill>
              </a:rPr>
              <a:t>adjusted</a:t>
            </a:r>
            <a:r>
              <a:rPr lang="en-US" altLang="zh-CN" sz="2800" dirty="0"/>
              <a:t> (or standardized)</a:t>
            </a:r>
            <a:r>
              <a:rPr lang="en-US" altLang="zh-CN" dirty="0"/>
              <a:t> </a:t>
            </a:r>
          </a:p>
        </p:txBody>
      </p:sp>
      <p:sp>
        <p:nvSpPr>
          <p:cNvPr id="81924" name="Rectangle 5"/>
          <p:cNvSpPr>
            <a:spLocks noChangeArrowheads="1"/>
          </p:cNvSpPr>
          <p:nvPr/>
        </p:nvSpPr>
        <p:spPr bwMode="auto">
          <a:xfrm>
            <a:off x="683568" y="1556792"/>
            <a:ext cx="7504113" cy="457200"/>
          </a:xfrm>
          <a:prstGeom prst="rect">
            <a:avLst/>
          </a:prstGeom>
          <a:noFill/>
          <a:ln w="9525">
            <a:noFill/>
            <a:miter lim="800000"/>
            <a:headEnd/>
            <a:tailEnd/>
          </a:ln>
        </p:spPr>
        <p:txBody>
          <a:bodyPr wrap="none" anchor="ctr">
            <a:spAutoFit/>
          </a:bodyPr>
          <a:lstStyle/>
          <a:p>
            <a:r>
              <a:rPr lang="en-US" altLang="zh-CN" sz="2400" dirty="0"/>
              <a:t>Unlike change rates, these measures are proportions.</a:t>
            </a:r>
            <a:r>
              <a:rPr lang="en-US" altLang="zh-CN" dirty="0"/>
              <a:t> </a:t>
            </a:r>
          </a:p>
        </p:txBody>
      </p:sp>
      <p:sp>
        <p:nvSpPr>
          <p:cNvPr id="81925" name="Rectangle 6"/>
          <p:cNvSpPr>
            <a:spLocks noChangeArrowheads="1"/>
          </p:cNvSpPr>
          <p:nvPr/>
        </p:nvSpPr>
        <p:spPr bwMode="auto">
          <a:xfrm>
            <a:off x="755576" y="3284984"/>
            <a:ext cx="7315200" cy="1373188"/>
          </a:xfrm>
          <a:prstGeom prst="rect">
            <a:avLst/>
          </a:prstGeom>
          <a:noFill/>
          <a:ln w="9525">
            <a:noFill/>
            <a:miter lim="800000"/>
            <a:headEnd/>
            <a:tailEnd/>
          </a:ln>
        </p:spPr>
        <p:txBody>
          <a:bodyPr wrap="none" anchor="ctr">
            <a:spAutoFit/>
          </a:bodyPr>
          <a:lstStyle/>
          <a:p>
            <a:r>
              <a:rPr lang="en-US" altLang="zh-CN" sz="2800" dirty="0">
                <a:solidFill>
                  <a:srgbClr val="FF3300"/>
                </a:solidFill>
              </a:rPr>
              <a:t>Crude rates</a:t>
            </a:r>
            <a:r>
              <a:rPr lang="en-US" altLang="zh-CN" sz="2800" dirty="0"/>
              <a:t> are computed for an entire large </a:t>
            </a:r>
          </a:p>
          <a:p>
            <a:r>
              <a:rPr lang="en-US" altLang="zh-CN" sz="2800" dirty="0"/>
              <a:t>group or population; they disregard factors </a:t>
            </a:r>
          </a:p>
          <a:p>
            <a:r>
              <a:rPr lang="en-US" altLang="zh-CN" sz="2800" dirty="0"/>
              <a:t>such as age, gender, and race.</a:t>
            </a:r>
            <a:r>
              <a:rPr lang="en-US" altLang="zh-CN" dirty="0"/>
              <a:t> </a:t>
            </a:r>
          </a:p>
        </p:txBody>
      </p:sp>
      <p:sp>
        <p:nvSpPr>
          <p:cNvPr id="81926" name="Rectangle 8"/>
          <p:cNvSpPr>
            <a:spLocks noChangeArrowheads="1"/>
          </p:cNvSpPr>
          <p:nvPr/>
        </p:nvSpPr>
        <p:spPr bwMode="auto">
          <a:xfrm>
            <a:off x="827584" y="4790713"/>
            <a:ext cx="6203750" cy="1200329"/>
          </a:xfrm>
          <a:prstGeom prst="rect">
            <a:avLst/>
          </a:prstGeom>
          <a:noFill/>
          <a:ln w="9525">
            <a:noFill/>
            <a:miter lim="800000"/>
            <a:headEnd/>
            <a:tailEnd/>
          </a:ln>
        </p:spPr>
        <p:txBody>
          <a:bodyPr wrap="none" anchor="ctr">
            <a:spAutoFit/>
          </a:bodyPr>
          <a:lstStyle/>
          <a:p>
            <a:r>
              <a:rPr lang="en-US" altLang="zh-CN" sz="2400" dirty="0">
                <a:solidFill>
                  <a:srgbClr val="FF3300"/>
                </a:solidFill>
              </a:rPr>
              <a:t>Adjusted or standardized rates</a:t>
            </a:r>
            <a:r>
              <a:rPr lang="en-US" altLang="zh-CN" sz="2400" dirty="0"/>
              <a:t> are used to make</a:t>
            </a:r>
          </a:p>
          <a:p>
            <a:r>
              <a:rPr lang="en-US" altLang="zh-CN" sz="2400" dirty="0"/>
              <a:t> valid summary comparisons between </a:t>
            </a:r>
            <a:r>
              <a:rPr lang="en-US" altLang="zh-CN" sz="2400" dirty="0" smtClean="0"/>
              <a:t>2 </a:t>
            </a:r>
            <a:r>
              <a:rPr lang="en-US" altLang="zh-CN" sz="2400" dirty="0"/>
              <a:t>or more</a:t>
            </a:r>
          </a:p>
          <a:p>
            <a:r>
              <a:rPr lang="en-US" altLang="zh-CN" sz="2400" dirty="0"/>
              <a:t> groups possessing different age distributions.</a:t>
            </a:r>
          </a:p>
        </p:txBody>
      </p:sp>
      <p:sp>
        <p:nvSpPr>
          <p:cNvPr id="7" name="灯片编号占位符 6"/>
          <p:cNvSpPr>
            <a:spLocks noGrp="1"/>
          </p:cNvSpPr>
          <p:nvPr>
            <p:ph type="sldNum" sz="quarter" idx="12"/>
          </p:nvPr>
        </p:nvSpPr>
        <p:spPr/>
        <p:txBody>
          <a:bodyPr/>
          <a:lstStyle/>
          <a:p>
            <a:fld id="{E3C701E0-CA04-4F1D-BB9D-AE1CCBB64728}" type="slidenum">
              <a:rPr lang="zh-CN" altLang="en-US" smtClean="0"/>
              <a:pPr/>
              <a:t>9</a:t>
            </a:fld>
            <a:endParaRPr lang="zh-CN"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TotalTime>
  <Words>1429</Words>
  <Application>Microsoft Office PowerPoint</Application>
  <PresentationFormat>全屏显示(4:3)</PresentationFormat>
  <Paragraphs>266</Paragraphs>
  <Slides>44</Slides>
  <Notes>4</Notes>
  <HiddenSlides>0</HiddenSlides>
  <MMClips>0</MMClips>
  <ScaleCrop>false</ScaleCrop>
  <HeadingPairs>
    <vt:vector size="6" baseType="variant">
      <vt:variant>
        <vt:lpstr>主题</vt:lpstr>
      </vt:variant>
      <vt:variant>
        <vt:i4>1</vt:i4>
      </vt:variant>
      <vt:variant>
        <vt:lpstr>嵌入 OLE 服务器</vt:lpstr>
      </vt:variant>
      <vt:variant>
        <vt:i4>8</vt:i4>
      </vt:variant>
      <vt:variant>
        <vt:lpstr>幻灯片标题</vt:lpstr>
      </vt:variant>
      <vt:variant>
        <vt:i4>44</vt:i4>
      </vt:variant>
    </vt:vector>
  </HeadingPairs>
  <TitlesOfParts>
    <vt:vector size="53" baseType="lpstr">
      <vt:lpstr>Office 主题</vt:lpstr>
      <vt:lpstr>Equation</vt:lpstr>
      <vt:lpstr>Document</vt:lpstr>
      <vt:lpstr>文档</vt:lpstr>
      <vt:lpstr>图表</vt:lpstr>
      <vt:lpstr>公式</vt:lpstr>
      <vt:lpstr>Picture (Enhanced Metafile)</vt:lpstr>
      <vt:lpstr>Microsoft Office Excel Chart</vt:lpstr>
      <vt:lpstr>Microsoft Office Excel 图表</vt:lpstr>
      <vt:lpstr>Descriptive statistics (2)</vt:lpstr>
      <vt:lpstr>Another Classification</vt:lpstr>
      <vt:lpstr>Descriptive statistics for categorical data</vt:lpstr>
      <vt:lpstr>numerical method -Relative number  </vt:lpstr>
      <vt:lpstr>Rate </vt:lpstr>
      <vt:lpstr>Change rate</vt:lpstr>
      <vt:lpstr>Rate-Force Index</vt:lpstr>
      <vt:lpstr>Vital Statistics-Rates as measure of health status.</vt:lpstr>
      <vt:lpstr>Measures of Morbidity and Mortality </vt:lpstr>
      <vt:lpstr>幻灯片 10</vt:lpstr>
      <vt:lpstr>Proportion</vt:lpstr>
      <vt:lpstr>Homogenous in factors except for treatment</vt:lpstr>
      <vt:lpstr>Rate &amp; proportion</vt:lpstr>
      <vt:lpstr>Ratio-comparison index</vt:lpstr>
      <vt:lpstr>Sex ratio in China in 2000</vt:lpstr>
      <vt:lpstr>Summary of relative number</vt:lpstr>
      <vt:lpstr>幻灯片 17</vt:lpstr>
      <vt:lpstr>Note on calculation of relative number</vt:lpstr>
      <vt:lpstr>Construction of statistical table </vt:lpstr>
      <vt:lpstr>Frequency table for categorical data</vt:lpstr>
      <vt:lpstr> structure of Statistical table</vt:lpstr>
      <vt:lpstr>Displaying data graphically </vt:lpstr>
      <vt:lpstr>Bar Chart </vt:lpstr>
      <vt:lpstr> Simple Bar Chart </vt:lpstr>
      <vt:lpstr>幻灯片 25</vt:lpstr>
      <vt:lpstr>Multiple bar</vt:lpstr>
      <vt:lpstr>幻灯片 27</vt:lpstr>
      <vt:lpstr>Bar chart for quantitative data </vt:lpstr>
      <vt:lpstr>Pie chart </vt:lpstr>
      <vt:lpstr>幻灯片 30</vt:lpstr>
      <vt:lpstr>幻灯片 31</vt:lpstr>
      <vt:lpstr>Line Graphs </vt:lpstr>
      <vt:lpstr>幻灯片 33</vt:lpstr>
      <vt:lpstr>幻灯片 34</vt:lpstr>
      <vt:lpstr>Line for quantitative data </vt:lpstr>
      <vt:lpstr>Scatter diagrams </vt:lpstr>
      <vt:lpstr>幻灯片 37</vt:lpstr>
      <vt:lpstr>Standardization rate </vt:lpstr>
      <vt:lpstr>Why standardized rate?</vt:lpstr>
      <vt:lpstr>Direct methods </vt:lpstr>
      <vt:lpstr>Direct method for 1981</vt:lpstr>
      <vt:lpstr>幻灯片 42</vt:lpstr>
      <vt:lpstr>幻灯片 43</vt:lpstr>
      <vt:lpstr>幻灯片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Descriptive statistics (2)</dc:title>
  <dc:creator>yuxj</dc:creator>
  <cp:lastModifiedBy>yuxj</cp:lastModifiedBy>
  <cp:revision>13</cp:revision>
  <dcterms:created xsi:type="dcterms:W3CDTF">2015-09-15T00:40:27Z</dcterms:created>
  <dcterms:modified xsi:type="dcterms:W3CDTF">2015-09-22T01:20:57Z</dcterms:modified>
</cp:coreProperties>
</file>